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8" r:id="rId3"/>
    <p:sldId id="291" r:id="rId4"/>
    <p:sldId id="296" r:id="rId5"/>
    <p:sldId id="297" r:id="rId6"/>
    <p:sldId id="298" r:id="rId7"/>
    <p:sldId id="262" r:id="rId8"/>
    <p:sldId id="263" r:id="rId9"/>
    <p:sldId id="299" r:id="rId10"/>
    <p:sldId id="288" r:id="rId11"/>
    <p:sldId id="271" r:id="rId12"/>
    <p:sldId id="276" r:id="rId13"/>
    <p:sldId id="281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_PUEoDYpUyQ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Rock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paper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scissors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lizard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Spock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Design Problem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EE2BA1-F634-3F24-3A8A-6D8A5280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function_body(parameters):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the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[expression]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options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145444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D1CD2-F639-4E50-AF59-FB755AA99606}"/>
              </a:ext>
            </a:extLst>
          </p:cNvPr>
          <p:cNvSpPr txBox="1"/>
          <p:nvPr/>
        </p:nvSpPr>
        <p:spPr>
          <a:xfrm>
            <a:off x="1070811" y="2899611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E91EA-16FE-42A1-BEE6-E4835774F3E9}"/>
              </a:ext>
            </a:extLst>
          </p:cNvPr>
          <p:cNvSpPr txBox="1"/>
          <p:nvPr/>
        </p:nvSpPr>
        <p:spPr>
          <a:xfrm>
            <a:off x="8702271" y="622896"/>
            <a:ext cx="33333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In </a:t>
            </a:r>
            <a:r>
              <a:rPr lang="en-US" sz="2800" b="1" dirty="0">
                <a:solidFill>
                  <a:schemeClr val="accent1"/>
                </a:solidFill>
              </a:rPr>
              <a:t>Python</a:t>
            </a:r>
            <a:r>
              <a:rPr lang="en-US" sz="2800" dirty="0">
                <a:solidFill>
                  <a:schemeClr val="accent6"/>
                </a:solidFill>
              </a:rPr>
              <a:t> names of variables and functions use low case and underscores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ourier New"/>
                <a:cs typeface="Courier New"/>
              </a:rPr>
              <a:t>function_name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Function_Name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FunctionName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FA454D-78F3-4652-8EFF-7C48FEBEB96A}"/>
              </a:ext>
            </a:extLst>
          </p:cNvPr>
          <p:cNvSpPr/>
          <p:nvPr/>
        </p:nvSpPr>
        <p:spPr>
          <a:xfrm>
            <a:off x="9464842" y="2899611"/>
            <a:ext cx="376991" cy="700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8520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Python has a built</a:t>
            </a:r>
            <a:r>
              <a:rPr lang="en-US" sz="3600" dirty="0">
                <a:solidFill>
                  <a:schemeClr val="accent1"/>
                </a:solidFill>
              </a:rPr>
              <a:t>-</a:t>
            </a:r>
            <a:r>
              <a:rPr lang="en-US" sz="3600" dirty="0"/>
              <a:t>in function named </a:t>
            </a:r>
            <a:r>
              <a:rPr lang="en-US" sz="3600" b="1" dirty="0">
                <a:solidFill>
                  <a:schemeClr val="accent6"/>
                </a:solidFill>
              </a:rPr>
              <a:t>input</a:t>
            </a:r>
            <a:r>
              <a:rPr lang="en-US" sz="3600" dirty="0"/>
              <a:t> for reading text from the user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general form of a </a:t>
            </a:r>
            <a:r>
              <a:rPr lang="en-US" sz="3600" b="1" dirty="0">
                <a:solidFill>
                  <a:schemeClr val="accent6"/>
                </a:solidFill>
              </a:rPr>
              <a:t>input</a:t>
            </a:r>
            <a:r>
              <a:rPr lang="en-US" sz="3600" dirty="0"/>
              <a:t> function call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The </a:t>
            </a:r>
            <a:r>
              <a:rPr lang="en-US" sz="3600" dirty="0">
                <a:solidFill>
                  <a:schemeClr val="accent6"/>
                </a:solidFill>
              </a:rPr>
              <a:t>argument</a:t>
            </a:r>
            <a:r>
              <a:rPr lang="en-US" sz="3600" dirty="0"/>
              <a:t> is the text you want displayed to the user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i="1" dirty="0">
                <a:solidFill>
                  <a:schemeClr val="accent2"/>
                </a:solidFill>
              </a:rPr>
              <a:t>“</a:t>
            </a:r>
            <a:r>
              <a:rPr lang="en-US" sz="3200" i="1" dirty="0"/>
              <a:t>What is your name?</a:t>
            </a:r>
            <a:r>
              <a:rPr lang="en-US" sz="3200" i="1" dirty="0">
                <a:solidFill>
                  <a:schemeClr val="accent2"/>
                </a:solidFill>
              </a:rPr>
              <a:t>”</a:t>
            </a:r>
          </a:p>
          <a:p>
            <a:r>
              <a:rPr lang="en-US" sz="3600" spc="-20" dirty="0">
                <a:cs typeface="Arial"/>
              </a:rPr>
              <a:t>The v</a:t>
            </a:r>
            <a:r>
              <a:rPr lang="en-US" sz="3600" spc="5" dirty="0">
                <a:cs typeface="Arial"/>
              </a:rPr>
              <a:t>a</a:t>
            </a:r>
            <a:r>
              <a:rPr lang="en-US" sz="3600" dirty="0">
                <a:cs typeface="Arial"/>
              </a:rPr>
              <a:t>l</a:t>
            </a:r>
            <a:r>
              <a:rPr lang="en-US" sz="3600" spc="5" dirty="0">
                <a:cs typeface="Arial"/>
              </a:rPr>
              <a:t>u</a:t>
            </a:r>
            <a:r>
              <a:rPr lang="en-US" sz="3600" dirty="0">
                <a:cs typeface="Arial"/>
              </a:rPr>
              <a:t>e </a:t>
            </a:r>
            <a:r>
              <a:rPr lang="en-US" sz="3600" spc="5" dirty="0">
                <a:cs typeface="Arial"/>
              </a:rPr>
              <a:t>re</a:t>
            </a:r>
            <a:r>
              <a:rPr lang="en-US" sz="3600" spc="-15" dirty="0">
                <a:cs typeface="Arial"/>
              </a:rPr>
              <a:t>t</a:t>
            </a:r>
            <a:r>
              <a:rPr lang="en-US" sz="3600" spc="5" dirty="0">
                <a:cs typeface="Arial"/>
              </a:rPr>
              <a:t>urne</a:t>
            </a:r>
            <a:r>
              <a:rPr lang="en-US" sz="3600" dirty="0">
                <a:cs typeface="Arial"/>
              </a:rPr>
              <a:t>d </a:t>
            </a:r>
            <a:r>
              <a:rPr lang="en-US" sz="3600" spc="5" dirty="0">
                <a:cs typeface="Arial"/>
              </a:rPr>
              <a:t>b</a:t>
            </a:r>
            <a:r>
              <a:rPr lang="en-US" sz="3600" dirty="0">
                <a:cs typeface="Arial"/>
              </a:rPr>
              <a:t>y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15" dirty="0">
                <a:cs typeface="Arial"/>
              </a:rPr>
              <a:t>t</a:t>
            </a:r>
            <a:r>
              <a:rPr lang="en-US" sz="3600" spc="5" dirty="0">
                <a:cs typeface="Arial"/>
              </a:rPr>
              <a:t>h</a:t>
            </a:r>
            <a:r>
              <a:rPr lang="en-US" sz="3600" dirty="0">
                <a:cs typeface="Arial"/>
              </a:rPr>
              <a:t>e </a:t>
            </a:r>
            <a:r>
              <a:rPr lang="en-US" sz="3600" b="1" spc="-10" dirty="0">
                <a:solidFill>
                  <a:schemeClr val="accent6"/>
                </a:solidFill>
                <a:cs typeface="Courier New"/>
              </a:rPr>
              <a:t>inpu</a:t>
            </a:r>
            <a:r>
              <a:rPr lang="en-US" sz="3600" b="1" dirty="0">
                <a:solidFill>
                  <a:schemeClr val="accent6"/>
                </a:solidFill>
                <a:cs typeface="Courier New"/>
              </a:rPr>
              <a:t>t</a:t>
            </a:r>
            <a:r>
              <a:rPr lang="en-US" sz="3600" spc="-915" dirty="0">
                <a:cs typeface="Courier New"/>
              </a:rPr>
              <a:t> </a:t>
            </a:r>
            <a:r>
              <a:rPr lang="en-US" sz="3600" spc="-15" dirty="0">
                <a:cs typeface="Arial"/>
              </a:rPr>
              <a:t>f</a:t>
            </a:r>
            <a:r>
              <a:rPr lang="en-US" sz="3600" spc="5" dirty="0">
                <a:cs typeface="Arial"/>
              </a:rPr>
              <a:t>un</a:t>
            </a:r>
            <a:r>
              <a:rPr lang="en-US" sz="3600" spc="-15" dirty="0">
                <a:cs typeface="Arial"/>
              </a:rPr>
              <a:t>ct</a:t>
            </a:r>
            <a:r>
              <a:rPr lang="en-US" sz="3600" dirty="0">
                <a:cs typeface="Arial"/>
              </a:rPr>
              <a:t>i</a:t>
            </a:r>
            <a:r>
              <a:rPr lang="en-US" sz="3600" spc="5" dirty="0">
                <a:cs typeface="Arial"/>
              </a:rPr>
              <a:t>o</a:t>
            </a:r>
            <a:r>
              <a:rPr lang="en-US" sz="3600" dirty="0">
                <a:cs typeface="Arial"/>
              </a:rPr>
              <a:t>n is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5" dirty="0">
                <a:cs typeface="Arial"/>
              </a:rPr>
              <a:t>a</a:t>
            </a:r>
            <a:r>
              <a:rPr lang="en-US" sz="3600" dirty="0">
                <a:cs typeface="Arial"/>
              </a:rPr>
              <a:t>lw</a:t>
            </a:r>
            <a:r>
              <a:rPr lang="en-US" sz="3600" spc="5" dirty="0">
                <a:cs typeface="Arial"/>
              </a:rPr>
              <a:t>a</a:t>
            </a:r>
            <a:r>
              <a:rPr lang="en-US" sz="3600" dirty="0">
                <a:cs typeface="Arial"/>
              </a:rPr>
              <a:t>ys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dirty="0">
                <a:cs typeface="Arial"/>
              </a:rPr>
              <a:t>a </a:t>
            </a:r>
            <a:r>
              <a:rPr lang="en-US" sz="3600" spc="-15" dirty="0">
                <a:cs typeface="Arial"/>
              </a:rPr>
              <a:t>st</a:t>
            </a:r>
            <a:r>
              <a:rPr lang="en-US" sz="3600" spc="5" dirty="0">
                <a:cs typeface="Arial"/>
              </a:rPr>
              <a:t>r</a:t>
            </a:r>
            <a:r>
              <a:rPr lang="en-US" sz="3600" dirty="0">
                <a:cs typeface="Arial"/>
              </a:rPr>
              <a:t>i</a:t>
            </a:r>
            <a:r>
              <a:rPr lang="en-US" sz="3600" spc="5" dirty="0">
                <a:cs typeface="Arial"/>
              </a:rPr>
              <a:t>n</a:t>
            </a:r>
            <a:r>
              <a:rPr lang="en-US" sz="3600" dirty="0">
                <a:cs typeface="Arial"/>
              </a:rPr>
              <a:t>g</a:t>
            </a:r>
            <a:r>
              <a:rPr lang="en-US" sz="3600" dirty="0">
                <a:solidFill>
                  <a:schemeClr val="accent6"/>
                </a:solidFill>
                <a:cs typeface="Arial"/>
              </a:rPr>
              <a:t>.</a:t>
            </a:r>
          </a:p>
          <a:p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9E47D-B930-4A54-B144-1C7894E46C69}"/>
              </a:ext>
            </a:extLst>
          </p:cNvPr>
          <p:cNvSpPr txBox="1"/>
          <p:nvPr/>
        </p:nvSpPr>
        <p:spPr>
          <a:xfrm>
            <a:off x="1120344" y="3786165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input(argument)</a:t>
            </a:r>
          </a:p>
        </p:txBody>
      </p:sp>
    </p:spTree>
    <p:extLst>
      <p:ext uri="{BB962C8B-B14F-4D97-AF65-F5344CB8AC3E}">
        <p14:creationId xmlns:p14="http://schemas.microsoft.com/office/powerpoint/2010/main" val="226497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Importing Functions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b="1" dirty="0"/>
              <a:t>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general for of an import statement is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module_name</a:t>
            </a:r>
          </a:p>
          <a:p>
            <a:r>
              <a:rPr lang="en-US" sz="3200" dirty="0">
                <a:cs typeface="Courier New" panose="02070309020205020404" pitchFamily="49" charset="0"/>
              </a:rPr>
              <a:t>To access a function within a module</a:t>
            </a:r>
            <a:r>
              <a:rPr lang="en-US" sz="3200" dirty="0">
                <a:solidFill>
                  <a:schemeClr val="accent6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module_name.function_name</a:t>
            </a:r>
          </a:p>
          <a:p>
            <a:endParaRPr lang="en-US" sz="3200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2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Rock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paper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scissors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lizard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Spock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Design Problem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2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D1239E-FDEE-7578-33B4-6A6D2D22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F3D3EF-7259-55CB-E2FA-11DBCD58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Background</a:t>
            </a:r>
          </a:p>
          <a:p>
            <a:r>
              <a:rPr lang="en-US" dirty="0"/>
              <a:t>Learning Objectives</a:t>
            </a:r>
          </a:p>
          <a:p>
            <a:r>
              <a:rPr lang="en-US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343739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BB4D-A985-CEBE-5109-2C70FA3A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85" y="3399692"/>
            <a:ext cx="10515600" cy="1289880"/>
          </a:xfrm>
        </p:spPr>
        <p:txBody>
          <a:bodyPr>
            <a:normAutofit fontScale="90000"/>
          </a:bodyPr>
          <a:lstStyle/>
          <a:p>
            <a:r>
              <a:rPr lang="en-US" dirty="0"/>
              <a:t>Our problem background starts in a famous TV show apartment</a:t>
            </a:r>
            <a:r>
              <a:rPr lang="en-US" dirty="0">
                <a:solidFill>
                  <a:schemeClr val="accent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653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The Big Bang Theory - Sheldon explains Kripke Rock, Paper, Scissors, Lizard, Spock [HD]">
            <a:hlinkClick r:id="" action="ppaction://media"/>
            <a:extLst>
              <a:ext uri="{FF2B5EF4-FFF2-40B4-BE49-F238E27FC236}">
                <a16:creationId xmlns:a16="http://schemas.microsoft.com/office/drawing/2014/main" id="{B3133A4E-16D5-25AC-6AC6-A1CEDF28414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10846" y="643988"/>
            <a:ext cx="10570308" cy="597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7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735DADA-1FAB-E4D0-516E-69F91549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38" y="1656725"/>
            <a:ext cx="8814695" cy="495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640C6A-39CA-F184-BC2E-71F4BF2B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6F53-E2B4-2860-08F5-AA719C6A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15338" cy="4835479"/>
          </a:xfrm>
        </p:spPr>
        <p:txBody>
          <a:bodyPr/>
          <a:lstStyle/>
          <a:p>
            <a:r>
              <a:rPr lang="en-US" sz="2800" dirty="0"/>
              <a:t>Will rely on conditional statements and imported libraries to create a basic computer game</a:t>
            </a:r>
            <a:r>
              <a:rPr lang="en-US" sz="2800" dirty="0">
                <a:solidFill>
                  <a:schemeClr val="accent3"/>
                </a:solidFill>
              </a:rPr>
              <a:t>! </a:t>
            </a:r>
          </a:p>
          <a:p>
            <a:r>
              <a:rPr lang="en-US" sz="2800" b="1" dirty="0"/>
              <a:t>Goal</a:t>
            </a:r>
            <a:r>
              <a:rPr lang="en-US" sz="2800" b="1" dirty="0">
                <a:solidFill>
                  <a:schemeClr val="accent3"/>
                </a:solidFill>
              </a:rPr>
              <a:t>:</a:t>
            </a:r>
            <a:r>
              <a:rPr lang="en-US" sz="2800" b="1" dirty="0"/>
              <a:t> </a:t>
            </a:r>
            <a:r>
              <a:rPr lang="en-US" sz="2800" dirty="0"/>
              <a:t>Write a Python program that using conditional statements and user input to play Rock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Paper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Scissors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Lizard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Spock against a computer program with random choice selection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0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AEF0-899F-2DFC-2F16-69A56445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9BF1-966D-6533-B68E-2FAD06D2F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70770" cy="4835479"/>
          </a:xfrm>
        </p:spPr>
        <p:txBody>
          <a:bodyPr/>
          <a:lstStyle/>
          <a:p>
            <a:r>
              <a:rPr lang="en-US" dirty="0"/>
              <a:t>Practice using many </a:t>
            </a:r>
            <a:r>
              <a:rPr lang="en-US" u="sng" dirty="0"/>
              <a:t>conditional statements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endParaRPr lang="en-US" u="sng" dirty="0">
              <a:solidFill>
                <a:schemeClr val="accent6"/>
              </a:solidFill>
            </a:endParaRPr>
          </a:p>
          <a:p>
            <a:r>
              <a:rPr lang="en-US" dirty="0"/>
              <a:t>Practice with </a:t>
            </a:r>
            <a:r>
              <a:rPr lang="en-US" u="sng" dirty="0"/>
              <a:t>user input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endParaRPr lang="en-US" u="sng" dirty="0">
              <a:solidFill>
                <a:schemeClr val="accent6"/>
              </a:solidFill>
            </a:endParaRPr>
          </a:p>
          <a:p>
            <a:r>
              <a:rPr lang="en-US" dirty="0"/>
              <a:t>Practice creating </a:t>
            </a:r>
            <a:r>
              <a:rPr lang="en-US" u="sng" dirty="0"/>
              <a:t>custom functions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endParaRPr lang="en-US" u="sng" dirty="0">
              <a:solidFill>
                <a:schemeClr val="accent6"/>
              </a:solidFill>
            </a:endParaRPr>
          </a:p>
          <a:p>
            <a:r>
              <a:rPr lang="en-US" dirty="0"/>
              <a:t>Practice with </a:t>
            </a:r>
            <a:r>
              <a:rPr lang="en-US" u="sng" dirty="0"/>
              <a:t>built-in libraries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2" descr="Doc Madhattan: Rock, paper, scissors, lizard, Spock">
            <a:extLst>
              <a:ext uri="{FF2B5EF4-FFF2-40B4-BE49-F238E27FC236}">
                <a16:creationId xmlns:a16="http://schemas.microsoft.com/office/drawing/2014/main" id="{962741F1-C961-3D3E-D9B8-55C620947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2617" r="3065" b="5044"/>
          <a:stretch/>
        </p:blipFill>
        <p:spPr bwMode="auto">
          <a:xfrm>
            <a:off x="6478953" y="1211385"/>
            <a:ext cx="5470770" cy="533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48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4037-9F4B-5A5D-2842-AE3373D1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Engineering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EE5B-CA5A-2C92-F674-7C08F1E6A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5255" cy="4835479"/>
          </a:xfrm>
        </p:spPr>
        <p:txBody>
          <a:bodyPr/>
          <a:lstStyle/>
          <a:p>
            <a:r>
              <a:rPr lang="en-US" sz="2800" dirty="0"/>
              <a:t>Learn to define the problem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2800" dirty="0"/>
              <a:t>Practice defining test cases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2800" dirty="0"/>
              <a:t>Develop an algorithm plan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  <a:r>
              <a:rPr lang="en-US" sz="2800" dirty="0"/>
              <a:t>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  <a:r>
              <a:rPr lang="en-US" sz="2800" dirty="0"/>
              <a:t> a workflow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2800" dirty="0"/>
              <a:t>Program your solution and debugging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20422-343D-AEED-961E-8C93E743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102" y="1825624"/>
            <a:ext cx="6149804" cy="430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6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30864C-275C-E5E6-D7F9-66C3E191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5113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Some reminders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830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3649861" y="5978065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6200000">
            <a:off x="3044527" y="5037119"/>
            <a:ext cx="1529189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8125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20429</TotalTime>
  <Words>407</Words>
  <Application>Microsoft Office PowerPoint</Application>
  <PresentationFormat>Widescreen</PresentationFormat>
  <Paragraphs>75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Segoe UI</vt:lpstr>
      <vt:lpstr>Wingdings</vt:lpstr>
      <vt:lpstr>APS106_PPTX_Theme</vt:lpstr>
      <vt:lpstr>Rock, paper, scissors, lizard, Spock.</vt:lpstr>
      <vt:lpstr>Agenda</vt:lpstr>
      <vt:lpstr>Our problem background starts in a famous TV show apartment…</vt:lpstr>
      <vt:lpstr>PowerPoint Presentation</vt:lpstr>
      <vt:lpstr>Background</vt:lpstr>
      <vt:lpstr>Learning Objectives</vt:lpstr>
      <vt:lpstr>Engineering Design Process</vt:lpstr>
      <vt:lpstr>Some reminders.</vt:lpstr>
      <vt:lpstr>Function Definitions</vt:lpstr>
      <vt:lpstr>Function Definitions</vt:lpstr>
      <vt:lpstr>Calling Functions</vt:lpstr>
      <vt:lpstr>Input</vt:lpstr>
      <vt:lpstr>Importing Functions and Modules</vt:lpstr>
      <vt:lpstr>Rock, paper, scissors, lizard, Spock.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107</cp:revision>
  <dcterms:created xsi:type="dcterms:W3CDTF">2021-11-03T00:49:37Z</dcterms:created>
  <dcterms:modified xsi:type="dcterms:W3CDTF">2022-11-04T02:19:15Z</dcterms:modified>
</cp:coreProperties>
</file>