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283" r:id="rId4"/>
    <p:sldId id="289" r:id="rId5"/>
    <p:sldId id="327" r:id="rId6"/>
    <p:sldId id="339" r:id="rId7"/>
    <p:sldId id="340" r:id="rId8"/>
    <p:sldId id="288" r:id="rId9"/>
    <p:sldId id="328" r:id="rId10"/>
    <p:sldId id="334" r:id="rId11"/>
    <p:sldId id="336" r:id="rId12"/>
    <p:sldId id="329" r:id="rId13"/>
    <p:sldId id="343" r:id="rId14"/>
    <p:sldId id="341" r:id="rId15"/>
    <p:sldId id="342" r:id="rId16"/>
    <p:sldId id="360" r:id="rId17"/>
    <p:sldId id="331" r:id="rId18"/>
    <p:sldId id="335" r:id="rId19"/>
    <p:sldId id="337" r:id="rId20"/>
    <p:sldId id="344" r:id="rId21"/>
    <p:sldId id="332" r:id="rId22"/>
    <p:sldId id="346" r:id="rId23"/>
    <p:sldId id="345" r:id="rId24"/>
    <p:sldId id="338" r:id="rId25"/>
    <p:sldId id="347" r:id="rId26"/>
    <p:sldId id="348" r:id="rId27"/>
    <p:sldId id="349" r:id="rId28"/>
    <p:sldId id="333" r:id="rId29"/>
    <p:sldId id="350" r:id="rId30"/>
    <p:sldId id="351" r:id="rId31"/>
    <p:sldId id="352" r:id="rId32"/>
    <p:sldId id="353" r:id="rId33"/>
    <p:sldId id="330" r:id="rId34"/>
    <p:sldId id="290" r:id="rId35"/>
    <p:sldId id="291" r:id="rId36"/>
    <p:sldId id="299" r:id="rId37"/>
    <p:sldId id="301" r:id="rId38"/>
    <p:sldId id="296" r:id="rId39"/>
    <p:sldId id="297" r:id="rId40"/>
    <p:sldId id="298" r:id="rId41"/>
    <p:sldId id="302" r:id="rId42"/>
    <p:sldId id="303" r:id="rId43"/>
    <p:sldId id="306" r:id="rId44"/>
    <p:sldId id="304" r:id="rId45"/>
    <p:sldId id="305" r:id="rId46"/>
    <p:sldId id="307" r:id="rId47"/>
    <p:sldId id="273" r:id="rId48"/>
    <p:sldId id="308" r:id="rId49"/>
    <p:sldId id="354" r:id="rId50"/>
    <p:sldId id="356" r:id="rId51"/>
    <p:sldId id="357" r:id="rId52"/>
    <p:sldId id="358" r:id="rId53"/>
    <p:sldId id="359" r:id="rId54"/>
    <p:sldId id="309" r:id="rId55"/>
    <p:sldId id="310" r:id="rId56"/>
    <p:sldId id="312" r:id="rId57"/>
    <p:sldId id="313" r:id="rId58"/>
    <p:sldId id="314" r:id="rId59"/>
    <p:sldId id="315" r:id="rId60"/>
    <p:sldId id="316" r:id="rId61"/>
    <p:sldId id="322" r:id="rId62"/>
    <p:sldId id="318" r:id="rId63"/>
    <p:sldId id="319" r:id="rId64"/>
    <p:sldId id="320" r:id="rId65"/>
    <p:sldId id="321" r:id="rId66"/>
    <p:sldId id="323" r:id="rId67"/>
    <p:sldId id="324" r:id="rId68"/>
    <p:sldId id="257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098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997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27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616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30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utoronto.zoom.us/my/bussmann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pydoc.html" TargetMode="External"/><Relationship Id="rId2" Type="http://schemas.openxmlformats.org/officeDocument/2006/relationships/hyperlink" Target="https://numpydoc.readthedocs.io/en/latest/format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phinxcontrib-napoleon.readthedocs.io/en/latest/example_google.html" TargetMode="External"/><Relationship Id="rId4" Type="http://schemas.openxmlformats.org/officeDocument/2006/relationships/hyperlink" Target="http://epydoc.sourceforge.net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utoronto.zoom.us/my/bussmann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your own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4089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  <a:p>
            <a:r>
              <a:rPr lang="en-US" dirty="0"/>
              <a:t>Whenever you define a variable within a function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scope lies </a:t>
            </a:r>
            <a:r>
              <a:rPr lang="en-US" b="1" dirty="0">
                <a:solidFill>
                  <a:schemeClr val="accent2"/>
                </a:solidFill>
              </a:rPr>
              <a:t>ONLY</a:t>
            </a:r>
            <a:r>
              <a:rPr lang="en-US" dirty="0"/>
              <a:t> within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is accessible from the point at which it is defined until the end of the function and exists for as long as the function is executing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its value cannot be changed or even accessed from outside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5D981D-D4D3-47E1-8357-8C5F0CD388E8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D249383-172B-4D86-8E0C-3FA36E1CD4A1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3A0528-E031-4162-AB03-8B5D5356CEFF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79FD8F2E-3259-44DD-93CC-66ED77F6EA87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779DBC6-4D64-43CF-8DF7-245CCC7D49D7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74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876651-D5D8-C855-FD0F-648B268BC912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3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CF5397-9C99-4C01-893C-D225DEC17428}"/>
              </a:ext>
            </a:extLst>
          </p:cNvPr>
          <p:cNvSpPr txBox="1"/>
          <p:nvPr/>
        </p:nvSpPr>
        <p:spPr>
          <a:xfrm>
            <a:off x="4880081" y="4189698"/>
            <a:ext cx="27735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local to the function and not accessible outside in the global scope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727022F-A9FB-43B4-9339-3A8741D1C509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86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85EE07-0DF0-7F6E-9586-E765817A0B20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313237-08B7-ABD1-A88F-338F8BB855EA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44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85EE07-0DF0-7F6E-9586-E765817A0B20}"/>
              </a:ext>
            </a:extLst>
          </p:cNvPr>
          <p:cNvSpPr/>
          <p:nvPr/>
        </p:nvSpPr>
        <p:spPr>
          <a:xfrm>
            <a:off x="273166" y="4029260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313237-08B7-ABD1-A88F-338F8BB855EA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99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FACE7C-27CF-46F9-AB67-74D27461BCB6}"/>
              </a:ext>
            </a:extLst>
          </p:cNvPr>
          <p:cNvSpPr txBox="1"/>
          <p:nvPr/>
        </p:nvSpPr>
        <p:spPr>
          <a:xfrm>
            <a:off x="6801955" y="4884660"/>
            <a:ext cx="2969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FFFFFF"/>
                </a:solidFill>
              </a:rPr>
              <a:t> in global?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No (Done)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85EE07-0DF0-7F6E-9586-E765817A0B20}"/>
              </a:ext>
            </a:extLst>
          </p:cNvPr>
          <p:cNvSpPr/>
          <p:nvPr/>
        </p:nvSpPr>
        <p:spPr>
          <a:xfrm>
            <a:off x="273166" y="4890561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EF95B27-7D3B-118B-C200-C0B914CE1478}"/>
              </a:ext>
            </a:extLst>
          </p:cNvPr>
          <p:cNvSpPr/>
          <p:nvPr/>
        </p:nvSpPr>
        <p:spPr>
          <a:xfrm rot="16200000">
            <a:off x="7135446" y="3666619"/>
            <a:ext cx="2100162" cy="3359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099A12-5411-4924-350C-E704948A5314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635C9B-6509-D44B-770E-6A9AF2F88E61}"/>
              </a:ext>
            </a:extLst>
          </p:cNvPr>
          <p:cNvSpPr/>
          <p:nvPr/>
        </p:nvSpPr>
        <p:spPr>
          <a:xfrm>
            <a:off x="8565863" y="3028184"/>
            <a:ext cx="2979995" cy="1437628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41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727022F-A9FB-43B4-9339-3A8741D1C509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188980-E60B-D87D-4E24-511A35F823F2}"/>
              </a:ext>
            </a:extLst>
          </p:cNvPr>
          <p:cNvSpPr txBox="1"/>
          <p:nvPr/>
        </p:nvSpPr>
        <p:spPr>
          <a:xfrm>
            <a:off x="6801955" y="4884660"/>
            <a:ext cx="2969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FFFFFF"/>
                </a:solidFill>
              </a:rPr>
              <a:t> in global?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9ADCA0D-404F-A61D-1834-8F628E6B0988}"/>
              </a:ext>
            </a:extLst>
          </p:cNvPr>
          <p:cNvSpPr/>
          <p:nvPr/>
        </p:nvSpPr>
        <p:spPr>
          <a:xfrm rot="16200000">
            <a:off x="7135446" y="3666619"/>
            <a:ext cx="2100162" cy="3359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FBCD7E8-3B36-2E6B-A00D-3022EE920ECE}"/>
              </a:ext>
            </a:extLst>
          </p:cNvPr>
          <p:cNvSpPr/>
          <p:nvPr/>
        </p:nvSpPr>
        <p:spPr>
          <a:xfrm>
            <a:off x="273166" y="4890561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16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64344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  <a:p>
            <a:r>
              <a:rPr lang="en-US" dirty="0"/>
              <a:t>Whenever you define a variable within a function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scope lies </a:t>
            </a:r>
            <a:r>
              <a:rPr lang="en-US" b="1" dirty="0">
                <a:solidFill>
                  <a:schemeClr val="accent2"/>
                </a:solidFill>
              </a:rPr>
              <a:t>ONLY</a:t>
            </a:r>
            <a:r>
              <a:rPr lang="en-US" dirty="0"/>
              <a:t> within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is accessible from the point at which it is defined until the end of the function and exists for as long as the function is executing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its value cannot be changed or even accessed from outside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F016AE-3609-4728-8135-68D38BC3BBA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Local Scope</a:t>
            </a:r>
          </a:p>
        </p:txBody>
      </p:sp>
    </p:spTree>
    <p:extLst>
      <p:ext uri="{BB962C8B-B14F-4D97-AF65-F5344CB8AC3E}">
        <p14:creationId xmlns:p14="http://schemas.microsoft.com/office/powerpoint/2010/main" val="58144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64344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  <a:p>
            <a:r>
              <a:rPr lang="en-US" dirty="0"/>
              <a:t>Whenever a variable is defined outside any function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it becomes a global variable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its scope is anywhere within the program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that variables and functions defined outside of a function are accessible inside of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89D359-2B8E-43EF-A074-2790193F9109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253738B-EDB1-4A11-8EFB-6F42C43BDF90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046B8AA-81D4-4066-B0CB-239A86ADB6A7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D93DB152-ACBE-4AC8-A852-C16E07D8BE38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67CD69D-2288-431C-AD63-29C624CCC2CD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75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</p:txBody>
      </p:sp>
    </p:spTree>
    <p:extLst>
      <p:ext uri="{BB962C8B-B14F-4D97-AF65-F5344CB8AC3E}">
        <p14:creationId xmlns:p14="http://schemas.microsoft.com/office/powerpoint/2010/main" val="64502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Week</a:t>
            </a:r>
            <a:r>
              <a:rPr lang="en-US" dirty="0">
                <a:solidFill>
                  <a:schemeClr val="accent1"/>
                </a:solidFill>
              </a:rPr>
              <a:t>’</a:t>
            </a:r>
            <a:r>
              <a:rPr lang="en-US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2.1</a:t>
            </a:r>
          </a:p>
          <a:p>
            <a:pPr lvl="1"/>
            <a:r>
              <a:rPr lang="en-US" dirty="0"/>
              <a:t>Functions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input </a:t>
            </a:r>
            <a:r>
              <a:rPr lang="en-US" dirty="0">
                <a:solidFill>
                  <a:schemeClr val="accent1"/>
                </a:solidFill>
              </a:rPr>
              <a:t>&amp;</a:t>
            </a:r>
            <a:r>
              <a:rPr lang="en-US" dirty="0"/>
              <a:t> output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importing modules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Chapter 3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2.2</a:t>
            </a:r>
          </a:p>
          <a:p>
            <a:pPr lvl="1"/>
            <a:r>
              <a:rPr lang="en-US" b="1" dirty="0"/>
              <a:t>Defining your own function</a:t>
            </a:r>
          </a:p>
          <a:p>
            <a:pPr lvl="1"/>
            <a:r>
              <a:rPr lang="en-US" b="1" dirty="0"/>
              <a:t>Reading: Chapter 3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2.3</a:t>
            </a:r>
          </a:p>
          <a:p>
            <a:pPr lvl="1"/>
            <a:r>
              <a:rPr lang="en-US" dirty="0"/>
              <a:t>Engineering design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Forward Kinematics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Sebastian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E94F6-BE71-3F68-04E9-C50285B640FC}"/>
              </a:ext>
            </a:extLst>
          </p:cNvPr>
          <p:cNvSpPr txBox="1"/>
          <p:nvPr/>
        </p:nvSpPr>
        <p:spPr>
          <a:xfrm>
            <a:off x="5368573" y="4137223"/>
            <a:ext cx="28580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in the global scope and is accessible inside the 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4BCB1-C2A4-7B36-781F-DE07291FA47D}"/>
              </a:ext>
            </a:extLst>
          </p:cNvPr>
          <p:cNvSpPr txBox="1"/>
          <p:nvPr/>
        </p:nvSpPr>
        <p:spPr>
          <a:xfrm>
            <a:off x="4918580" y="622850"/>
            <a:ext cx="343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Notice that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FFFFFF"/>
                </a:solidFill>
              </a:rPr>
              <a:t> is not defined anywhere in the function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2999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Sebastian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1DACAFA-6E73-477F-57FC-1FACE2487A50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84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Sebastian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1DACAFA-6E73-477F-57FC-1FACE2487A50}"/>
              </a:ext>
            </a:extLst>
          </p:cNvPr>
          <p:cNvSpPr/>
          <p:nvPr/>
        </p:nvSpPr>
        <p:spPr>
          <a:xfrm>
            <a:off x="273166" y="4442218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6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8772342" y="4884660"/>
            <a:ext cx="278422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rgbClr val="FFFFFF"/>
                </a:solidFill>
              </a:rPr>
              <a:t>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global?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1CD3A83A-1FE3-4D37-943E-6966B898C267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Sebastian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96E3784-3BCE-8EF1-229A-1A9B727A95F6}"/>
              </a:ext>
            </a:extLst>
          </p:cNvPr>
          <p:cNvSpPr/>
          <p:nvPr/>
        </p:nvSpPr>
        <p:spPr>
          <a:xfrm>
            <a:off x="273166" y="5291718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89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</p:txBody>
      </p:sp>
    </p:spTree>
    <p:extLst>
      <p:ext uri="{BB962C8B-B14F-4D97-AF65-F5344CB8AC3E}">
        <p14:creationId xmlns:p14="http://schemas.microsoft.com/office/powerpoint/2010/main" val="3359660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7BBE2D-60FD-4AE0-BF2C-545E6FDA2265}"/>
              </a:ext>
            </a:extLst>
          </p:cNvPr>
          <p:cNvSpPr txBox="1"/>
          <p:nvPr/>
        </p:nvSpPr>
        <p:spPr>
          <a:xfrm>
            <a:off x="5369016" y="4142651"/>
            <a:ext cx="29665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in the local and global scope</a:t>
            </a:r>
            <a:r>
              <a:rPr lang="en-US" sz="2800" dirty="0">
                <a:solidFill>
                  <a:schemeClr val="accent2"/>
                </a:solidFill>
              </a:rPr>
              <a:t>. </a:t>
            </a:r>
            <a:r>
              <a:rPr lang="en-US" sz="2800" dirty="0">
                <a:solidFill>
                  <a:srgbClr val="FFFFFF"/>
                </a:solidFill>
              </a:rPr>
              <a:t>Python will use the local version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1778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E0D9142-26CC-73EF-59B9-A45880824C07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22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E0D9142-26CC-73EF-59B9-A45880824C07}"/>
              </a:ext>
            </a:extLst>
          </p:cNvPr>
          <p:cNvSpPr/>
          <p:nvPr/>
        </p:nvSpPr>
        <p:spPr>
          <a:xfrm>
            <a:off x="273166" y="4448113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55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8772342" y="4884660"/>
            <a:ext cx="258596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1CD3A83A-1FE3-4D37-943E-6966B898C267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77874C7-AFB6-9CF0-E6ED-834447586E61}"/>
              </a:ext>
            </a:extLst>
          </p:cNvPr>
          <p:cNvSpPr/>
          <p:nvPr/>
        </p:nvSpPr>
        <p:spPr>
          <a:xfrm>
            <a:off x="273166" y="5297618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19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ode reviews - Code quality as measured in WTFs/minute. - devRant">
            <a:extLst>
              <a:ext uri="{FF2B5EF4-FFF2-40B4-BE49-F238E27FC236}">
                <a16:creationId xmlns:a16="http://schemas.microsoft.com/office/drawing/2014/main" id="{11365DFE-674B-432F-840B-485C76885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041" y="1383662"/>
            <a:ext cx="5281863" cy="528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4849AA-E622-4F7D-8941-71C93745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Defining Your Own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4071-BABD-4A6D-965B-5977BB6BD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428874" cy="483547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real power of functions is in defining your own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Good programs typically consist of many small functions that call each other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If you have a function that does </a:t>
            </a:r>
            <a:r>
              <a:rPr lang="en-US" sz="3900" b="1" dirty="0">
                <a:solidFill>
                  <a:schemeClr val="accent2"/>
                </a:solidFill>
              </a:rPr>
              <a:t>only one thing </a:t>
            </a:r>
            <a:r>
              <a:rPr lang="en-US" sz="3200" dirty="0">
                <a:solidFill>
                  <a:schemeClr val="accent2"/>
                </a:solidFill>
              </a:rPr>
              <a:t>(</a:t>
            </a:r>
            <a:r>
              <a:rPr lang="en-US" sz="3200" dirty="0"/>
              <a:t>like calculate the sine of an angle</a:t>
            </a:r>
            <a:r>
              <a:rPr lang="en-US" sz="3200" dirty="0">
                <a:solidFill>
                  <a:schemeClr val="accent2"/>
                </a:solidFill>
              </a:rPr>
              <a:t>),</a:t>
            </a:r>
            <a:r>
              <a:rPr lang="en-US" sz="3200" dirty="0"/>
              <a:t> it is likely not too large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If its not too large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it will be easy to test and maintain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4347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A6A28-B908-1C00-5918-A190C2BACEB4}"/>
              </a:ext>
            </a:extLst>
          </p:cNvPr>
          <p:cNvSpPr txBox="1"/>
          <p:nvPr/>
        </p:nvSpPr>
        <p:spPr>
          <a:xfrm>
            <a:off x="5369016" y="4142651"/>
            <a:ext cx="29665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not defined in the local or global scope</a:t>
            </a:r>
            <a:r>
              <a:rPr lang="en-US" sz="2800" dirty="0">
                <a:solidFill>
                  <a:schemeClr val="accent2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38708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676B6D7-C387-23A4-844E-813C53B6AF12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94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676B6D7-C387-23A4-844E-813C53B6AF12}"/>
              </a:ext>
            </a:extLst>
          </p:cNvPr>
          <p:cNvSpPr/>
          <p:nvPr/>
        </p:nvSpPr>
        <p:spPr>
          <a:xfrm>
            <a:off x="273166" y="4013122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25C70-A64A-B3DB-BD9B-81C534B5A398}"/>
              </a:ext>
            </a:extLst>
          </p:cNvPr>
          <p:cNvSpPr txBox="1"/>
          <p:nvPr/>
        </p:nvSpPr>
        <p:spPr>
          <a:xfrm>
            <a:off x="8772342" y="4884660"/>
            <a:ext cx="278422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rgbClr val="FFFFFF"/>
                </a:solidFill>
              </a:rPr>
              <a:t>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global?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8061161F-AEE4-5C49-0799-A0DD2B94CA4B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61272AF0-0CDB-5A3D-EF6A-802A1F7DD77B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61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56529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  <a:p>
            <a:r>
              <a:rPr lang="en-US" dirty="0"/>
              <a:t>Whenever a variable is defined outside any function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it becomes a global variable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its scope is anywhere within the program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that variables and functions defined outside of a function are accessible inside of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F016AE-3609-4728-8135-68D38BC3BBA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Global Scope</a:t>
            </a:r>
          </a:p>
        </p:txBody>
      </p:sp>
    </p:spTree>
    <p:extLst>
      <p:ext uri="{BB962C8B-B14F-4D97-AF65-F5344CB8AC3E}">
        <p14:creationId xmlns:p14="http://schemas.microsoft.com/office/powerpoint/2010/main" val="29376989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How do we go about writing a function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You should follow these six steps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Examples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What do you want your function calls to look like</a:t>
            </a:r>
            <a:r>
              <a:rPr lang="en-US" dirty="0">
                <a:solidFill>
                  <a:schemeClr val="accent6"/>
                </a:solidFill>
              </a:rPr>
              <a:t>?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Header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Decide on the name of the function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Description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Write a short description of what the function does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Body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the code that actually does the thing that you want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Test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Verify the function using examples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443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1.</a:t>
            </a:r>
            <a:r>
              <a:rPr lang="en-US" b="1" dirty="0">
                <a:solidFill>
                  <a:schemeClr val="accent6"/>
                </a:solidFill>
              </a:rPr>
              <a:t> Examples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What do you want your function calls to look like</a:t>
            </a:r>
            <a:r>
              <a:rPr lang="en-US" dirty="0">
                <a:solidFill>
                  <a:schemeClr val="accent6"/>
                </a:solidFill>
              </a:rPr>
              <a:t>?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83A92-C2B7-4A20-92C2-274E3246CC92}"/>
              </a:ext>
            </a:extLst>
          </p:cNvPr>
          <p:cNvSpPr txBox="1"/>
          <p:nvPr/>
        </p:nvSpPr>
        <p:spPr>
          <a:xfrm>
            <a:off x="1239256" y="3633845"/>
            <a:ext cx="639790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convert_to_celsius(32)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convert_to_celsius(212)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convert_to_celsius(98.6)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4244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2.</a:t>
            </a:r>
            <a:r>
              <a:rPr lang="en-US" b="1" dirty="0">
                <a:solidFill>
                  <a:schemeClr val="accent6"/>
                </a:solidFill>
              </a:rPr>
              <a:t> 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84B3C-840D-4C7A-B872-C047B078651D}"/>
              </a:ext>
            </a:extLst>
          </p:cNvPr>
          <p:cNvSpPr txBox="1"/>
          <p:nvPr/>
        </p:nvSpPr>
        <p:spPr>
          <a:xfrm>
            <a:off x="7979169" y="3400334"/>
            <a:ext cx="3068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What types are passed in? 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4A4DCC-E621-4675-8DBF-36AA6441B0AA}"/>
              </a:ext>
            </a:extLst>
          </p:cNvPr>
          <p:cNvSpPr/>
          <p:nvPr/>
        </p:nvSpPr>
        <p:spPr>
          <a:xfrm>
            <a:off x="4339684" y="5607653"/>
            <a:ext cx="2405123" cy="223059"/>
          </a:xfrm>
          <a:prstGeom prst="rightArrow">
            <a:avLst>
              <a:gd name="adj1" fmla="val 47572"/>
              <a:gd name="adj2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11095-7733-4022-81F1-FF86FB954EF8}"/>
              </a:ext>
            </a:extLst>
          </p:cNvPr>
          <p:cNvSpPr txBox="1"/>
          <p:nvPr/>
        </p:nvSpPr>
        <p:spPr>
          <a:xfrm>
            <a:off x="6725217" y="5386504"/>
            <a:ext cx="455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types are returned? 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1FBD54EA-467F-4B99-9723-C20CA9502FC4}"/>
              </a:ext>
            </a:extLst>
          </p:cNvPr>
          <p:cNvSpPr/>
          <p:nvPr/>
        </p:nvSpPr>
        <p:spPr>
          <a:xfrm flipH="1">
            <a:off x="5268820" y="3444583"/>
            <a:ext cx="2681543" cy="282991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CEDBC-C658-450E-BC15-A3AFEBC37F34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...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16535182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2.</a:t>
            </a:r>
            <a:r>
              <a:rPr lang="en-US" b="1" dirty="0">
                <a:solidFill>
                  <a:schemeClr val="accent6"/>
                </a:solidFill>
              </a:rPr>
              <a:t> 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84B3C-840D-4C7A-B872-C047B078651D}"/>
              </a:ext>
            </a:extLst>
          </p:cNvPr>
          <p:cNvSpPr txBox="1"/>
          <p:nvPr/>
        </p:nvSpPr>
        <p:spPr>
          <a:xfrm>
            <a:off x="7979169" y="3400334"/>
            <a:ext cx="3068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What types are passed in? </a:t>
            </a:r>
            <a:r>
              <a:rPr lang="en-US" sz="2400" b="1" dirty="0">
                <a:solidFill>
                  <a:srgbClr val="FF5050"/>
                </a:solidFill>
              </a:rPr>
              <a:t>Number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4A4DCC-E621-4675-8DBF-36AA6441B0AA}"/>
              </a:ext>
            </a:extLst>
          </p:cNvPr>
          <p:cNvSpPr/>
          <p:nvPr/>
        </p:nvSpPr>
        <p:spPr>
          <a:xfrm>
            <a:off x="4339684" y="5607653"/>
            <a:ext cx="2405123" cy="223059"/>
          </a:xfrm>
          <a:prstGeom prst="rightArrow">
            <a:avLst>
              <a:gd name="adj1" fmla="val 47572"/>
              <a:gd name="adj2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11095-7733-4022-81F1-FF86FB954EF8}"/>
              </a:ext>
            </a:extLst>
          </p:cNvPr>
          <p:cNvSpPr txBox="1"/>
          <p:nvPr/>
        </p:nvSpPr>
        <p:spPr>
          <a:xfrm>
            <a:off x="6725217" y="5386504"/>
            <a:ext cx="4559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types are returned? </a:t>
            </a:r>
          </a:p>
          <a:p>
            <a:r>
              <a:rPr lang="en-US" sz="2800" b="1" dirty="0">
                <a:solidFill>
                  <a:srgbClr val="FF5050"/>
                </a:solidFill>
              </a:rPr>
              <a:t>Number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1FBD54EA-467F-4B99-9723-C20CA9502FC4}"/>
              </a:ext>
            </a:extLst>
          </p:cNvPr>
          <p:cNvSpPr/>
          <p:nvPr/>
        </p:nvSpPr>
        <p:spPr>
          <a:xfrm flipH="1">
            <a:off x="5268820" y="3444583"/>
            <a:ext cx="2681543" cy="282991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CEDBC-C658-450E-BC15-A3AFEBC37F34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18495600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3.</a:t>
            </a:r>
            <a:r>
              <a:rPr lang="en-US" b="1" dirty="0">
                <a:solidFill>
                  <a:schemeClr val="accent6"/>
                </a:solidFill>
              </a:rPr>
              <a:t> Header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Decide on the name of the function and parameters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00B00-9F37-4628-97EC-1E3BFE14E1B7}"/>
              </a:ext>
            </a:extLst>
          </p:cNvPr>
          <p:cNvSpPr txBox="1"/>
          <p:nvPr/>
        </p:nvSpPr>
        <p:spPr>
          <a:xfrm>
            <a:off x="7411160" y="2858368"/>
            <a:ext cx="3942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(</a:t>
            </a:r>
            <a:r>
              <a:rPr lang="en-US" sz="2800" dirty="0">
                <a:solidFill>
                  <a:schemeClr val="accent6"/>
                </a:solidFill>
              </a:rPr>
              <a:t>you probably already did this in step 1</a:t>
            </a:r>
            <a:r>
              <a:rPr lang="en-US" sz="2800" dirty="0">
                <a:solidFill>
                  <a:schemeClr val="accent3"/>
                </a:solidFill>
              </a:rPr>
              <a:t>)</a:t>
            </a:r>
          </a:p>
          <a:p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41815793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4.</a:t>
            </a:r>
            <a:r>
              <a:rPr lang="en-US" b="1" dirty="0">
                <a:solidFill>
                  <a:schemeClr val="accent6"/>
                </a:solidFill>
              </a:rPr>
              <a:t> Description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a short description of what the function does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0" y="3020242"/>
            <a:ext cx="11135725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3078896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2189362" y="3325211"/>
            <a:ext cx="802335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function_name(parameters):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2323C-2FFA-4040-B623-0EE9D4B14E9C}"/>
              </a:ext>
            </a:extLst>
          </p:cNvPr>
          <p:cNvSpPr txBox="1"/>
          <p:nvPr/>
        </p:nvSpPr>
        <p:spPr>
          <a:xfrm>
            <a:off x="266950" y="3835260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87857-F0AB-4311-A958-03F4FCAC74A9}"/>
              </a:ext>
            </a:extLst>
          </p:cNvPr>
          <p:cNvSpPr txBox="1"/>
          <p:nvPr/>
        </p:nvSpPr>
        <p:spPr>
          <a:xfrm>
            <a:off x="9326612" y="1729256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D5E9A7-4256-460A-8761-796AD25700C5}"/>
              </a:ext>
            </a:extLst>
          </p:cNvPr>
          <p:cNvSpPr/>
          <p:nvPr/>
        </p:nvSpPr>
        <p:spPr>
          <a:xfrm rot="16200000" flipH="1">
            <a:off x="9327536" y="2678689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69617A-CEF8-4ADD-B763-0669DABE071A}"/>
              </a:ext>
            </a:extLst>
          </p:cNvPr>
          <p:cNvSpPr txBox="1"/>
          <p:nvPr/>
        </p:nvSpPr>
        <p:spPr>
          <a:xfrm>
            <a:off x="1790644" y="1735114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Definition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3840CED-EE2F-440E-96FA-9E37C87732A2}"/>
              </a:ext>
            </a:extLst>
          </p:cNvPr>
          <p:cNvSpPr/>
          <p:nvPr/>
        </p:nvSpPr>
        <p:spPr>
          <a:xfrm rot="16200000" flipH="1">
            <a:off x="2134378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D2B7045-1DA7-4134-8766-FEE26F01A905}"/>
              </a:ext>
            </a:extLst>
          </p:cNvPr>
          <p:cNvSpPr/>
          <p:nvPr/>
        </p:nvSpPr>
        <p:spPr>
          <a:xfrm flipH="1">
            <a:off x="7681568" y="3961675"/>
            <a:ext cx="1189481" cy="1004617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0CD0EB-7997-4DF1-9EAA-A66C9B1A3AEA}"/>
              </a:ext>
            </a:extLst>
          </p:cNvPr>
          <p:cNvSpPr txBox="1"/>
          <p:nvPr/>
        </p:nvSpPr>
        <p:spPr>
          <a:xfrm>
            <a:off x="8979536" y="4579796"/>
            <a:ext cx="2795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(parameter1,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parameter2,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5C05D-8F60-4E0A-A782-BE83C295388E}"/>
              </a:ext>
            </a:extLst>
          </p:cNvPr>
          <p:cNvSpPr txBox="1"/>
          <p:nvPr/>
        </p:nvSpPr>
        <p:spPr>
          <a:xfrm>
            <a:off x="4085793" y="1728678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Function Name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37CE59F-6893-4F72-85BB-211646130AAE}"/>
              </a:ext>
            </a:extLst>
          </p:cNvPr>
          <p:cNvSpPr/>
          <p:nvPr/>
        </p:nvSpPr>
        <p:spPr>
          <a:xfrm rot="16200000" flipH="1">
            <a:off x="4881807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38086-E06D-42AA-B72F-5F3175B75621}"/>
              </a:ext>
            </a:extLst>
          </p:cNvPr>
          <p:cNvSpPr txBox="1"/>
          <p:nvPr/>
        </p:nvSpPr>
        <p:spPr>
          <a:xfrm>
            <a:off x="266950" y="5334434"/>
            <a:ext cx="364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is in the body?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16A563C-A74F-45CA-99B3-DF977C57BC5D}"/>
              </a:ext>
            </a:extLst>
          </p:cNvPr>
          <p:cNvSpPr/>
          <p:nvPr/>
        </p:nvSpPr>
        <p:spPr>
          <a:xfrm rot="19645068">
            <a:off x="1679575" y="4639021"/>
            <a:ext cx="1739707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C8AADCE-37DE-487B-845B-B08E97811B42}"/>
              </a:ext>
            </a:extLst>
          </p:cNvPr>
          <p:cNvSpPr/>
          <p:nvPr/>
        </p:nvSpPr>
        <p:spPr>
          <a:xfrm>
            <a:off x="1617848" y="3985739"/>
            <a:ext cx="1479131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EE2741BE-5692-4D5E-BEDD-45DED207E5CB}"/>
              </a:ext>
            </a:extLst>
          </p:cNvPr>
          <p:cNvSpPr/>
          <p:nvPr/>
        </p:nvSpPr>
        <p:spPr>
          <a:xfrm flipH="1">
            <a:off x="4366663" y="4939044"/>
            <a:ext cx="1189481" cy="1004617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C89B81-3CDA-4083-9BC7-5D24D123AB81}"/>
              </a:ext>
            </a:extLst>
          </p:cNvPr>
          <p:cNvSpPr txBox="1"/>
          <p:nvPr/>
        </p:nvSpPr>
        <p:spPr>
          <a:xfrm>
            <a:off x="5664631" y="5568963"/>
            <a:ext cx="2323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What are we returning?</a:t>
            </a:r>
          </a:p>
        </p:txBody>
      </p:sp>
    </p:spTree>
    <p:extLst>
      <p:ext uri="{BB962C8B-B14F-4D97-AF65-F5344CB8AC3E}">
        <p14:creationId xmlns:p14="http://schemas.microsoft.com/office/powerpoint/2010/main" val="36938516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5.</a:t>
            </a:r>
            <a:r>
              <a:rPr lang="en-US" b="1" dirty="0">
                <a:solidFill>
                  <a:schemeClr val="accent6"/>
                </a:solidFill>
              </a:rPr>
              <a:t> Body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the code that actually does the thing that you want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0" y="3020242"/>
            <a:ext cx="11135725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degrees_c = (degrees_f - 32) * 5 / 9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38999129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6.</a:t>
            </a:r>
            <a:r>
              <a:rPr lang="en-US" b="1" dirty="0">
                <a:solidFill>
                  <a:schemeClr val="accent6"/>
                </a:solidFill>
              </a:rPr>
              <a:t> Test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Verify the function using examples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3"/>
                </a:solidFill>
              </a:rPr>
              <a:t>- </a:t>
            </a:r>
            <a:r>
              <a:rPr lang="en-US" dirty="0"/>
              <a:t>Run all the examples that you created in Step 1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 - </a:t>
            </a:r>
            <a:r>
              <a:rPr lang="en-US" dirty="0"/>
              <a:t>Testing is so important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 - </a:t>
            </a:r>
            <a:r>
              <a:rPr lang="en-US" dirty="0"/>
              <a:t>In industry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you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ll be expected to provide tests for everything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36901E-0EDD-4AA0-89D7-D01F528201BD}"/>
              </a:ext>
            </a:extLst>
          </p:cNvPr>
          <p:cNvSpPr txBox="1"/>
          <p:nvPr/>
        </p:nvSpPr>
        <p:spPr>
          <a:xfrm>
            <a:off x="685807" y="4491566"/>
            <a:ext cx="1096646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convert_to_celsius(32)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0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convert_to_celsius(212)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100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convert_to_celsius(98.6)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37.0</a:t>
            </a:r>
          </a:p>
        </p:txBody>
      </p:sp>
    </p:spTree>
    <p:extLst>
      <p:ext uri="{BB962C8B-B14F-4D97-AF65-F5344CB8AC3E}">
        <p14:creationId xmlns:p14="http://schemas.microsoft.com/office/powerpoint/2010/main" val="14904338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How do we do about writing a function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You should follow these six steps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Contract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Header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Description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Body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Test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0F92F-F940-48E1-88D4-58375D5586E5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Design Recipe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3A7E5C-C3BC-4A4A-846B-04644C050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206EE1F-7363-469A-A9ED-F5C278CC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8027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A Python documentation string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commonly known as </a:t>
            </a:r>
            <a:r>
              <a:rPr lang="en-US" b="1" dirty="0">
                <a:solidFill>
                  <a:schemeClr val="accent6"/>
                </a:solidFill>
              </a:rPr>
              <a:t>docstring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helps you understand the capabilities of a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or module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class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1489C2-467B-43EC-B6DA-F31B2A93933B}"/>
              </a:ext>
            </a:extLst>
          </p:cNvPr>
          <p:cNvSpPr/>
          <p:nvPr/>
        </p:nvSpPr>
        <p:spPr>
          <a:xfrm>
            <a:off x="1389150" y="3020242"/>
            <a:ext cx="10642431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degrees_c = (degrees_f - 32) * 5 / 9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AE735BB-092E-487F-868B-485DC3C0152A}"/>
              </a:ext>
            </a:extLst>
          </p:cNvPr>
          <p:cNvSpPr/>
          <p:nvPr/>
        </p:nvSpPr>
        <p:spPr>
          <a:xfrm>
            <a:off x="1529524" y="3477126"/>
            <a:ext cx="395535" cy="1503947"/>
          </a:xfrm>
          <a:prstGeom prst="leftBrace">
            <a:avLst>
              <a:gd name="adj1" fmla="val 6573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90E310-28F6-4855-8B24-B2B5E328CDBA}"/>
              </a:ext>
            </a:extLst>
          </p:cNvPr>
          <p:cNvSpPr txBox="1"/>
          <p:nvPr/>
        </p:nvSpPr>
        <p:spPr>
          <a:xfrm>
            <a:off x="96246" y="3841857"/>
            <a:ext cx="1583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This is the </a:t>
            </a:r>
            <a:r>
              <a:rPr lang="en-US" sz="2000" dirty="0">
                <a:solidFill>
                  <a:schemeClr val="accent6"/>
                </a:solidFill>
              </a:rPr>
              <a:t>docstring</a:t>
            </a:r>
          </a:p>
        </p:txBody>
      </p:sp>
    </p:spTree>
    <p:extLst>
      <p:ext uri="{BB962C8B-B14F-4D97-AF65-F5344CB8AC3E}">
        <p14:creationId xmlns:p14="http://schemas.microsoft.com/office/powerpoint/2010/main" val="33130229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As we saw before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help()</a:t>
            </a:r>
            <a:r>
              <a:rPr lang="en-US" dirty="0"/>
              <a:t> prints information about a function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 help function actually prints out the </a:t>
            </a:r>
            <a:r>
              <a:rPr lang="en-US" b="1" dirty="0">
                <a:solidFill>
                  <a:schemeClr val="accent3"/>
                </a:solidFill>
              </a:rPr>
              <a:t>“</a:t>
            </a:r>
            <a:r>
              <a:rPr lang="en-US" b="1" dirty="0">
                <a:solidFill>
                  <a:schemeClr val="accent6"/>
                </a:solidFill>
              </a:rPr>
              <a:t>docstring</a:t>
            </a:r>
            <a:r>
              <a:rPr lang="en-US" b="1" dirty="0">
                <a:solidFill>
                  <a:schemeClr val="accent3"/>
                </a:solidFill>
              </a:rPr>
              <a:t>”</a:t>
            </a:r>
            <a:r>
              <a:rPr lang="en-US" b="1" dirty="0"/>
              <a:t> </a:t>
            </a:r>
            <a:r>
              <a:rPr lang="en-US" dirty="0"/>
              <a:t>that we write as part of a function definition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For the function we just wrote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we could type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47842-ABA3-40E2-8DF5-7790FEEADF5C}"/>
              </a:ext>
            </a:extLst>
          </p:cNvPr>
          <p:cNvSpPr txBox="1"/>
          <p:nvPr/>
        </p:nvSpPr>
        <p:spPr>
          <a:xfrm>
            <a:off x="1089364" y="3914320"/>
            <a:ext cx="96824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help(convert_to_celsius)</a:t>
            </a:r>
          </a:p>
          <a:p>
            <a:endParaRPr lang="en-US" dirty="0">
              <a:solidFill>
                <a:srgbClr val="00FF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&gt;&gt;&gt; 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Help on function convert_to_celsius in module __main__:</a:t>
            </a:r>
          </a:p>
          <a:p>
            <a:endParaRPr lang="en-US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convert_to_celsius(degrees_f)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(number) -&gt; number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 the degrees 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Fahrenheit passed in</a:t>
            </a:r>
          </a:p>
        </p:txBody>
      </p:sp>
    </p:spTree>
    <p:extLst>
      <p:ext uri="{BB962C8B-B14F-4D97-AF65-F5344CB8AC3E}">
        <p14:creationId xmlns:p14="http://schemas.microsoft.com/office/powerpoint/2010/main" val="10888034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These are the most popular Docstrings format available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FF0A5A-807B-4F35-8680-D556B59B5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70917"/>
              </p:ext>
            </p:extLst>
          </p:nvPr>
        </p:nvGraphicFramePr>
        <p:xfrm>
          <a:off x="504992" y="2597474"/>
          <a:ext cx="11182016" cy="378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665">
                  <a:extLst>
                    <a:ext uri="{9D8B030D-6E8A-4147-A177-3AD203B41FA5}">
                      <a16:colId xmlns:a16="http://schemas.microsoft.com/office/drawing/2014/main" val="3275700547"/>
                    </a:ext>
                  </a:extLst>
                </a:gridCol>
                <a:gridCol w="7439351">
                  <a:extLst>
                    <a:ext uri="{9D8B030D-6E8A-4147-A177-3AD203B41FA5}">
                      <a16:colId xmlns:a16="http://schemas.microsoft.com/office/drawing/2014/main" val="3966162289"/>
                    </a:ext>
                  </a:extLst>
                </a:gridCol>
              </a:tblGrid>
              <a:tr h="557774"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Formatting 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28619"/>
                  </a:ext>
                </a:extLst>
              </a:tr>
              <a:tr h="962732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2"/>
                        </a:rPr>
                        <a:t>NumPy/SciPy docstrings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Combination of </a:t>
                      </a:r>
                      <a:r>
                        <a:rPr lang="en-US" sz="2000" dirty="0" err="1"/>
                        <a:t>reStructured</a:t>
                      </a:r>
                      <a:r>
                        <a:rPr lang="en-US" sz="2000" dirty="0"/>
                        <a:t> and </a:t>
                      </a:r>
                      <a:r>
                        <a:rPr lang="en-US" sz="2000" dirty="0" err="1"/>
                        <a:t>GoogleDocstrings</a:t>
                      </a:r>
                      <a:r>
                        <a:rPr lang="en-US" sz="2000" dirty="0"/>
                        <a:t> and supported by Sphinx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70275"/>
                  </a:ext>
                </a:extLst>
              </a:tr>
              <a:tr h="557774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3"/>
                        </a:rPr>
                        <a:t>PyDoc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Standard documentation module for Python and supported by Sphinx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14823"/>
                  </a:ext>
                </a:extLst>
              </a:tr>
              <a:tr h="962732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4"/>
                        </a:rPr>
                        <a:t>EpyDoc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Render </a:t>
                      </a:r>
                      <a:r>
                        <a:rPr lang="en-US" sz="2000" dirty="0" err="1"/>
                        <a:t>Epytext</a:t>
                      </a:r>
                      <a:r>
                        <a:rPr lang="en-US" sz="2000" dirty="0"/>
                        <a:t> as series of HTML documents and a tool for generating API documentation for Python modules based on their Docstrings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29140"/>
                  </a:ext>
                </a:extLst>
              </a:tr>
              <a:tr h="557774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5"/>
                        </a:rPr>
                        <a:t>Google Docstrings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Google's 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0150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41695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This can be very valuable</a:t>
            </a:r>
            <a:r>
              <a:rPr lang="en-US" sz="3200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sz="2800" dirty="0"/>
              <a:t>For other programmers to figure out what a function is supposed to do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For you in the future when you have forgotten what you wrote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this happens a lot</a:t>
            </a:r>
            <a:r>
              <a:rPr lang="en-US" sz="2800" dirty="0">
                <a:solidFill>
                  <a:schemeClr val="accent2"/>
                </a:solidFill>
              </a:rPr>
              <a:t>!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You should write a </a:t>
            </a:r>
            <a:r>
              <a:rPr lang="en-US" sz="3200" b="1" dirty="0">
                <a:solidFill>
                  <a:schemeClr val="accent6"/>
                </a:solidFill>
              </a:rPr>
              <a:t>docstring</a:t>
            </a:r>
            <a:r>
              <a:rPr lang="en-US" sz="3200" dirty="0"/>
              <a:t> for every function</a:t>
            </a:r>
            <a:r>
              <a:rPr lang="en-US" sz="3200" dirty="0">
                <a:solidFill>
                  <a:schemeClr val="accent2"/>
                </a:solidFill>
              </a:rPr>
              <a:t>!</a:t>
            </a:r>
            <a:r>
              <a:rPr lang="en-US" sz="3200" dirty="0"/>
              <a:t>	</a:t>
            </a:r>
          </a:p>
          <a:p>
            <a:r>
              <a:rPr lang="en-US" sz="3200" dirty="0"/>
              <a:t>Remember good vs bad code review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27AFA-FE4E-422F-8C76-F7636565227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Docstring</a:t>
            </a:r>
          </a:p>
        </p:txBody>
      </p:sp>
    </p:spTree>
    <p:extLst>
      <p:ext uri="{BB962C8B-B14F-4D97-AF65-F5344CB8AC3E}">
        <p14:creationId xmlns:p14="http://schemas.microsoft.com/office/powerpoint/2010/main" val="27622799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E75FF3-B7CE-40CA-9724-D395B0580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995" y="2808449"/>
            <a:ext cx="5608212" cy="38165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0A0F70-EFE8-4BEE-A7ED-D96F73B9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D3FD7-ED84-4934-AB18-7867D5DB8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21379" cy="4835479"/>
          </a:xfrm>
        </p:spPr>
        <p:txBody>
          <a:bodyPr>
            <a:normAutofit/>
          </a:bodyPr>
          <a:lstStyle/>
          <a:p>
            <a:r>
              <a:rPr lang="en-US" sz="3200" dirty="0"/>
              <a:t>Following the Design Recipe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write a function to calculate the area of a triangle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F97C0D-FB89-4CD3-9BDC-439C93CA87B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tx1"/>
                </a:solidFill>
              </a:rPr>
              <a:t>Open your notebook</a:t>
            </a:r>
          </a:p>
          <a:p>
            <a:endParaRPr lang="en-US" sz="4400" b="1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2"/>
                </a:solidFill>
              </a:rPr>
              <a:t>6. </a:t>
            </a:r>
            <a:r>
              <a:rPr lang="en-US" sz="2600" b="1" dirty="0">
                <a:solidFill>
                  <a:schemeClr val="accent2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13461137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More Stuff You Can Do With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Nested Function Calls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Calling Functions within Functions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0F92F-F940-48E1-88D4-58375D5586E5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32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Nested Function Calls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Calling Functions within Functions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3A7E5C-C3BC-4A4A-846B-04644C050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206EE1F-7363-469A-A9ED-F5C278CC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8CAF6-D5C2-45A2-A6C6-9B442BDA5779}"/>
              </a:ext>
            </a:extLst>
          </p:cNvPr>
          <p:cNvSpPr txBox="1"/>
          <p:nvPr/>
        </p:nvSpPr>
        <p:spPr>
          <a:xfrm>
            <a:off x="1069696" y="2535494"/>
            <a:ext cx="42049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print(3 + 7 + abs(-5))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E0035-5FC4-4536-ADD4-0CA41919B6FC}"/>
              </a:ext>
            </a:extLst>
          </p:cNvPr>
          <p:cNvSpPr txBox="1"/>
          <p:nvPr/>
        </p:nvSpPr>
        <p:spPr>
          <a:xfrm>
            <a:off x="1069696" y="4845539"/>
            <a:ext cx="603242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def my_function():</a:t>
            </a: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  print("Hello from a function")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27198-599E-4F2C-A595-214630AACB61}"/>
              </a:ext>
            </a:extLst>
          </p:cNvPr>
          <p:cNvSpPr txBox="1"/>
          <p:nvPr/>
        </p:nvSpPr>
        <p:spPr>
          <a:xfrm>
            <a:off x="5378833" y="2919431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5FC9A5B0-7B86-41E1-8238-7F3F44FE72F5}"/>
              </a:ext>
            </a:extLst>
          </p:cNvPr>
          <p:cNvSpPr/>
          <p:nvPr/>
        </p:nvSpPr>
        <p:spPr>
          <a:xfrm flipH="1">
            <a:off x="3885190" y="3015906"/>
            <a:ext cx="1494353" cy="232620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6041D-6110-48CD-9097-F5DD6C79D55E}"/>
              </a:ext>
            </a:extLst>
          </p:cNvPr>
          <p:cNvSpPr txBox="1"/>
          <p:nvPr/>
        </p:nvSpPr>
        <p:spPr>
          <a:xfrm>
            <a:off x="2997858" y="3292588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685F9D74-42B1-4715-BFAB-3502CB4BD26F}"/>
              </a:ext>
            </a:extLst>
          </p:cNvPr>
          <p:cNvSpPr/>
          <p:nvPr/>
        </p:nvSpPr>
        <p:spPr>
          <a:xfrm flipH="1">
            <a:off x="1504214" y="3015906"/>
            <a:ext cx="1494353" cy="605777"/>
          </a:xfrm>
          <a:prstGeom prst="bentUpArrow">
            <a:avLst>
              <a:gd name="adj1" fmla="val 13986"/>
              <a:gd name="adj2" fmla="val 16730"/>
              <a:gd name="adj3" fmla="val 28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103449-AD9E-48BA-A04F-C5582F53581C}"/>
              </a:ext>
            </a:extLst>
          </p:cNvPr>
          <p:cNvSpPr txBox="1"/>
          <p:nvPr/>
        </p:nvSpPr>
        <p:spPr>
          <a:xfrm>
            <a:off x="4306038" y="4413142"/>
            <a:ext cx="2987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 Definition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8F488DA-75BA-4322-A75A-AF4728E5CDCE}"/>
              </a:ext>
            </a:extLst>
          </p:cNvPr>
          <p:cNvSpPr/>
          <p:nvPr/>
        </p:nvSpPr>
        <p:spPr>
          <a:xfrm flipH="1" flipV="1">
            <a:off x="2804930" y="4662279"/>
            <a:ext cx="1494353" cy="274483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CD56DC-57BD-48B4-B24F-95330114D395}"/>
              </a:ext>
            </a:extLst>
          </p:cNvPr>
          <p:cNvSpPr txBox="1"/>
          <p:nvPr/>
        </p:nvSpPr>
        <p:spPr>
          <a:xfrm>
            <a:off x="3354795" y="6025533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93DA8164-A35F-4277-9187-993C045A9A8E}"/>
              </a:ext>
            </a:extLst>
          </p:cNvPr>
          <p:cNvSpPr/>
          <p:nvPr/>
        </p:nvSpPr>
        <p:spPr>
          <a:xfrm flipH="1">
            <a:off x="1861151" y="5748851"/>
            <a:ext cx="1494353" cy="605777"/>
          </a:xfrm>
          <a:prstGeom prst="bentUpArrow">
            <a:avLst>
              <a:gd name="adj1" fmla="val 13986"/>
              <a:gd name="adj2" fmla="val 16730"/>
              <a:gd name="adj3" fmla="val 28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465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FF00"/>
                </a:solidFill>
              </a:rPr>
              <a:t> </a:t>
            </a:r>
            <a:r>
              <a:rPr lang="en-US" b="1" dirty="0"/>
              <a:t>v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73677" cy="4856529"/>
          </a:xfrm>
        </p:spPr>
        <p:txBody>
          <a:bodyPr>
            <a:normAutofit/>
          </a:bodyPr>
          <a:lstStyle/>
          <a:p>
            <a:r>
              <a:rPr lang="en-US" dirty="0"/>
              <a:t>The difference between print and return is point of confusion year after year.</a:t>
            </a:r>
          </a:p>
          <a:p>
            <a:r>
              <a:rPr lang="en-US" dirty="0"/>
              <a:t>So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let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be proactive and address this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ACF3A-D0DB-F0B8-9AB0-411821970AE4}"/>
              </a:ext>
            </a:extLst>
          </p:cNvPr>
          <p:cNvSpPr txBox="1"/>
          <p:nvPr/>
        </p:nvSpPr>
        <p:spPr>
          <a:xfrm>
            <a:off x="2843788" y="5731986"/>
            <a:ext cx="12811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</a:rPr>
              <a:t>return</a:t>
            </a:r>
            <a:endParaRPr lang="en-US" sz="2600" b="1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4CE0B8-D583-432E-B694-821457933048}"/>
              </a:ext>
            </a:extLst>
          </p:cNvPr>
          <p:cNvSpPr txBox="1"/>
          <p:nvPr/>
        </p:nvSpPr>
        <p:spPr>
          <a:xfrm>
            <a:off x="7948246" y="5731985"/>
            <a:ext cx="1098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</a:rPr>
              <a:t>print</a:t>
            </a:r>
            <a:endParaRPr lang="en-US" sz="2600" b="1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A2F25AC-E031-4A23-7D1D-737DFF943F34}"/>
              </a:ext>
            </a:extLst>
          </p:cNvPr>
          <p:cNvSpPr/>
          <p:nvPr/>
        </p:nvSpPr>
        <p:spPr>
          <a:xfrm>
            <a:off x="3329643" y="3983166"/>
            <a:ext cx="2742912" cy="1581821"/>
          </a:xfrm>
          <a:prstGeom prst="wedgeEllipseCallou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Are we the same</a:t>
            </a:r>
            <a:r>
              <a:rPr lang="en-US" sz="2800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93756D-4B49-CB76-C3AB-9DA63FBDA039}"/>
              </a:ext>
            </a:extLst>
          </p:cNvPr>
          <p:cNvSpPr/>
          <p:nvPr/>
        </p:nvSpPr>
        <p:spPr>
          <a:xfrm>
            <a:off x="8268964" y="3983165"/>
            <a:ext cx="2742912" cy="1581821"/>
          </a:xfrm>
          <a:prstGeom prst="wedgeEllipseCallou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Eww</a:t>
            </a:r>
            <a:r>
              <a:rPr lang="en-US" sz="2800" b="1" dirty="0">
                <a:solidFill>
                  <a:schemeClr val="accent2"/>
                </a:solidFill>
              </a:rPr>
              <a:t>,</a:t>
            </a:r>
            <a:r>
              <a:rPr lang="en-US" sz="2800" b="1" dirty="0">
                <a:solidFill>
                  <a:srgbClr val="FFFFFF"/>
                </a:solidFill>
              </a:rPr>
              <a:t> no</a:t>
            </a:r>
            <a:r>
              <a:rPr lang="en-US" sz="28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702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6298243" y="597728"/>
            <a:ext cx="5721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function_body(parameters):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C093C5F-CE5F-4416-9C1B-7E0D243D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24535" cy="483547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is a keyword, standing for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definition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All function definitions must begin with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The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/>
              <a:t> statement must end with a colon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 </a:t>
            </a:r>
            <a:r>
              <a:rPr lang="en-US" dirty="0"/>
              <a:t>is the name you will use to call the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like sin, abs but you need to create your own name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are the variables that get values when you call the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You can have 0 or more parameters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separated by commas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Must be in parenthesis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body is a sequence of commands like we've already seen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assignment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multiplication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function calls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–</a:t>
            </a:r>
            <a:r>
              <a:rPr lang="en-US" dirty="0"/>
              <a:t> ends the function and returns data (like the sine of an angle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>
                <a:solidFill>
                  <a:schemeClr val="accent6"/>
                </a:solidFill>
              </a:rPr>
              <a:t>Important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all the lines of body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That is how Python knows that they are part of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25926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398CEB-BD84-3604-465A-CED66E3E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169" y="1731840"/>
            <a:ext cx="4757615" cy="483547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Use cases</a:t>
            </a:r>
          </a:p>
          <a:p>
            <a:r>
              <a:rPr lang="en-US" sz="3200" dirty="0"/>
              <a:t>Debugging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/>
              <a:t>Displaying messages to users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6AAAB9-6E34-B3ED-2DEF-076C65D2FBAF}"/>
              </a:ext>
            </a:extLst>
          </p:cNvPr>
          <p:cNvSpPr txBox="1">
            <a:spLocks/>
          </p:cNvSpPr>
          <p:nvPr/>
        </p:nvSpPr>
        <p:spPr>
          <a:xfrm>
            <a:off x="6280002" y="1731839"/>
            <a:ext cx="4757615" cy="4835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accent6"/>
                </a:solidFill>
              </a:rPr>
              <a:t>Use cases</a:t>
            </a:r>
          </a:p>
          <a:p>
            <a:r>
              <a:rPr lang="en-US" sz="3200" dirty="0"/>
              <a:t>Used to end the execution of the function call and </a:t>
            </a:r>
            <a:r>
              <a:rPr lang="en-US" sz="3200" dirty="0">
                <a:solidFill>
                  <a:schemeClr val="accent2"/>
                </a:solidFill>
              </a:rPr>
              <a:t>“</a:t>
            </a:r>
            <a:r>
              <a:rPr lang="en-US" sz="3200" dirty="0"/>
              <a:t>return</a:t>
            </a:r>
            <a:r>
              <a:rPr lang="en-US" sz="3200" dirty="0">
                <a:solidFill>
                  <a:schemeClr val="accent2"/>
                </a:solidFill>
              </a:rPr>
              <a:t>”</a:t>
            </a:r>
            <a:r>
              <a:rPr lang="en-US" sz="3200" dirty="0"/>
              <a:t> the result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51557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129F2C-4B9A-6073-E4B7-552D1A28FB98}"/>
              </a:ext>
            </a:extLst>
          </p:cNvPr>
          <p:cNvSpPr txBox="1"/>
          <p:nvPr/>
        </p:nvSpPr>
        <p:spPr>
          <a:xfrm>
            <a:off x="1551536" y="2032596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square(2)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34861-C07A-8EB0-4895-64C074F0E8C3}"/>
              </a:ext>
            </a:extLst>
          </p:cNvPr>
          <p:cNvSpPr txBox="1"/>
          <p:nvPr/>
        </p:nvSpPr>
        <p:spPr>
          <a:xfrm>
            <a:off x="6907369" y="2032596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square(2)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620578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906A4F2-3274-5C2B-157A-22D1D34ABE4A}"/>
              </a:ext>
            </a:extLst>
          </p:cNvPr>
          <p:cNvSpPr/>
          <p:nvPr/>
        </p:nvSpPr>
        <p:spPr>
          <a:xfrm>
            <a:off x="8485731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97FA2C-0CC0-3112-C521-BCAE5D2C7CE2}"/>
              </a:ext>
            </a:extLst>
          </p:cNvPr>
          <p:cNvSpPr/>
          <p:nvPr/>
        </p:nvSpPr>
        <p:spPr>
          <a:xfrm>
            <a:off x="7746308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F53A9F7-49BF-5E08-2C44-2B4E7E791BE6}"/>
              </a:ext>
            </a:extLst>
          </p:cNvPr>
          <p:cNvSpPr/>
          <p:nvPr/>
        </p:nvSpPr>
        <p:spPr>
          <a:xfrm>
            <a:off x="8485730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3E360-63D1-639F-A3DE-93D735A1DEAE}"/>
              </a:ext>
            </a:extLst>
          </p:cNvPr>
          <p:cNvSpPr txBox="1"/>
          <p:nvPr/>
        </p:nvSpPr>
        <p:spPr>
          <a:xfrm>
            <a:off x="7981215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F7963-FD29-B2CB-7A58-CF5682F9BA66}"/>
              </a:ext>
            </a:extLst>
          </p:cNvPr>
          <p:cNvSpPr txBox="1"/>
          <p:nvPr/>
        </p:nvSpPr>
        <p:spPr>
          <a:xfrm>
            <a:off x="8164095" y="5905326"/>
            <a:ext cx="128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710A2-9A32-2866-2F08-24036F97B014}"/>
              </a:ext>
            </a:extLst>
          </p:cNvPr>
          <p:cNvSpPr txBox="1"/>
          <p:nvPr/>
        </p:nvSpPr>
        <p:spPr>
          <a:xfrm>
            <a:off x="6012008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6FB240-9AE5-53F0-133A-99ACA49CBD57}"/>
              </a:ext>
            </a:extLst>
          </p:cNvPr>
          <p:cNvSpPr txBox="1"/>
          <p:nvPr/>
        </p:nvSpPr>
        <p:spPr>
          <a:xfrm>
            <a:off x="6088365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3C552F3-709A-DAFC-F985-212E3BC1373A}"/>
              </a:ext>
            </a:extLst>
          </p:cNvPr>
          <p:cNvSpPr/>
          <p:nvPr/>
        </p:nvSpPr>
        <p:spPr>
          <a:xfrm>
            <a:off x="3094369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28B9A5-D541-6B88-F56A-4F6E434A0590}"/>
              </a:ext>
            </a:extLst>
          </p:cNvPr>
          <p:cNvSpPr/>
          <p:nvPr/>
        </p:nvSpPr>
        <p:spPr>
          <a:xfrm>
            <a:off x="2354946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DCFD755-1F13-092A-8C33-93E160371DDA}"/>
              </a:ext>
            </a:extLst>
          </p:cNvPr>
          <p:cNvSpPr/>
          <p:nvPr/>
        </p:nvSpPr>
        <p:spPr>
          <a:xfrm>
            <a:off x="3094368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57424-F3D2-96D0-81C7-C226C7CCE674}"/>
              </a:ext>
            </a:extLst>
          </p:cNvPr>
          <p:cNvSpPr txBox="1"/>
          <p:nvPr/>
        </p:nvSpPr>
        <p:spPr>
          <a:xfrm>
            <a:off x="2589853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53C110-E5FB-6D8C-CA52-22B9B513BC07}"/>
              </a:ext>
            </a:extLst>
          </p:cNvPr>
          <p:cNvSpPr txBox="1"/>
          <p:nvPr/>
        </p:nvSpPr>
        <p:spPr>
          <a:xfrm>
            <a:off x="2772733" y="5905326"/>
            <a:ext cx="173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E60932-4D78-7BF1-0176-A47F8C672CA3}"/>
              </a:ext>
            </a:extLst>
          </p:cNvPr>
          <p:cNvSpPr txBox="1"/>
          <p:nvPr/>
        </p:nvSpPr>
        <p:spPr>
          <a:xfrm>
            <a:off x="620646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335426-C0A7-77F5-E75F-AA6AEEE1381F}"/>
              </a:ext>
            </a:extLst>
          </p:cNvPr>
          <p:cNvSpPr txBox="1"/>
          <p:nvPr/>
        </p:nvSpPr>
        <p:spPr>
          <a:xfrm>
            <a:off x="697003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C94744-6227-A5E9-5E0B-75527303CF08}"/>
              </a:ext>
            </a:extLst>
          </p:cNvPr>
          <p:cNvSpPr txBox="1"/>
          <p:nvPr/>
        </p:nvSpPr>
        <p:spPr>
          <a:xfrm>
            <a:off x="4005179" y="2944974"/>
            <a:ext cx="2406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C9A3CE-12A1-3C38-ABF2-63CF806768E5}"/>
              </a:ext>
            </a:extLst>
          </p:cNvPr>
          <p:cNvSpPr txBox="1"/>
          <p:nvPr/>
        </p:nvSpPr>
        <p:spPr>
          <a:xfrm>
            <a:off x="9392839" y="2944973"/>
            <a:ext cx="2406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</p:txBody>
      </p:sp>
    </p:spTree>
    <p:extLst>
      <p:ext uri="{BB962C8B-B14F-4D97-AF65-F5344CB8AC3E}">
        <p14:creationId xmlns:p14="http://schemas.microsoft.com/office/powerpoint/2010/main" val="42477893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FF00"/>
                </a:solidFill>
              </a:rPr>
              <a:t> </a:t>
            </a:r>
            <a:r>
              <a:rPr lang="en-US" b="1" dirty="0"/>
              <a:t>v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27AFA-FE4E-422F-8C76-F7636565227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solidFill>
                  <a:schemeClr val="accent6"/>
                </a:solidFill>
              </a:rPr>
              <a:t> v.s. 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4A76F3-772E-A590-7CE2-2A2752C3A6ED}"/>
              </a:ext>
            </a:extLst>
          </p:cNvPr>
          <p:cNvSpPr txBox="1"/>
          <p:nvPr/>
        </p:nvSpPr>
        <p:spPr>
          <a:xfrm>
            <a:off x="838200" y="2415550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6AC573-16D8-EDCA-3485-5A6E0871A8D2}"/>
              </a:ext>
            </a:extLst>
          </p:cNvPr>
          <p:cNvSpPr txBox="1"/>
          <p:nvPr/>
        </p:nvSpPr>
        <p:spPr>
          <a:xfrm>
            <a:off x="4986215" y="3400435"/>
            <a:ext cx="20945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These two functions return the same thing</a:t>
            </a:r>
            <a:r>
              <a:rPr lang="en-US" sz="2800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510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1. </a:t>
            </a:r>
            <a:r>
              <a:rPr lang="en-US" dirty="0"/>
              <a:t>A formal design process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or even a recipe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can help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Especially when you are writing a large program with many programmers</a:t>
            </a:r>
            <a:r>
              <a:rPr lang="en-US" sz="2600" dirty="0">
                <a:solidFill>
                  <a:schemeClr val="accent3"/>
                </a:solidFill>
              </a:rPr>
              <a:t>, </a:t>
            </a:r>
            <a:r>
              <a:rPr lang="en-US" sz="2600" dirty="0"/>
              <a:t>it is easy to get lost</a:t>
            </a:r>
            <a:r>
              <a:rPr lang="en-US" sz="2600" dirty="0">
                <a:solidFill>
                  <a:schemeClr val="accent2"/>
                </a:solidFill>
              </a:rPr>
              <a:t>.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In fact</a:t>
            </a:r>
            <a:r>
              <a:rPr lang="en-US" sz="2600" dirty="0">
                <a:solidFill>
                  <a:schemeClr val="accent2"/>
                </a:solidFill>
              </a:rPr>
              <a:t>,</a:t>
            </a:r>
            <a:r>
              <a:rPr lang="en-US" sz="2600" dirty="0"/>
              <a:t> it is more often impossible to hold the entire program in your head</a:t>
            </a:r>
            <a:r>
              <a:rPr lang="en-US" sz="2600" dirty="0">
                <a:solidFill>
                  <a:schemeClr val="accent3"/>
                </a:solidFill>
              </a:rPr>
              <a:t>.</a:t>
            </a:r>
          </a:p>
          <a:p>
            <a:pPr lvl="1"/>
            <a:r>
              <a:rPr lang="en-US" sz="2600" dirty="0"/>
              <a:t>Having a process helps you to figure out where you are and what you should do next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1122185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9159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2. </a:t>
            </a:r>
            <a:r>
              <a:rPr lang="en-US" dirty="0"/>
              <a:t>Functions can be written and then their insides can be forgotten about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Do you know how Python calculates </a:t>
            </a:r>
            <a:r>
              <a:rPr lang="en-US" sz="2600" b="1" dirty="0">
                <a:solidFill>
                  <a:schemeClr val="accent6"/>
                </a:solidFill>
              </a:rPr>
              <a:t>sin()</a:t>
            </a:r>
            <a:r>
              <a:rPr lang="en-US" sz="2600" dirty="0">
                <a:solidFill>
                  <a:schemeClr val="accent2"/>
                </a:solidFill>
              </a:rPr>
              <a:t>?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Do you care</a:t>
            </a:r>
            <a:r>
              <a:rPr lang="en-US" sz="2600" dirty="0">
                <a:solidFill>
                  <a:schemeClr val="accent2"/>
                </a:solidFill>
              </a:rPr>
              <a:t>?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You can successfully use functions without knowing how they are implemented if you know what they take in and what they return</a:t>
            </a:r>
            <a:r>
              <a:rPr lang="en-US" sz="2600" dirty="0">
                <a:solidFill>
                  <a:schemeClr val="accent2"/>
                </a:solidFill>
              </a:rPr>
              <a:t>.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This is very important for large projects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8139387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9159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3. </a:t>
            </a:r>
            <a:r>
              <a:rPr lang="en-US" dirty="0"/>
              <a:t>Start with examples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This helps in communication with the client, helps </a:t>
            </a:r>
            <a:r>
              <a:rPr lang="en-US" sz="2600" dirty="0">
                <a:solidFill>
                  <a:schemeClr val="accent2"/>
                </a:solidFill>
              </a:rPr>
              <a:t>(</a:t>
            </a:r>
            <a:r>
              <a:rPr lang="en-US" sz="2600" dirty="0"/>
              <a:t>a lot</a:t>
            </a:r>
            <a:r>
              <a:rPr lang="en-US" sz="2600" dirty="0">
                <a:solidFill>
                  <a:schemeClr val="accent2"/>
                </a:solidFill>
              </a:rPr>
              <a:t>)</a:t>
            </a:r>
            <a:r>
              <a:rPr lang="en-US" sz="2600" dirty="0"/>
              <a:t> to figure out what the problem really is</a:t>
            </a:r>
            <a:r>
              <a:rPr lang="en-US" sz="2600" dirty="0">
                <a:solidFill>
                  <a:schemeClr val="accent2"/>
                </a:solidFill>
              </a:rPr>
              <a:t>,</a:t>
            </a:r>
            <a:r>
              <a:rPr lang="en-US" sz="2600" dirty="0"/>
              <a:t> and is the core for testing your code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0784590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APS111</a:t>
            </a:r>
            <a:r>
              <a:rPr lang="en-US" sz="3200" dirty="0">
                <a:solidFill>
                  <a:schemeClr val="accent6"/>
                </a:solidFill>
              </a:rPr>
              <a:t>/</a:t>
            </a:r>
            <a:r>
              <a:rPr lang="en-US" sz="3200" dirty="0"/>
              <a:t>112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 key part of engineering is the design of objects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processes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and systems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b="1" dirty="0">
                <a:solidFill>
                  <a:schemeClr val="accent6"/>
                </a:solidFill>
              </a:rPr>
              <a:t>Programming</a:t>
            </a:r>
            <a:r>
              <a:rPr lang="en-US" sz="3200" dirty="0"/>
              <a:t> is the design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implementation, testing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and documentation of a piece of software that solves a particular problem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The software might be part of a larger system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e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/>
              <a:t>g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avionics software of an aircraft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accounting or human resources software of a business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but it represents the solution to a design problem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or part of a design problem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87562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uild, Measure, Learn cycle. One of the key components of the Lean… | by  Dominic Rogers | Medium">
            <a:extLst>
              <a:ext uri="{FF2B5EF4-FFF2-40B4-BE49-F238E27FC236}">
                <a16:creationId xmlns:a16="http://schemas.microsoft.com/office/drawing/2014/main" id="{87417298-090E-4EE5-A5D4-3301DC2D1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56" y="3164378"/>
            <a:ext cx="3385741" cy="338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46637" cy="1472115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We will approach programing as an engineering design process and adapt the process you have already seen in APS111</a:t>
            </a:r>
            <a:r>
              <a:rPr lang="en-US" sz="3200" dirty="0">
                <a:solidFill>
                  <a:schemeClr val="accent6"/>
                </a:solidFill>
              </a:rPr>
              <a:t>/</a:t>
            </a:r>
            <a:r>
              <a:rPr lang="en-US" sz="3200" dirty="0"/>
              <a:t>112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20D6DF7-D0C8-4F2C-BBCE-205652397438}"/>
              </a:ext>
            </a:extLst>
          </p:cNvPr>
          <p:cNvSpPr/>
          <p:nvPr/>
        </p:nvSpPr>
        <p:spPr>
          <a:xfrm>
            <a:off x="6813754" y="1863345"/>
            <a:ext cx="5208841" cy="3817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1C575DA-253E-4F55-9554-038DAB52C264}"/>
              </a:ext>
            </a:extLst>
          </p:cNvPr>
          <p:cNvSpPr txBox="1"/>
          <p:nvPr/>
        </p:nvSpPr>
        <p:spPr>
          <a:xfrm>
            <a:off x="7576646" y="1515781"/>
            <a:ext cx="43021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65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aken</a:t>
            </a:r>
            <a:r>
              <a:rPr sz="1400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fro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r>
              <a:rPr sz="1400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esigning</a:t>
            </a:r>
            <a:r>
              <a:rPr sz="1400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Engineer</a:t>
            </a:r>
            <a:r>
              <a:rPr sz="1400" spc="5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r>
              <a:rPr sz="1400" spc="-1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An Introduc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ory</a:t>
            </a:r>
            <a:r>
              <a:rPr sz="1400" spc="-7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spc="-16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1400" spc="-15" dirty="0">
                <a:solidFill>
                  <a:schemeClr val="accent1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E3836-63AE-4A5C-8FB8-C311CBC23E8F}"/>
              </a:ext>
            </a:extLst>
          </p:cNvPr>
          <p:cNvSpPr txBox="1"/>
          <p:nvPr/>
        </p:nvSpPr>
        <p:spPr>
          <a:xfrm>
            <a:off x="4357434" y="595625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2EF016C-39E8-4B85-93FC-C61C531DBC2F}"/>
              </a:ext>
            </a:extLst>
          </p:cNvPr>
          <p:cNvSpPr/>
          <p:nvPr/>
        </p:nvSpPr>
        <p:spPr>
          <a:xfrm flipH="1">
            <a:off x="3463167" y="5956255"/>
            <a:ext cx="896702" cy="348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C3CF62-1C87-4AD9-B47F-C777828D2DC3}"/>
              </a:ext>
            </a:extLst>
          </p:cNvPr>
          <p:cNvSpPr txBox="1"/>
          <p:nvPr/>
        </p:nvSpPr>
        <p:spPr>
          <a:xfrm>
            <a:off x="4507108" y="4636493"/>
            <a:ext cx="218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Design is iterative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52919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dirty="0"/>
              <a:t>In the next lecture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we are going to talk about a detailed design process for programming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based on the engineering design processes that are key to any engineering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 steps are as follows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r>
              <a:rPr lang="en-US" b="1" dirty="0">
                <a:solidFill>
                  <a:schemeClr val="accent6"/>
                </a:solidFill>
              </a:rPr>
              <a:t>Define the Problem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Define Test Cases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Generate Multiple Solutions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Select a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Implement the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Perform Final Testing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4136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7310-910C-4BA5-A20E-AB369737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Calling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E29CA-6C02-44B9-BA97-A472C5522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The general form of a function call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Terminology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argument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 value given to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to provide an argument to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call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ask Python to execute a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by name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return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give a value back to where the function was called from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6FA454D-78F3-4652-8EFF-7C48FEBEB96A}"/>
              </a:ext>
            </a:extLst>
          </p:cNvPr>
          <p:cNvSpPr/>
          <p:nvPr/>
        </p:nvSpPr>
        <p:spPr>
          <a:xfrm>
            <a:off x="10384868" y="4140584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638D563-4F9D-2983-7D0A-83C4A5FC410D}"/>
              </a:ext>
            </a:extLst>
          </p:cNvPr>
          <p:cNvSpPr/>
          <p:nvPr/>
        </p:nvSpPr>
        <p:spPr>
          <a:xfrm>
            <a:off x="9645445" y="2320878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6E37A10-BCB9-B9AB-BF71-64D8F2AD2B40}"/>
              </a:ext>
            </a:extLst>
          </p:cNvPr>
          <p:cNvSpPr/>
          <p:nvPr/>
        </p:nvSpPr>
        <p:spPr>
          <a:xfrm>
            <a:off x="10384867" y="1298385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16697-AA8E-1205-0331-85AB74D803EF}"/>
              </a:ext>
            </a:extLst>
          </p:cNvPr>
          <p:cNvSpPr txBox="1"/>
          <p:nvPr/>
        </p:nvSpPr>
        <p:spPr>
          <a:xfrm>
            <a:off x="9880352" y="812539"/>
            <a:ext cx="138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AC5ACC-744B-7E32-EC2E-3F2C434B515E}"/>
              </a:ext>
            </a:extLst>
          </p:cNvPr>
          <p:cNvSpPr txBox="1"/>
          <p:nvPr/>
        </p:nvSpPr>
        <p:spPr>
          <a:xfrm>
            <a:off x="10063232" y="4787727"/>
            <a:ext cx="101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6E648-6413-2D89-6CB9-064BCE981567}"/>
              </a:ext>
            </a:extLst>
          </p:cNvPr>
          <p:cNvSpPr txBox="1"/>
          <p:nvPr/>
        </p:nvSpPr>
        <p:spPr>
          <a:xfrm>
            <a:off x="7911145" y="814388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0B1764-BE13-B89D-4E7E-4CC231890699}"/>
              </a:ext>
            </a:extLst>
          </p:cNvPr>
          <p:cNvSpPr txBox="1"/>
          <p:nvPr/>
        </p:nvSpPr>
        <p:spPr>
          <a:xfrm>
            <a:off x="7987502" y="4246020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0D3BF6-F4C1-4540-A6EF-274236DD7A52}"/>
              </a:ext>
            </a:extLst>
          </p:cNvPr>
          <p:cNvSpPr txBox="1"/>
          <p:nvPr/>
        </p:nvSpPr>
        <p:spPr>
          <a:xfrm>
            <a:off x="1070811" y="2333279"/>
            <a:ext cx="6840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F00"/>
                </a:solidFill>
                <a:latin typeface="Courier New"/>
                <a:cs typeface="Courier New"/>
              </a:rPr>
              <a:t>function_name(arguments)</a:t>
            </a:r>
            <a:endParaRPr lang="en-US"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3DD0F0-16EC-9737-318B-7CC02ACD0ABB}"/>
              </a:ext>
            </a:extLst>
          </p:cNvPr>
          <p:cNvSpPr txBox="1"/>
          <p:nvPr/>
        </p:nvSpPr>
        <p:spPr>
          <a:xfrm>
            <a:off x="1070811" y="2922232"/>
            <a:ext cx="4344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F00"/>
                </a:solidFill>
                <a:latin typeface="Courier New"/>
                <a:cs typeface="Courier New"/>
              </a:rPr>
              <a:t>function_name()</a:t>
            </a:r>
            <a:endParaRPr lang="en-US"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FDA087-9202-8209-1F69-F700A17B11D3}"/>
              </a:ext>
            </a:extLst>
          </p:cNvPr>
          <p:cNvSpPr txBox="1"/>
          <p:nvPr/>
        </p:nvSpPr>
        <p:spPr>
          <a:xfrm>
            <a:off x="1070811" y="3515089"/>
            <a:ext cx="3789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urier New"/>
                <a:cs typeface="Courier New"/>
              </a:rPr>
              <a:t>function_name</a:t>
            </a:r>
            <a:endParaRPr lang="en-US" sz="36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71F84B-EAEF-CDE1-A7D7-20F1E6BCB7EB}"/>
              </a:ext>
            </a:extLst>
          </p:cNvPr>
          <p:cNvSpPr txBox="1"/>
          <p:nvPr/>
        </p:nvSpPr>
        <p:spPr>
          <a:xfrm>
            <a:off x="5749532" y="3669254"/>
            <a:ext cx="2577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Would not result in a function call</a:t>
            </a:r>
            <a:r>
              <a:rPr lang="en-US" sz="20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5EB79D1-CA94-C2BC-B1D3-EF0585BCAEC9}"/>
              </a:ext>
            </a:extLst>
          </p:cNvPr>
          <p:cNvSpPr/>
          <p:nvPr/>
        </p:nvSpPr>
        <p:spPr>
          <a:xfrm rot="5400000">
            <a:off x="5072022" y="3520471"/>
            <a:ext cx="376991" cy="700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2BA16D-E4EA-8FCB-E25D-D62032B0F6D0}"/>
              </a:ext>
            </a:extLst>
          </p:cNvPr>
          <p:cNvSpPr txBox="1"/>
          <p:nvPr/>
        </p:nvSpPr>
        <p:spPr>
          <a:xfrm>
            <a:off x="8491677" y="2773699"/>
            <a:ext cx="102303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cs typeface="Courier New"/>
              </a:rPr>
              <a:t>Call</a:t>
            </a:r>
          </a:p>
          <a:p>
            <a:r>
              <a:rPr lang="en-US" sz="1600" b="1" dirty="0">
                <a:solidFill>
                  <a:srgbClr val="FFFFFF"/>
                </a:solidFill>
                <a:cs typeface="Courier New"/>
              </a:rPr>
              <a:t>Function</a:t>
            </a:r>
          </a:p>
          <a:p>
            <a:r>
              <a:rPr lang="en-US" sz="3600" b="1" dirty="0">
                <a:solidFill>
                  <a:srgbClr val="00FF00"/>
                </a:solidFill>
                <a:latin typeface="Courier New"/>
                <a:cs typeface="Courier New"/>
              </a:rPr>
              <a:t>()</a:t>
            </a:r>
            <a:endParaRPr lang="en-US"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25095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Define the Problem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Write down what the problem actually is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5396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Define Test Cases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Create some examples that reflect your code solving the problem: input and output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1862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Generate Multiple Solutions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At this point a 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/>
              <a:t>solution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/>
              <a:t> consists of an algorithm plan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the high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level sequence steps defining what your algorithm will do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and a programming plan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the high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level sequence of steps that you will take to code the algorithm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3679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Select a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Based on the different algorithm and programming plans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decide which is the most promising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047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Implement the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Start to execute your programming plan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Test as you go</a:t>
            </a:r>
            <a:r>
              <a:rPr lang="en-US" dirty="0">
                <a:solidFill>
                  <a:schemeClr val="accent2"/>
                </a:solidFill>
              </a:rPr>
              <a:t>!</a:t>
            </a:r>
            <a:r>
              <a:rPr lang="en-US" dirty="0"/>
              <a:t> </a:t>
            </a:r>
          </a:p>
          <a:p>
            <a:r>
              <a:rPr lang="en-US" dirty="0"/>
              <a:t>You may realize that your algorithm plan doesn</a:t>
            </a:r>
            <a:r>
              <a:rPr lang="en-US" dirty="0">
                <a:solidFill>
                  <a:schemeClr val="accent2"/>
                </a:solidFill>
              </a:rPr>
              <a:t>'</a:t>
            </a:r>
            <a:r>
              <a:rPr lang="en-US" dirty="0"/>
              <a:t>t solve the problem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or even that you do not understand the problem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If so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go back to earlier steps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8771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Perform Final Testing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Make sure that your original test cases as well as any others that you have thought up work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8839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dirty="0"/>
              <a:t>It is critical to realize that programming is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Iterative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you will go back and change your algorithm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dirty="0"/>
              <a:t>programming plan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You will write some code during Step 3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you might not be able to define a solution without writing some code to solve part of the problem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You will move back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and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forth in this process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This process is a lot about finding your own mistakes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even for good programmers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most of their time is spent testing and debugging</a:t>
            </a:r>
            <a:r>
              <a:rPr lang="en-US" dirty="0">
                <a:solidFill>
                  <a:schemeClr val="accent2"/>
                </a:solidFill>
              </a:rPr>
              <a:t>!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281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The syntax of function definitions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Variable Scope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A design recipe for writing functions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Nested function calls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Calling functions from within functions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An Engineering Design Process for Programming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/>
          </a:p>
          <a:p>
            <a:r>
              <a:rPr lang="en-US" sz="3200" dirty="0"/>
              <a:t>See Chapter 3 of the textbook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More on engineering design next lecture</a:t>
            </a:r>
            <a:r>
              <a:rPr lang="en-US" sz="3200" dirty="0">
                <a:solidFill>
                  <a:schemeClr val="accent2"/>
                </a:solidFill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A80A8C-FB4A-407E-2831-ACAFCDCE0030}"/>
              </a:ext>
            </a:extLst>
          </p:cNvPr>
          <p:cNvSpPr txBox="1"/>
          <p:nvPr/>
        </p:nvSpPr>
        <p:spPr>
          <a:xfrm>
            <a:off x="8660253" y="902294"/>
            <a:ext cx="29883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6"/>
                </a:solidFill>
              </a:rPr>
              <a:t>Practice</a:t>
            </a:r>
            <a:r>
              <a:rPr lang="en-US" sz="5400" b="1" dirty="0">
                <a:solidFill>
                  <a:srgbClr val="FFFFFF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your own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3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5303028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F25F33-A5F3-7F83-EB97-0B7B73D8731E}"/>
              </a:ext>
            </a:extLst>
          </p:cNvPr>
          <p:cNvSpPr txBox="1"/>
          <p:nvPr/>
        </p:nvSpPr>
        <p:spPr>
          <a:xfrm>
            <a:off x="573209" y="2032596"/>
            <a:ext cx="571502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function_name(parameters):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* x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6666267" y="727514"/>
            <a:ext cx="4695887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Calling Functions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FD68C-9EC8-973D-D9B7-8AB8F894B70D}"/>
              </a:ext>
            </a:extLst>
          </p:cNvPr>
          <p:cNvSpPr txBox="1"/>
          <p:nvPr/>
        </p:nvSpPr>
        <p:spPr>
          <a:xfrm>
            <a:off x="6823322" y="2032596"/>
            <a:ext cx="460895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function_name(arguments)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square(2)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3C985-1D8A-B6A2-A208-DB0557C6F924}"/>
              </a:ext>
            </a:extLst>
          </p:cNvPr>
          <p:cNvSpPr txBox="1"/>
          <p:nvPr/>
        </p:nvSpPr>
        <p:spPr>
          <a:xfrm>
            <a:off x="2859894" y="3880792"/>
            <a:ext cx="3119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the parameter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97FFC-21E9-BE69-A22D-9A90CD24B30E}"/>
              </a:ext>
            </a:extLst>
          </p:cNvPr>
          <p:cNvSpPr txBox="1"/>
          <p:nvPr/>
        </p:nvSpPr>
        <p:spPr>
          <a:xfrm>
            <a:off x="8853828" y="3217410"/>
            <a:ext cx="30752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the argument </a:t>
            </a:r>
            <a:r>
              <a:rPr lang="en-US" sz="2800" dirty="0">
                <a:solidFill>
                  <a:schemeClr val="accent2"/>
                </a:solidFill>
              </a:rPr>
              <a:t>(</a:t>
            </a:r>
            <a:r>
              <a:rPr lang="en-US" sz="2800" dirty="0">
                <a:solidFill>
                  <a:srgbClr val="FFFFFF"/>
                </a:solidFill>
              </a:rPr>
              <a:t>data</a:t>
            </a:r>
            <a:r>
              <a:rPr lang="en-US" sz="2800" dirty="0">
                <a:solidFill>
                  <a:schemeClr val="accent2"/>
                </a:solidFill>
              </a:rPr>
              <a:t>)</a:t>
            </a:r>
            <a:r>
              <a:rPr lang="en-US" sz="2800" dirty="0">
                <a:solidFill>
                  <a:srgbClr val="FFFFFF"/>
                </a:solidFill>
              </a:rPr>
              <a:t> passed to 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 </a:t>
            </a:r>
            <a:r>
              <a:rPr lang="en-US" sz="2800" dirty="0">
                <a:solidFill>
                  <a:srgbClr val="FFFFFF"/>
                </a:solidFill>
              </a:rPr>
              <a:t>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C2D858-036F-50A3-9BE8-8490108C82D6}"/>
              </a:ext>
            </a:extLst>
          </p:cNvPr>
          <p:cNvCxnSpPr/>
          <p:nvPr/>
        </p:nvCxnSpPr>
        <p:spPr>
          <a:xfrm flipH="1">
            <a:off x="2778596" y="4353724"/>
            <a:ext cx="259572" cy="7138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0FCA7D-A81B-76E1-12AF-7D3434A806EB}"/>
              </a:ext>
            </a:extLst>
          </p:cNvPr>
          <p:cNvCxnSpPr>
            <a:cxnSpLocks/>
          </p:cNvCxnSpPr>
          <p:nvPr/>
        </p:nvCxnSpPr>
        <p:spPr>
          <a:xfrm flipH="1">
            <a:off x="8318741" y="3639902"/>
            <a:ext cx="621191" cy="13933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0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19FD30-FF9D-49EF-A7CF-A0F96F024FE4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Defining Your Own Functions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8DCC0B-F25E-4FFA-9CB4-823A8DBF05C9}"/>
              </a:ext>
            </a:extLst>
          </p:cNvPr>
          <p:cNvSpPr txBox="1"/>
          <p:nvPr/>
        </p:nvSpPr>
        <p:spPr>
          <a:xfrm>
            <a:off x="244637" y="1742379"/>
            <a:ext cx="73713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 function_name(parameters):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1. </a:t>
            </a:r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“““DOCSTRING””” (optional)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2.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that does the thing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3.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expression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statement is 	   optional and if it is not 	   included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the same as  	   writing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		</a:t>
            </a:r>
          </a:p>
        </p:txBody>
      </p:sp>
    </p:spTree>
    <p:extLst>
      <p:ext uri="{BB962C8B-B14F-4D97-AF65-F5344CB8AC3E}">
        <p14:creationId xmlns:p14="http://schemas.microsoft.com/office/powerpoint/2010/main" val="240464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75844" cy="4835479"/>
          </a:xfrm>
        </p:spPr>
        <p:txBody>
          <a:bodyPr/>
          <a:lstStyle/>
          <a:p>
            <a:r>
              <a:rPr lang="en-US" dirty="0"/>
              <a:t>A variable is only available from inside the region it is created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which is called the variable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scope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Python has four different scopes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we will discuss the two most important for this course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Local Scope</a:t>
            </a:r>
          </a:p>
          <a:p>
            <a:r>
              <a:rPr lang="en-US" dirty="0"/>
              <a:t>Global Scope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3E0CB-357A-4FC6-BC70-475165F855E6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2CF7420-94F9-4950-A2D7-2E558F23530E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B092BD-7151-4669-95E4-24CB02A769D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825E9A61-61F0-4C2C-9D68-2DA941AE4D2B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BB9FAA-E4FA-4324-BFF2-C06B1A9DE011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08167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9847</TotalTime>
  <Words>3743</Words>
  <Application>Microsoft Office PowerPoint</Application>
  <PresentationFormat>Widescreen</PresentationFormat>
  <Paragraphs>750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Arial</vt:lpstr>
      <vt:lpstr>Consolas</vt:lpstr>
      <vt:lpstr>Courier New</vt:lpstr>
      <vt:lpstr>Segoe UI</vt:lpstr>
      <vt:lpstr>Wingdings</vt:lpstr>
      <vt:lpstr>APS106_PPTX_Theme</vt:lpstr>
      <vt:lpstr>writing your own function.</vt:lpstr>
      <vt:lpstr>This Week’s Content</vt:lpstr>
      <vt:lpstr>Defining Your Own Functions</vt:lpstr>
      <vt:lpstr>Function Definitions</vt:lpstr>
      <vt:lpstr>Function Definitions</vt:lpstr>
      <vt:lpstr>Calling Functions</vt:lpstr>
      <vt:lpstr>Function Definitions</vt:lpstr>
      <vt:lpstr>Function Definitions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Docstring</vt:lpstr>
      <vt:lpstr>Docstring</vt:lpstr>
      <vt:lpstr>Docstring</vt:lpstr>
      <vt:lpstr>Docstring</vt:lpstr>
      <vt:lpstr>Breakout Session 1</vt:lpstr>
      <vt:lpstr>More Stuff You Can Do With Functions</vt:lpstr>
      <vt:lpstr>print v.s. return</vt:lpstr>
      <vt:lpstr>print</vt:lpstr>
      <vt:lpstr>print</vt:lpstr>
      <vt:lpstr>print</vt:lpstr>
      <vt:lpstr>print v.s. return</vt:lpstr>
      <vt:lpstr>From Functions to Programs</vt:lpstr>
      <vt:lpstr>From Functions to Programs</vt:lpstr>
      <vt:lpstr>From Functions to Programs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Lecture Recap</vt:lpstr>
      <vt:lpstr>writing your own function.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84</cp:revision>
  <dcterms:created xsi:type="dcterms:W3CDTF">2021-11-03T00:49:37Z</dcterms:created>
  <dcterms:modified xsi:type="dcterms:W3CDTF">2023-01-19T15:33:12Z</dcterms:modified>
</cp:coreProperties>
</file>