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83" r:id="rId4"/>
    <p:sldId id="289" r:id="rId5"/>
    <p:sldId id="327" r:id="rId6"/>
    <p:sldId id="339" r:id="rId7"/>
    <p:sldId id="340" r:id="rId8"/>
    <p:sldId id="288" r:id="rId9"/>
    <p:sldId id="328" r:id="rId10"/>
    <p:sldId id="334" r:id="rId11"/>
    <p:sldId id="336" r:id="rId12"/>
    <p:sldId id="329" r:id="rId13"/>
    <p:sldId id="343" r:id="rId14"/>
    <p:sldId id="341" r:id="rId15"/>
    <p:sldId id="342" r:id="rId16"/>
    <p:sldId id="360" r:id="rId17"/>
    <p:sldId id="331" r:id="rId18"/>
    <p:sldId id="335" r:id="rId19"/>
    <p:sldId id="337" r:id="rId20"/>
    <p:sldId id="344" r:id="rId21"/>
    <p:sldId id="332" r:id="rId22"/>
    <p:sldId id="346" r:id="rId23"/>
    <p:sldId id="345" r:id="rId24"/>
    <p:sldId id="338" r:id="rId25"/>
    <p:sldId id="347" r:id="rId26"/>
    <p:sldId id="348" r:id="rId27"/>
    <p:sldId id="349" r:id="rId28"/>
    <p:sldId id="333" r:id="rId29"/>
    <p:sldId id="350" r:id="rId30"/>
    <p:sldId id="351" r:id="rId31"/>
    <p:sldId id="352" r:id="rId32"/>
    <p:sldId id="353" r:id="rId33"/>
    <p:sldId id="330" r:id="rId34"/>
    <p:sldId id="290" r:id="rId35"/>
    <p:sldId id="291" r:id="rId36"/>
    <p:sldId id="299" r:id="rId37"/>
    <p:sldId id="301" r:id="rId38"/>
    <p:sldId id="296" r:id="rId39"/>
    <p:sldId id="297" r:id="rId40"/>
    <p:sldId id="298" r:id="rId41"/>
    <p:sldId id="302" r:id="rId42"/>
    <p:sldId id="303" r:id="rId43"/>
    <p:sldId id="306" r:id="rId44"/>
    <p:sldId id="304" r:id="rId45"/>
    <p:sldId id="305" r:id="rId46"/>
    <p:sldId id="307" r:id="rId47"/>
    <p:sldId id="273" r:id="rId48"/>
    <p:sldId id="308" r:id="rId49"/>
    <p:sldId id="354" r:id="rId50"/>
    <p:sldId id="356" r:id="rId51"/>
    <p:sldId id="357" r:id="rId52"/>
    <p:sldId id="358" r:id="rId53"/>
    <p:sldId id="359" r:id="rId54"/>
    <p:sldId id="309" r:id="rId55"/>
    <p:sldId id="310" r:id="rId56"/>
    <p:sldId id="312" r:id="rId57"/>
    <p:sldId id="313" r:id="rId58"/>
    <p:sldId id="314" r:id="rId59"/>
    <p:sldId id="315" r:id="rId60"/>
    <p:sldId id="316" r:id="rId61"/>
    <p:sldId id="322" r:id="rId62"/>
    <p:sldId id="318" r:id="rId63"/>
    <p:sldId id="319" r:id="rId64"/>
    <p:sldId id="320" r:id="rId65"/>
    <p:sldId id="321" r:id="rId66"/>
    <p:sldId id="323" r:id="rId67"/>
    <p:sldId id="324" r:id="rId68"/>
    <p:sldId id="25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9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9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2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16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pydoc.html" TargetMode="External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hinxcontrib-napoleon.readthedocs.io/en/latest/example_google.html" TargetMode="External"/><Relationship Id="rId4" Type="http://schemas.openxmlformats.org/officeDocument/2006/relationships/hyperlink" Target="http://epydoc.sourceforge.net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4089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D981D-D4D3-47E1-8357-8C5F0CD388E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D249383-172B-4D86-8E0C-3FA36E1CD4A1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3A0528-E031-4162-AB03-8B5D5356CEFF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9FD8F2E-3259-44DD-93CC-66ED77F6EA8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79DBC6-4D64-43CF-8DF7-245CCC7D49D7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876651-D5D8-C855-FD0F-648B268BC912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397-9C99-4C01-893C-D225DEC17428}"/>
              </a:ext>
            </a:extLst>
          </p:cNvPr>
          <p:cNvSpPr txBox="1"/>
          <p:nvPr/>
        </p:nvSpPr>
        <p:spPr>
          <a:xfrm>
            <a:off x="4880081" y="4189698"/>
            <a:ext cx="27735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local to the function and not accessible outside in the global scope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8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313237-08B7-ABD1-A88F-338F8BB855EA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4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029260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313237-08B7-ABD1-A88F-338F8BB855EA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9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ACE7C-27CF-46F9-AB67-74D27461BCB6}"/>
              </a:ext>
            </a:extLst>
          </p:cNvPr>
          <p:cNvSpPr txBox="1"/>
          <p:nvPr/>
        </p:nvSpPr>
        <p:spPr>
          <a:xfrm>
            <a:off x="6801955" y="4884660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No (Done)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890561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EF95B27-7D3B-118B-C200-C0B914CE1478}"/>
              </a:ext>
            </a:extLst>
          </p:cNvPr>
          <p:cNvSpPr/>
          <p:nvPr/>
        </p:nvSpPr>
        <p:spPr>
          <a:xfrm rot="16200000">
            <a:off x="7135446" y="3666619"/>
            <a:ext cx="2100162" cy="3359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099A12-5411-4924-350C-E704948A5314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35C9B-6509-D44B-770E-6A9AF2F88E61}"/>
              </a:ext>
            </a:extLst>
          </p:cNvPr>
          <p:cNvSpPr/>
          <p:nvPr/>
        </p:nvSpPr>
        <p:spPr>
          <a:xfrm>
            <a:off x="8565863" y="3028184"/>
            <a:ext cx="2979995" cy="143762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41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88980-E60B-D87D-4E24-511A35F823F2}"/>
              </a:ext>
            </a:extLst>
          </p:cNvPr>
          <p:cNvSpPr txBox="1"/>
          <p:nvPr/>
        </p:nvSpPr>
        <p:spPr>
          <a:xfrm>
            <a:off x="6801955" y="4884660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9ADCA0D-404F-A61D-1834-8F628E6B0988}"/>
              </a:ext>
            </a:extLst>
          </p:cNvPr>
          <p:cNvSpPr/>
          <p:nvPr/>
        </p:nvSpPr>
        <p:spPr>
          <a:xfrm rot="16200000">
            <a:off x="7135446" y="3666619"/>
            <a:ext cx="2100162" cy="3359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4890561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Local Scope</a:t>
            </a:r>
          </a:p>
        </p:txBody>
      </p:sp>
    </p:spTree>
    <p:extLst>
      <p:ext uri="{BB962C8B-B14F-4D97-AF65-F5344CB8AC3E}">
        <p14:creationId xmlns:p14="http://schemas.microsoft.com/office/powerpoint/2010/main" val="58144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9D359-2B8E-43EF-A074-2790193F9109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253738B-EDB1-4A11-8EFB-6F42C43BDF90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46B8AA-81D4-4066-B0CB-239A86ADB6A7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D93DB152-ACBE-4AC8-A852-C16E07D8BE38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7CD69D-2288-431C-AD63-29C624CCC2CD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5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64502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Week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2.1</a:t>
            </a:r>
          </a:p>
          <a:p>
            <a:pPr lvl="1"/>
            <a:r>
              <a:rPr lang="en-US" dirty="0"/>
              <a:t>Functions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importing modules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2.2</a:t>
            </a:r>
          </a:p>
          <a:p>
            <a:pPr lvl="1"/>
            <a:r>
              <a:rPr lang="en-US" b="1" dirty="0"/>
              <a:t>Defining your own function</a:t>
            </a:r>
          </a:p>
          <a:p>
            <a:pPr lvl="1"/>
            <a:r>
              <a:rPr lang="en-US" b="1" dirty="0"/>
              <a:t>Reading: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2.3</a:t>
            </a:r>
          </a:p>
          <a:p>
            <a:pPr lvl="1"/>
            <a:r>
              <a:rPr lang="en-US" dirty="0"/>
              <a:t>Engineering design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E94F6-BE71-3F68-04E9-C50285B640FC}"/>
              </a:ext>
            </a:extLst>
          </p:cNvPr>
          <p:cNvSpPr txBox="1"/>
          <p:nvPr/>
        </p:nvSpPr>
        <p:spPr>
          <a:xfrm>
            <a:off x="5368573" y="4137223"/>
            <a:ext cx="2858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4BCB1-C2A4-7B36-781F-DE07291FA47D}"/>
              </a:ext>
            </a:extLst>
          </p:cNvPr>
          <p:cNvSpPr txBox="1"/>
          <p:nvPr/>
        </p:nvSpPr>
        <p:spPr>
          <a:xfrm>
            <a:off x="4918580" y="622850"/>
            <a:ext cx="34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Notice that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is not defined anywhere in the function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2999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84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44422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6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7842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96E3784-3BCE-8EF1-229A-1A9B727A95F6}"/>
              </a:ext>
            </a:extLst>
          </p:cNvPr>
          <p:cNvSpPr/>
          <p:nvPr/>
        </p:nvSpPr>
        <p:spPr>
          <a:xfrm>
            <a:off x="273166" y="52917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9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3359660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BBE2D-60FD-4AE0-BF2C-545E6FDA2265}"/>
              </a:ext>
            </a:extLst>
          </p:cNvPr>
          <p:cNvSpPr txBox="1"/>
          <p:nvPr/>
        </p:nvSpPr>
        <p:spPr>
          <a:xfrm>
            <a:off x="5369016" y="4142651"/>
            <a:ext cx="2966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local and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  <a:r>
              <a:rPr lang="en-US" sz="2800" dirty="0">
                <a:solidFill>
                  <a:srgbClr val="FFFFFF"/>
                </a:solidFill>
              </a:rPr>
              <a:t>Python will use the local version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1778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22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4448113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55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5859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77874C7-AFB6-9CF0-E6ED-834447586E61}"/>
              </a:ext>
            </a:extLst>
          </p:cNvPr>
          <p:cNvSpPr/>
          <p:nvPr/>
        </p:nvSpPr>
        <p:spPr>
          <a:xfrm>
            <a:off x="273166" y="52976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9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11365DFE-674B-432F-840B-485C7688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41" y="1383662"/>
            <a:ext cx="5281863" cy="52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28874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power of functions is in defining your own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Good programs typically consist of many small functions that call each other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If you have a function that does </a:t>
            </a:r>
            <a:r>
              <a:rPr lang="en-US" sz="3900" b="1" dirty="0">
                <a:solidFill>
                  <a:schemeClr val="accent2"/>
                </a:solidFill>
              </a:rPr>
              <a:t>only one thing </a:t>
            </a: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/>
              <a:t>like calculate the sine of an angle</a:t>
            </a:r>
            <a:r>
              <a:rPr lang="en-US" sz="3200" dirty="0">
                <a:solidFill>
                  <a:schemeClr val="accent2"/>
                </a:solidFill>
              </a:rPr>
              <a:t>),</a:t>
            </a:r>
            <a:r>
              <a:rPr lang="en-US" sz="3200" dirty="0"/>
              <a:t> it is likely not too large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If its not too large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it will be easy to test and maintain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34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A6A28-B908-1C00-5918-A190C2BACEB4}"/>
              </a:ext>
            </a:extLst>
          </p:cNvPr>
          <p:cNvSpPr txBox="1"/>
          <p:nvPr/>
        </p:nvSpPr>
        <p:spPr>
          <a:xfrm>
            <a:off x="5369016" y="4142651"/>
            <a:ext cx="2966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not defined in the local or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8708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4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4013122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25C70-A64A-B3DB-BD9B-81C534B5A398}"/>
              </a:ext>
            </a:extLst>
          </p:cNvPr>
          <p:cNvSpPr txBox="1"/>
          <p:nvPr/>
        </p:nvSpPr>
        <p:spPr>
          <a:xfrm>
            <a:off x="8772342" y="4884660"/>
            <a:ext cx="27842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061161F-AEE4-5C49-0799-A0DD2B94CA4B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61272AF0-0CDB-5A3D-EF6A-802A1F7DD77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1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56529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Global Scope</a:t>
            </a:r>
          </a:p>
        </p:txBody>
      </p:sp>
    </p:spTree>
    <p:extLst>
      <p:ext uri="{BB962C8B-B14F-4D97-AF65-F5344CB8AC3E}">
        <p14:creationId xmlns:p14="http://schemas.microsoft.com/office/powerpoint/2010/main" val="2937698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go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44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1.</a:t>
            </a:r>
            <a:r>
              <a:rPr lang="en-US" b="1" dirty="0">
                <a:solidFill>
                  <a:schemeClr val="accent6"/>
                </a:solidFill>
              </a:rPr>
              <a:t> 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83A92-C2B7-4A20-92C2-274E3246CC92}"/>
              </a:ext>
            </a:extLst>
          </p:cNvPr>
          <p:cNvSpPr txBox="1"/>
          <p:nvPr/>
        </p:nvSpPr>
        <p:spPr>
          <a:xfrm>
            <a:off x="1239256" y="3633845"/>
            <a:ext cx="63979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24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...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653518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r>
              <a:rPr lang="en-US" sz="2400" b="1" dirty="0">
                <a:solidFill>
                  <a:srgbClr val="FF5050"/>
                </a:solidFill>
              </a:rPr>
              <a:t>Number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</a:p>
          <a:p>
            <a:r>
              <a:rPr lang="en-US" sz="2800" b="1" dirty="0">
                <a:solidFill>
                  <a:srgbClr val="FF5050"/>
                </a:solidFill>
              </a:rPr>
              <a:t>Number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849560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3.</a:t>
            </a:r>
            <a:r>
              <a:rPr lang="en-US" b="1" dirty="0">
                <a:solidFill>
                  <a:schemeClr val="accent6"/>
                </a:solidFill>
              </a:rPr>
              <a:t> 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 and parameters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0B00-9F37-4628-97EC-1E3BFE14E1B7}"/>
              </a:ext>
            </a:extLst>
          </p:cNvPr>
          <p:cNvSpPr txBox="1"/>
          <p:nvPr/>
        </p:nvSpPr>
        <p:spPr>
          <a:xfrm>
            <a:off x="7411160" y="2858368"/>
            <a:ext cx="394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(</a:t>
            </a:r>
            <a:r>
              <a:rPr lang="en-US" sz="2800" dirty="0">
                <a:solidFill>
                  <a:schemeClr val="accent6"/>
                </a:solidFill>
              </a:rPr>
              <a:t>you probably already did this in step 1</a:t>
            </a:r>
            <a:r>
              <a:rPr lang="en-US" sz="2800" dirty="0">
                <a:solidFill>
                  <a:schemeClr val="accent3"/>
                </a:solidFill>
              </a:rPr>
              <a:t>)</a:t>
            </a:r>
          </a:p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4181579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4.</a:t>
            </a:r>
            <a:r>
              <a:rPr lang="en-US" b="1" dirty="0">
                <a:solidFill>
                  <a:schemeClr val="accent6"/>
                </a:solidFill>
              </a:rPr>
              <a:t> 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07889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02335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7681568" y="3961675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979536" y="457979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266950" y="5334434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9645068">
            <a:off x="1679575" y="4639021"/>
            <a:ext cx="1739707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EE2741BE-5692-4D5E-BEDD-45DED207E5CB}"/>
              </a:ext>
            </a:extLst>
          </p:cNvPr>
          <p:cNvSpPr/>
          <p:nvPr/>
        </p:nvSpPr>
        <p:spPr>
          <a:xfrm flipH="1">
            <a:off x="4366663" y="4939044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89B81-3CDA-4083-9BC7-5D24D123AB81}"/>
              </a:ext>
            </a:extLst>
          </p:cNvPr>
          <p:cNvSpPr txBox="1"/>
          <p:nvPr/>
        </p:nvSpPr>
        <p:spPr>
          <a:xfrm>
            <a:off x="5664631" y="5568963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What are we returning?</a:t>
            </a:r>
          </a:p>
        </p:txBody>
      </p:sp>
    </p:spTree>
    <p:extLst>
      <p:ext uri="{BB962C8B-B14F-4D97-AF65-F5344CB8AC3E}">
        <p14:creationId xmlns:p14="http://schemas.microsoft.com/office/powerpoint/2010/main" val="3693851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</a:t>
            </a:r>
            <a:r>
              <a:rPr lang="en-US" b="1" dirty="0">
                <a:solidFill>
                  <a:schemeClr val="accent6"/>
                </a:solidFill>
              </a:rPr>
              <a:t> 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899912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6.</a:t>
            </a:r>
            <a:r>
              <a:rPr lang="en-US" b="1" dirty="0">
                <a:solidFill>
                  <a:schemeClr val="accent6"/>
                </a:solidFill>
              </a:rPr>
              <a:t> 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- </a:t>
            </a:r>
            <a:r>
              <a:rPr lang="en-US" dirty="0"/>
              <a:t>Run all the examples that you created in Step 1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Testing is so important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In industry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ll be expected to provide tests for everything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6901E-0EDD-4AA0-89D7-D01F528201BD}"/>
              </a:ext>
            </a:extLst>
          </p:cNvPr>
          <p:cNvSpPr txBox="1"/>
          <p:nvPr/>
        </p:nvSpPr>
        <p:spPr>
          <a:xfrm>
            <a:off x="685807" y="4491566"/>
            <a:ext cx="109664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100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37.0</a:t>
            </a:r>
          </a:p>
        </p:txBody>
      </p:sp>
    </p:spTree>
    <p:extLst>
      <p:ext uri="{BB962C8B-B14F-4D97-AF65-F5344CB8AC3E}">
        <p14:creationId xmlns:p14="http://schemas.microsoft.com/office/powerpoint/2010/main" val="1490433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Contract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Design Recipe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02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 Python documentation 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commonly known as 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helps you understand the capabilities of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module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489C2-467B-43EC-B6DA-F31B2A93933B}"/>
              </a:ext>
            </a:extLst>
          </p:cNvPr>
          <p:cNvSpPr/>
          <p:nvPr/>
        </p:nvSpPr>
        <p:spPr>
          <a:xfrm>
            <a:off x="1389150" y="3020242"/>
            <a:ext cx="1064243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735BB-092E-487F-868B-485DC3C0152A}"/>
              </a:ext>
            </a:extLst>
          </p:cNvPr>
          <p:cNvSpPr/>
          <p:nvPr/>
        </p:nvSpPr>
        <p:spPr>
          <a:xfrm>
            <a:off x="1529524" y="3477126"/>
            <a:ext cx="395535" cy="1503947"/>
          </a:xfrm>
          <a:prstGeom prst="leftBrace">
            <a:avLst>
              <a:gd name="adj1" fmla="val 6573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E310-28F6-4855-8B24-B2B5E328CDBA}"/>
              </a:ext>
            </a:extLst>
          </p:cNvPr>
          <p:cNvSpPr txBox="1"/>
          <p:nvPr/>
        </p:nvSpPr>
        <p:spPr>
          <a:xfrm>
            <a:off x="96246" y="3841857"/>
            <a:ext cx="1583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is the </a:t>
            </a:r>
            <a:r>
              <a:rPr lang="en-US" sz="2000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3313022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As we saw before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help()</a:t>
            </a:r>
            <a:r>
              <a:rPr lang="en-US" dirty="0"/>
              <a:t> prints information about a function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help function actually prints out the </a:t>
            </a:r>
            <a:r>
              <a:rPr lang="en-US" b="1" dirty="0">
                <a:solidFill>
                  <a:schemeClr val="accent3"/>
                </a:solidFill>
              </a:rPr>
              <a:t>“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en-US" b="1" dirty="0"/>
              <a:t> </a:t>
            </a:r>
            <a:r>
              <a:rPr lang="en-US" dirty="0"/>
              <a:t>that we write as part of a function definition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For the function we just wrote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could type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7842-ABA3-40E2-8DF5-7790FEEADF5C}"/>
              </a:ext>
            </a:extLst>
          </p:cNvPr>
          <p:cNvSpPr txBox="1"/>
          <p:nvPr/>
        </p:nvSpPr>
        <p:spPr>
          <a:xfrm>
            <a:off x="1089364" y="3914320"/>
            <a:ext cx="9682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help(convert_to_celsius)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Help on function convert_to_celsius in module __main__:</a:t>
            </a:r>
          </a:p>
          <a:p>
            <a:endParaRPr lang="en-US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convert_to_celsius(degrees_f)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(number) -&gt; number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 the degrees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Fahrenheit passed in</a:t>
            </a:r>
          </a:p>
        </p:txBody>
      </p:sp>
    </p:spTree>
    <p:extLst>
      <p:ext uri="{BB962C8B-B14F-4D97-AF65-F5344CB8AC3E}">
        <p14:creationId xmlns:p14="http://schemas.microsoft.com/office/powerpoint/2010/main" val="1088803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These are the most popular Docstrings format available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F0A5A-807B-4F35-8680-D556B59B5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0917"/>
              </p:ext>
            </p:extLst>
          </p:nvPr>
        </p:nvGraphicFramePr>
        <p:xfrm>
          <a:off x="504992" y="2597474"/>
          <a:ext cx="11182016" cy="37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665">
                  <a:extLst>
                    <a:ext uri="{9D8B030D-6E8A-4147-A177-3AD203B41FA5}">
                      <a16:colId xmlns:a16="http://schemas.microsoft.com/office/drawing/2014/main" val="3275700547"/>
                    </a:ext>
                  </a:extLst>
                </a:gridCol>
                <a:gridCol w="7439351">
                  <a:extLst>
                    <a:ext uri="{9D8B030D-6E8A-4147-A177-3AD203B41FA5}">
                      <a16:colId xmlns:a16="http://schemas.microsoft.com/office/drawing/2014/main" val="3966162289"/>
                    </a:ext>
                  </a:extLst>
                </a:gridCol>
              </a:tblGrid>
              <a:tr h="557774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Formatting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28619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2"/>
                        </a:rPr>
                        <a:t>NumPy/SciPy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Combination of </a:t>
                      </a:r>
                      <a:r>
                        <a:rPr lang="en-US" sz="2000" dirty="0" err="1"/>
                        <a:t>reStructured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GoogleDocstrings</a:t>
                      </a:r>
                      <a:r>
                        <a:rPr lang="en-US" sz="2000" dirty="0"/>
                        <a:t>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0275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3"/>
                        </a:rPr>
                        <a:t>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documentation module for Python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14823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4"/>
                        </a:rPr>
                        <a:t>EpyDoc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Render </a:t>
                      </a:r>
                      <a:r>
                        <a:rPr lang="en-US" sz="2000" dirty="0" err="1"/>
                        <a:t>Epytext</a:t>
                      </a:r>
                      <a:r>
                        <a:rPr lang="en-US" sz="2000" dirty="0"/>
                        <a:t> as series of HTML documents and a tool for generating API documentation for Python modules based on their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29140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5"/>
                        </a:rPr>
                        <a:t>Google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Google's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5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169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This can be very valuable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For other programmers to figure out what a function is supposed to do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For you in the future when you have forgotten what you wrote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this happens a lot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You should write a </a:t>
            </a:r>
            <a:r>
              <a:rPr lang="en-US" sz="3200" b="1" dirty="0">
                <a:solidFill>
                  <a:schemeClr val="accent6"/>
                </a:solidFill>
              </a:rPr>
              <a:t>docstring</a:t>
            </a:r>
            <a:r>
              <a:rPr lang="en-US" sz="3200" dirty="0"/>
              <a:t> for every function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  <a:r>
              <a:rPr lang="en-US" sz="3200" dirty="0"/>
              <a:t>	</a:t>
            </a:r>
          </a:p>
          <a:p>
            <a:r>
              <a:rPr lang="en-US" sz="3200" dirty="0"/>
              <a:t>Remember good vs bad code review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2762279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E75FF3-B7CE-40CA-9724-D395B05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5" y="2808449"/>
            <a:ext cx="5608212" cy="381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A0F70-EFE8-4BEE-A7ED-D96F73B9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3FD7-ED84-4934-AB18-7867D5DB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21379" cy="4835479"/>
          </a:xfrm>
        </p:spPr>
        <p:txBody>
          <a:bodyPr>
            <a:normAutofit/>
          </a:bodyPr>
          <a:lstStyle/>
          <a:p>
            <a:r>
              <a:rPr lang="en-US" sz="3200" dirty="0"/>
              <a:t>Following the Design Recipe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write a function to calculate the area of a triangle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97C0D-FB89-4CD3-9BDC-439C93CA87B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Open your notebook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6. </a:t>
            </a:r>
            <a:r>
              <a:rPr lang="en-US" sz="2600" b="1" dirty="0">
                <a:solidFill>
                  <a:schemeClr val="accent2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346113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More Stuff You Can Do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Nested Function Calls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32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Nested Function Calls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8CAF6-D5C2-45A2-A6C6-9B442BDA5779}"/>
              </a:ext>
            </a:extLst>
          </p:cNvPr>
          <p:cNvSpPr txBox="1"/>
          <p:nvPr/>
        </p:nvSpPr>
        <p:spPr>
          <a:xfrm>
            <a:off x="1069696" y="2535494"/>
            <a:ext cx="4204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print(3 + 7 + abs(-5))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0035-5FC4-4536-ADD4-0CA41919B6FC}"/>
              </a:ext>
            </a:extLst>
          </p:cNvPr>
          <p:cNvSpPr txBox="1"/>
          <p:nvPr/>
        </p:nvSpPr>
        <p:spPr>
          <a:xfrm>
            <a:off x="1069696" y="4845539"/>
            <a:ext cx="60324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def my_function():</a:t>
            </a: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  print("Hello from a function")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27198-599E-4F2C-A595-214630AACB61}"/>
              </a:ext>
            </a:extLst>
          </p:cNvPr>
          <p:cNvSpPr txBox="1"/>
          <p:nvPr/>
        </p:nvSpPr>
        <p:spPr>
          <a:xfrm>
            <a:off x="5378833" y="2919431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5FC9A5B0-7B86-41E1-8238-7F3F44FE72F5}"/>
              </a:ext>
            </a:extLst>
          </p:cNvPr>
          <p:cNvSpPr/>
          <p:nvPr/>
        </p:nvSpPr>
        <p:spPr>
          <a:xfrm flipH="1">
            <a:off x="3885190" y="3015906"/>
            <a:ext cx="1494353" cy="232620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041D-6110-48CD-9097-F5DD6C79D55E}"/>
              </a:ext>
            </a:extLst>
          </p:cNvPr>
          <p:cNvSpPr txBox="1"/>
          <p:nvPr/>
        </p:nvSpPr>
        <p:spPr>
          <a:xfrm>
            <a:off x="2997858" y="3292588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85F9D74-42B1-4715-BFAB-3502CB4BD26F}"/>
              </a:ext>
            </a:extLst>
          </p:cNvPr>
          <p:cNvSpPr/>
          <p:nvPr/>
        </p:nvSpPr>
        <p:spPr>
          <a:xfrm flipH="1">
            <a:off x="1504214" y="3015906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03449-AD9E-48BA-A04F-C5582F53581C}"/>
              </a:ext>
            </a:extLst>
          </p:cNvPr>
          <p:cNvSpPr txBox="1"/>
          <p:nvPr/>
        </p:nvSpPr>
        <p:spPr>
          <a:xfrm>
            <a:off x="4306038" y="4413142"/>
            <a:ext cx="29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 Definition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8F488DA-75BA-4322-A75A-AF4728E5CDCE}"/>
              </a:ext>
            </a:extLst>
          </p:cNvPr>
          <p:cNvSpPr/>
          <p:nvPr/>
        </p:nvSpPr>
        <p:spPr>
          <a:xfrm flipH="1" flipV="1">
            <a:off x="2804930" y="4662279"/>
            <a:ext cx="1494353" cy="274483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56DC-57BD-48B4-B24F-95330114D395}"/>
              </a:ext>
            </a:extLst>
          </p:cNvPr>
          <p:cNvSpPr txBox="1"/>
          <p:nvPr/>
        </p:nvSpPr>
        <p:spPr>
          <a:xfrm>
            <a:off x="3354795" y="6025533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3DA8164-A35F-4277-9187-993C045A9A8E}"/>
              </a:ext>
            </a:extLst>
          </p:cNvPr>
          <p:cNvSpPr/>
          <p:nvPr/>
        </p:nvSpPr>
        <p:spPr>
          <a:xfrm flipH="1">
            <a:off x="1861151" y="5748851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is point of confusion year after year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6298243" y="597728"/>
            <a:ext cx="5721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093C5F-CE5F-4416-9C1B-7E0D243D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24535" cy="483547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is a keyword, standing for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definition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All function definitions must begin with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The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statement must end with a colon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 </a:t>
            </a:r>
            <a:r>
              <a:rPr lang="en-US" dirty="0"/>
              <a:t>is the name you will use to call the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sin, abs but you need to create your own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are the variables that get values when you call the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You can have 0 or more parameters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separated by commas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Must be in parenthesis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body is a sequence of commands like we've already seen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assignment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multiplication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function calls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–</a:t>
            </a:r>
            <a:r>
              <a:rPr lang="en-US" dirty="0"/>
              <a:t> ends the function and returns data (like the sine of an angle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Important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all the lines of body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That is how Python knows that they are part of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592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Debugging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A76F3-772E-A590-7CE2-2A2752C3A6ED}"/>
              </a:ext>
            </a:extLst>
          </p:cNvPr>
          <p:cNvSpPr txBox="1"/>
          <p:nvPr/>
        </p:nvSpPr>
        <p:spPr>
          <a:xfrm>
            <a:off x="838200" y="2415550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AC573-16D8-EDCA-3485-5A6E0871A8D2}"/>
              </a:ext>
            </a:extLst>
          </p:cNvPr>
          <p:cNvSpPr txBox="1"/>
          <p:nvPr/>
        </p:nvSpPr>
        <p:spPr>
          <a:xfrm>
            <a:off x="4986215" y="3400435"/>
            <a:ext cx="20945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two functions return the same thing</a:t>
            </a:r>
            <a:r>
              <a:rPr lang="en-US" sz="2800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1. </a:t>
            </a:r>
            <a:r>
              <a:rPr lang="en-US" dirty="0"/>
              <a:t>A formal design process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or even a recipe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can help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Especially when you are writing a large program with many programmers</a:t>
            </a:r>
            <a:r>
              <a:rPr lang="en-US" sz="2600" dirty="0">
                <a:solidFill>
                  <a:schemeClr val="accent3"/>
                </a:solidFill>
              </a:rPr>
              <a:t>, </a:t>
            </a:r>
            <a:r>
              <a:rPr lang="en-US" sz="2600" dirty="0"/>
              <a:t>it is easy to get lost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In fact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it is more often impossible to hold the entire program in your head</a:t>
            </a:r>
            <a:r>
              <a:rPr lang="en-US" sz="2600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sz="2600" dirty="0"/>
              <a:t>Having a process helps you to figure out where you are and what you should do next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122185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2. </a:t>
            </a:r>
            <a:r>
              <a:rPr lang="en-US" dirty="0"/>
              <a:t>Functions can be written and then their insides can be forgotten about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Do you know how Python calculates </a:t>
            </a:r>
            <a:r>
              <a:rPr lang="en-US" sz="2600" b="1" dirty="0">
                <a:solidFill>
                  <a:schemeClr val="accent6"/>
                </a:solidFill>
              </a:rPr>
              <a:t>sin()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Do you care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You can successfully use functions without knowing how they are implemented if you know what they take in and what they return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This is very important for large projects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13938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3. </a:t>
            </a:r>
            <a:r>
              <a:rPr lang="en-US" dirty="0"/>
              <a:t>Start with examples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This helps in communication with the client, helps </a:t>
            </a:r>
            <a:r>
              <a:rPr lang="en-US" sz="2600" dirty="0">
                <a:solidFill>
                  <a:schemeClr val="accent2"/>
                </a:solidFill>
              </a:rPr>
              <a:t>(</a:t>
            </a:r>
            <a:r>
              <a:rPr lang="en-US" sz="2600" dirty="0"/>
              <a:t>a lot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r>
              <a:rPr lang="en-US" sz="2600" dirty="0"/>
              <a:t> to figure out what the problem really is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and is the core for testing your code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78459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key part of engineering is the design of objects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processes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systems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Programming</a:t>
            </a:r>
            <a:r>
              <a:rPr lang="en-US" sz="3200" dirty="0"/>
              <a:t> is the design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implementation, testing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documentation of a piece of software that solves a particular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software might be part of a larger system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e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/>
              <a:t>g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avionics software of an aircraft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accounting or human resources software of a business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it represents the solution to a design problem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or part of a design problem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562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ild, Measure, Learn cycle. One of the key components of the Lean… | by  Dominic Rogers | Medium">
            <a:extLst>
              <a:ext uri="{FF2B5EF4-FFF2-40B4-BE49-F238E27FC236}">
                <a16:creationId xmlns:a16="http://schemas.microsoft.com/office/drawing/2014/main" id="{87417298-090E-4EE5-A5D4-3301DC2D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56" y="3164378"/>
            <a:ext cx="3385741" cy="338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6637" cy="147211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We will approach programing as an engineering design process and adapt the process you have already seen in 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0D6DF7-D0C8-4F2C-BBCE-205652397438}"/>
              </a:ext>
            </a:extLst>
          </p:cNvPr>
          <p:cNvSpPr/>
          <p:nvPr/>
        </p:nvSpPr>
        <p:spPr>
          <a:xfrm>
            <a:off x="6813754" y="1863345"/>
            <a:ext cx="5208841" cy="381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1C575DA-253E-4F55-9554-038DAB52C264}"/>
              </a:ext>
            </a:extLst>
          </p:cNvPr>
          <p:cNvSpPr txBox="1"/>
          <p:nvPr/>
        </p:nvSpPr>
        <p:spPr>
          <a:xfrm>
            <a:off x="7576646" y="1515781"/>
            <a:ext cx="43021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6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aken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fro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esigning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Engineer</a:t>
            </a:r>
            <a:r>
              <a:rPr sz="14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1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An Introduc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ory</a:t>
            </a:r>
            <a:r>
              <a:rPr sz="14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3836-63AE-4A5C-8FB8-C311CBC23E8F}"/>
              </a:ext>
            </a:extLst>
          </p:cNvPr>
          <p:cNvSpPr txBox="1"/>
          <p:nvPr/>
        </p:nvSpPr>
        <p:spPr>
          <a:xfrm>
            <a:off x="4357434" y="59562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EF016C-39E8-4B85-93FC-C61C531DBC2F}"/>
              </a:ext>
            </a:extLst>
          </p:cNvPr>
          <p:cNvSpPr/>
          <p:nvPr/>
        </p:nvSpPr>
        <p:spPr>
          <a:xfrm flipH="1">
            <a:off x="3463167" y="5956255"/>
            <a:ext cx="896702" cy="348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3CF62-1C87-4AD9-B47F-C777828D2DC3}"/>
              </a:ext>
            </a:extLst>
          </p:cNvPr>
          <p:cNvSpPr txBox="1"/>
          <p:nvPr/>
        </p:nvSpPr>
        <p:spPr>
          <a:xfrm>
            <a:off x="4507108" y="4636493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is iterative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2919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In the next lecture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are going to talk about a detailed design process for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based on the engineering design processes that are key to any engineering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steps are as follows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136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7310-910C-4BA5-A20E-AB369737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29CA-6C02-44B9-BA97-A472C5522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 general form of a function call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Terminology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argument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 value given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to provide an argument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call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ask Python to execute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by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give a value back to where the function was called from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6FA454D-78F3-4652-8EFF-7C48FEBEB96A}"/>
              </a:ext>
            </a:extLst>
          </p:cNvPr>
          <p:cNvSpPr/>
          <p:nvPr/>
        </p:nvSpPr>
        <p:spPr>
          <a:xfrm>
            <a:off x="10384868" y="4140584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38D563-4F9D-2983-7D0A-83C4A5FC410D}"/>
              </a:ext>
            </a:extLst>
          </p:cNvPr>
          <p:cNvSpPr/>
          <p:nvPr/>
        </p:nvSpPr>
        <p:spPr>
          <a:xfrm>
            <a:off x="9645445" y="2320878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6E37A10-BCB9-B9AB-BF71-64D8F2AD2B40}"/>
              </a:ext>
            </a:extLst>
          </p:cNvPr>
          <p:cNvSpPr/>
          <p:nvPr/>
        </p:nvSpPr>
        <p:spPr>
          <a:xfrm>
            <a:off x="10384867" y="1298385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16697-AA8E-1205-0331-85AB74D803EF}"/>
              </a:ext>
            </a:extLst>
          </p:cNvPr>
          <p:cNvSpPr txBox="1"/>
          <p:nvPr/>
        </p:nvSpPr>
        <p:spPr>
          <a:xfrm>
            <a:off x="9880352" y="812539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C5ACC-744B-7E32-EC2E-3F2C434B515E}"/>
              </a:ext>
            </a:extLst>
          </p:cNvPr>
          <p:cNvSpPr txBox="1"/>
          <p:nvPr/>
        </p:nvSpPr>
        <p:spPr>
          <a:xfrm>
            <a:off x="10063232" y="4787727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6E648-6413-2D89-6CB9-064BCE981567}"/>
              </a:ext>
            </a:extLst>
          </p:cNvPr>
          <p:cNvSpPr txBox="1"/>
          <p:nvPr/>
        </p:nvSpPr>
        <p:spPr>
          <a:xfrm>
            <a:off x="7911145" y="814388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B1764-BE13-B89D-4E7E-4CC231890699}"/>
              </a:ext>
            </a:extLst>
          </p:cNvPr>
          <p:cNvSpPr txBox="1"/>
          <p:nvPr/>
        </p:nvSpPr>
        <p:spPr>
          <a:xfrm>
            <a:off x="7987502" y="424602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D3BF6-F4C1-4540-A6EF-274236DD7A52}"/>
              </a:ext>
            </a:extLst>
          </p:cNvPr>
          <p:cNvSpPr txBox="1"/>
          <p:nvPr/>
        </p:nvSpPr>
        <p:spPr>
          <a:xfrm>
            <a:off x="1070811" y="2333279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function_name(arguments)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DD0F0-16EC-9737-318B-7CC02ACD0ABB}"/>
              </a:ext>
            </a:extLst>
          </p:cNvPr>
          <p:cNvSpPr txBox="1"/>
          <p:nvPr/>
        </p:nvSpPr>
        <p:spPr>
          <a:xfrm>
            <a:off x="1070811" y="2922232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DA087-9202-8209-1F69-F700A17B11D3}"/>
              </a:ext>
            </a:extLst>
          </p:cNvPr>
          <p:cNvSpPr txBox="1"/>
          <p:nvPr/>
        </p:nvSpPr>
        <p:spPr>
          <a:xfrm>
            <a:off x="1070811" y="3515089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urier New"/>
                <a:cs typeface="Courier New"/>
              </a:rPr>
              <a:t>function_name</a:t>
            </a:r>
            <a:endParaRPr lang="en-US" sz="3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1F84B-EAEF-CDE1-A7D7-20F1E6BCB7EB}"/>
              </a:ext>
            </a:extLst>
          </p:cNvPr>
          <p:cNvSpPr txBox="1"/>
          <p:nvPr/>
        </p:nvSpPr>
        <p:spPr>
          <a:xfrm>
            <a:off x="5749532" y="3669254"/>
            <a:ext cx="257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Would not result in a function call</a:t>
            </a:r>
            <a:r>
              <a:rPr lang="en-US" sz="20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5EB79D1-CA94-C2BC-B1D3-EF0585BCAEC9}"/>
              </a:ext>
            </a:extLst>
          </p:cNvPr>
          <p:cNvSpPr/>
          <p:nvPr/>
        </p:nvSpPr>
        <p:spPr>
          <a:xfrm rot="5400000">
            <a:off x="5072022" y="3520471"/>
            <a:ext cx="376991" cy="700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2BA16D-E4EA-8FCB-E25D-D62032B0F6D0}"/>
              </a:ext>
            </a:extLst>
          </p:cNvPr>
          <p:cNvSpPr txBox="1"/>
          <p:nvPr/>
        </p:nvSpPr>
        <p:spPr>
          <a:xfrm>
            <a:off x="8491677" y="2773699"/>
            <a:ext cx="10230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Call</a:t>
            </a:r>
          </a:p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Function</a:t>
            </a:r>
          </a:p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2509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Write down what the problem actually is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96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Create some examples that reflect your code solving the problem: input and output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6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At this point a 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consists of an algorithm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steps defining what your algorithm will do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a programming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of steps that you will take to code the algorithm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679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Based on the different algorithm and programming plans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decide which is the most promising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47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Start to execute your 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Test as you go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/>
              <a:t> </a:t>
            </a:r>
          </a:p>
          <a:p>
            <a:r>
              <a:rPr lang="en-US" dirty="0"/>
              <a:t>You may realize that your algorithm plan doesn</a:t>
            </a:r>
            <a:r>
              <a:rPr lang="en-US" dirty="0">
                <a:solidFill>
                  <a:schemeClr val="accent2"/>
                </a:solidFill>
              </a:rPr>
              <a:t>'</a:t>
            </a:r>
            <a:r>
              <a:rPr lang="en-US" dirty="0"/>
              <a:t>t solve the problem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even that you do not understand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If so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go back to earlier steps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771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Make sure that your original test cases as well as any others that you have thought up work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839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It is critical to realize that programming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Iterative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will go back and change your algorithm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write some code during Step 3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might not be able to define a solution without writing some code to solve part of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move back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and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forth in this process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This process is a lot about finding your own mistakes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even for good programmers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most of their time is spent testing and debugging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81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The syntax of function definitions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Variable Scope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design recipe for writing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Nested function calls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Calling functions from within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An Engineering Design Process for Programming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/>
          </a:p>
          <a:p>
            <a:r>
              <a:rPr lang="en-US" sz="3200" dirty="0"/>
              <a:t>See Chapter 3 of the textbook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More on engineering design next lecture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80A8C-FB4A-407E-2831-ACAFCDCE0030}"/>
              </a:ext>
            </a:extLst>
          </p:cNvPr>
          <p:cNvSpPr txBox="1"/>
          <p:nvPr/>
        </p:nvSpPr>
        <p:spPr>
          <a:xfrm>
            <a:off x="8660253" y="902294"/>
            <a:ext cx="2988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6"/>
                </a:solidFill>
              </a:rPr>
              <a:t>Practice</a:t>
            </a:r>
            <a:r>
              <a:rPr lang="en-US" sz="5400" b="1" dirty="0">
                <a:solidFill>
                  <a:srgbClr val="FFFF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573209" y="2032596"/>
            <a:ext cx="57150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23322" y="2032596"/>
            <a:ext cx="46089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859894" y="3880792"/>
            <a:ext cx="31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853828" y="3217410"/>
            <a:ext cx="3075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argument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/>
          <p:nvPr/>
        </p:nvCxnSpPr>
        <p:spPr>
          <a:xfrm flipH="1">
            <a:off x="2778596" y="4353724"/>
            <a:ext cx="259572" cy="713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 flipH="1">
            <a:off x="8318741" y="3639902"/>
            <a:ext cx="621191" cy="1393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9FD30-FF9D-49EF-A7CF-A0F96F024FE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Defining Your Own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function_name(parameters):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that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optional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240464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75844" cy="4835479"/>
          </a:xfrm>
        </p:spPr>
        <p:txBody>
          <a:bodyPr/>
          <a:lstStyle/>
          <a:p>
            <a:r>
              <a:rPr lang="en-US" dirty="0"/>
              <a:t>A variable is only available from inside the region it is created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which is called the variable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scope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Python has four different scopes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we will discuss the two most important for this course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Local Scope</a:t>
            </a:r>
          </a:p>
          <a:p>
            <a:r>
              <a:rPr lang="en-US" dirty="0"/>
              <a:t>Global Scope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3E0CB-357A-4FC6-BC70-475165F855E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CF7420-94F9-4950-A2D7-2E558F23530E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B092BD-7151-4669-95E4-24CB02A769D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25E9A61-61F0-4C2C-9D68-2DA941AE4D2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B9FAA-E4FA-4324-BFF2-C06B1A9DE011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8167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9904</TotalTime>
  <Words>3743</Words>
  <Application>Microsoft Office PowerPoint</Application>
  <PresentationFormat>Widescreen</PresentationFormat>
  <Paragraphs>750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Consolas</vt:lpstr>
      <vt:lpstr>Courier New</vt:lpstr>
      <vt:lpstr>Segoe UI</vt:lpstr>
      <vt:lpstr>Wingdings</vt:lpstr>
      <vt:lpstr>APS106_PPTX_Theme</vt:lpstr>
      <vt:lpstr>writing your own function.</vt:lpstr>
      <vt:lpstr>This Week’s Content</vt:lpstr>
      <vt:lpstr>Defining Your Own Functions</vt:lpstr>
      <vt:lpstr>Function Definitions</vt:lpstr>
      <vt:lpstr>Function Definitions</vt:lpstr>
      <vt:lpstr>Calling Functions</vt:lpstr>
      <vt:lpstr>Function Definitions</vt:lpstr>
      <vt:lpstr>Function Definitions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Docstring</vt:lpstr>
      <vt:lpstr>Docstring</vt:lpstr>
      <vt:lpstr>Docstring</vt:lpstr>
      <vt:lpstr>Docstring</vt:lpstr>
      <vt:lpstr>Breakout Session 1</vt:lpstr>
      <vt:lpstr>More Stuff You Can Do With Functions</vt:lpstr>
      <vt:lpstr>print v.s. return</vt:lpstr>
      <vt:lpstr>print</vt:lpstr>
      <vt:lpstr>print</vt:lpstr>
      <vt:lpstr>print</vt:lpstr>
      <vt:lpstr>print v.s. return</vt:lpstr>
      <vt:lpstr>From Functions to Programs</vt:lpstr>
      <vt:lpstr>From Functions to Programs</vt:lpstr>
      <vt:lpstr>From Functions to Programs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Lecture Recap</vt:lpstr>
      <vt:lpstr>writing your own function.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86</cp:revision>
  <dcterms:created xsi:type="dcterms:W3CDTF">2021-11-03T00:49:37Z</dcterms:created>
  <dcterms:modified xsi:type="dcterms:W3CDTF">2023-01-19T16:29:48Z</dcterms:modified>
</cp:coreProperties>
</file>