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sldIdLst>
    <p:sldId id="256" r:id="rId2"/>
    <p:sldId id="259" r:id="rId3"/>
    <p:sldId id="345" r:id="rId4"/>
    <p:sldId id="346" r:id="rId5"/>
    <p:sldId id="347" r:id="rId6"/>
    <p:sldId id="348" r:id="rId7"/>
    <p:sldId id="349" r:id="rId8"/>
    <p:sldId id="350" r:id="rId9"/>
    <p:sldId id="351" r:id="rId10"/>
    <p:sldId id="326" r:id="rId11"/>
    <p:sldId id="327" r:id="rId12"/>
    <p:sldId id="329" r:id="rId13"/>
    <p:sldId id="330" r:id="rId14"/>
    <p:sldId id="331" r:id="rId15"/>
    <p:sldId id="332" r:id="rId16"/>
    <p:sldId id="333" r:id="rId17"/>
    <p:sldId id="328" r:id="rId18"/>
    <p:sldId id="335" r:id="rId19"/>
    <p:sldId id="334" r:id="rId20"/>
    <p:sldId id="337" r:id="rId21"/>
    <p:sldId id="338" r:id="rId22"/>
    <p:sldId id="340" r:id="rId23"/>
    <p:sldId id="339" r:id="rId24"/>
    <p:sldId id="341" r:id="rId25"/>
    <p:sldId id="342" r:id="rId26"/>
    <p:sldId id="343" r:id="rId27"/>
    <p:sldId id="352" r:id="rId28"/>
    <p:sldId id="353" r:id="rId29"/>
    <p:sldId id="354" r:id="rId30"/>
    <p:sldId id="266" r:id="rId31"/>
    <p:sldId id="344" r:id="rId32"/>
    <p:sldId id="324" r:id="rId33"/>
    <p:sldId id="325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FF00"/>
    <a:srgbClr val="FFD6AD"/>
    <a:srgbClr val="E00BE5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3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26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0E9A4-6E61-4AF5-9711-A3D3136113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47" y="2409479"/>
            <a:ext cx="11391065" cy="893580"/>
          </a:xfrm>
        </p:spPr>
        <p:txBody>
          <a:bodyPr anchor="b">
            <a:normAutofit/>
          </a:bodyPr>
          <a:lstStyle>
            <a:lvl1pPr algn="l">
              <a:defRPr sz="48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9B255B-D275-45F6-ACB5-BBD491BB4A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47" y="3848999"/>
            <a:ext cx="11391065" cy="165576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rgbClr val="FFFFF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98934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444445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44445"/>
                </a:solidFill>
              </a:defRPr>
            </a:lvl1pPr>
            <a:lvl2pPr>
              <a:defRPr>
                <a:solidFill>
                  <a:srgbClr val="444445"/>
                </a:solidFill>
              </a:defRPr>
            </a:lvl2pPr>
            <a:lvl3pPr>
              <a:defRPr>
                <a:solidFill>
                  <a:srgbClr val="444445"/>
                </a:solidFill>
              </a:defRPr>
            </a:lvl3pPr>
            <a:lvl4pPr>
              <a:defRPr>
                <a:solidFill>
                  <a:srgbClr val="444445"/>
                </a:solidFill>
              </a:defRPr>
            </a:lvl4pPr>
            <a:lvl5pPr>
              <a:defRPr>
                <a:solidFill>
                  <a:srgbClr val="444445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79519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9569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buClr>
                <a:schemeClr val="tx1"/>
              </a:buClr>
              <a:defRPr>
                <a:solidFill>
                  <a:srgbClr val="FFFFFF"/>
                </a:solidFill>
              </a:defRPr>
            </a:lvl1pPr>
            <a:lvl2pPr>
              <a:buClr>
                <a:schemeClr val="tx1"/>
              </a:buClr>
              <a:defRPr>
                <a:solidFill>
                  <a:srgbClr val="FFFFFF"/>
                </a:solidFill>
              </a:defRPr>
            </a:lvl2pPr>
            <a:lvl3pPr>
              <a:buClr>
                <a:schemeClr val="tx1"/>
              </a:buClr>
              <a:defRPr>
                <a:solidFill>
                  <a:srgbClr val="FFFFFF"/>
                </a:solidFill>
              </a:defRPr>
            </a:lvl3pPr>
            <a:lvl4pPr>
              <a:buClr>
                <a:schemeClr val="tx1"/>
              </a:buClr>
              <a:defRPr>
                <a:solidFill>
                  <a:srgbClr val="FFFFFF"/>
                </a:solidFill>
              </a:defRPr>
            </a:lvl4pPr>
            <a:lvl5pPr>
              <a:buClr>
                <a:schemeClr val="tx1"/>
              </a:buCl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17234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40C5A8-72D0-4B08-8FDA-49B8D1F97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514"/>
            <a:ext cx="10515600" cy="656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E5D9C3-E281-4B14-8306-28D6CE33EC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4"/>
            <a:ext cx="10515600" cy="48421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25685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007EE5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F06F2-AC3E-484E-9926-59D4F59092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for</a:t>
            </a:r>
            <a:r>
              <a:rPr lang="en-US" dirty="0"/>
              <a:t> loops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07687-F068-40FC-84A1-E7860490CA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Week </a:t>
            </a:r>
            <a:r>
              <a:rPr lang="en-US" b="1" dirty="0">
                <a:solidFill>
                  <a:schemeClr val="accent6"/>
                </a:solidFill>
              </a:rPr>
              <a:t>6</a:t>
            </a:r>
            <a:r>
              <a:rPr lang="en-US" b="1" dirty="0"/>
              <a:t> </a:t>
            </a:r>
            <a:r>
              <a:rPr lang="en-US" dirty="0">
                <a:solidFill>
                  <a:schemeClr val="accent2"/>
                </a:solidFill>
              </a:rPr>
              <a:t>|</a:t>
            </a:r>
            <a:r>
              <a:rPr lang="en-US" dirty="0"/>
              <a:t> Lecture </a:t>
            </a:r>
            <a:r>
              <a:rPr lang="en-US" dirty="0">
                <a:solidFill>
                  <a:schemeClr val="accent6"/>
                </a:solidFill>
              </a:rPr>
              <a:t>1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>
                <a:solidFill>
                  <a:schemeClr val="accent6"/>
                </a:solidFill>
              </a:rPr>
              <a:t>6</a:t>
            </a:r>
            <a:r>
              <a:rPr lang="en-US" dirty="0"/>
              <a:t>.</a:t>
            </a:r>
            <a:r>
              <a:rPr lang="en-US" dirty="0">
                <a:solidFill>
                  <a:schemeClr val="accent6"/>
                </a:solidFill>
              </a:rPr>
              <a:t>1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806432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166D3-5EF4-4EC3-9FC4-19FF50EE2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for</a:t>
            </a:r>
            <a:r>
              <a:rPr lang="en-US" b="1" dirty="0"/>
              <a:t>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72787-D910-4656-91DF-B97AD2F813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4997116" cy="4835479"/>
          </a:xfrm>
        </p:spPr>
        <p:txBody>
          <a:bodyPr>
            <a:normAutofit/>
          </a:bodyPr>
          <a:lstStyle/>
          <a:p>
            <a:r>
              <a:rPr lang="en-US" sz="3200" dirty="0"/>
              <a:t>There are several ways to repeat a block of code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3200" dirty="0"/>
              <a:t>We</a:t>
            </a:r>
            <a:r>
              <a:rPr lang="en-US" sz="3200" dirty="0">
                <a:solidFill>
                  <a:schemeClr val="accent2"/>
                </a:solidFill>
              </a:rPr>
              <a:t>’</a:t>
            </a:r>
            <a:r>
              <a:rPr lang="en-US" sz="3200" dirty="0"/>
              <a:t>ve already seen </a:t>
            </a:r>
            <a:r>
              <a:rPr lang="en-US" sz="3200" b="1" dirty="0">
                <a:solidFill>
                  <a:schemeClr val="accent6"/>
                </a:solidFill>
                <a:latin typeface="Consolas" panose="020B0609020204030204" pitchFamily="49" charset="0"/>
              </a:rPr>
              <a:t>while</a:t>
            </a:r>
            <a:r>
              <a:rPr lang="en-US" sz="3200" dirty="0"/>
              <a:t> loops and this week</a:t>
            </a:r>
            <a:r>
              <a:rPr lang="en-US" sz="3200" dirty="0">
                <a:solidFill>
                  <a:schemeClr val="accent2"/>
                </a:solidFill>
              </a:rPr>
              <a:t>,</a:t>
            </a:r>
            <a:r>
              <a:rPr lang="en-US" sz="3200" dirty="0"/>
              <a:t> we</a:t>
            </a:r>
            <a:r>
              <a:rPr lang="en-US" sz="3200" dirty="0">
                <a:solidFill>
                  <a:schemeClr val="accent2"/>
                </a:solidFill>
              </a:rPr>
              <a:t>’</a:t>
            </a:r>
            <a:r>
              <a:rPr lang="en-US" sz="3200" dirty="0"/>
              <a:t>ll discuss </a:t>
            </a:r>
            <a:r>
              <a:rPr lang="en-US" sz="3200" b="1" dirty="0">
                <a:solidFill>
                  <a:schemeClr val="accent6"/>
                </a:solidFill>
                <a:latin typeface="Consolas" panose="020B0609020204030204" pitchFamily="49" charset="0"/>
              </a:rPr>
              <a:t>for</a:t>
            </a:r>
            <a:r>
              <a:rPr lang="en-US" sz="3200" dirty="0"/>
              <a:t> loops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3200" dirty="0"/>
              <a:t>Do Something </a:t>
            </a:r>
            <a:r>
              <a:rPr lang="en-US" sz="3200" dirty="0">
                <a:solidFill>
                  <a:schemeClr val="accent2"/>
                </a:solidFill>
              </a:rPr>
              <a:t>= </a:t>
            </a:r>
            <a:r>
              <a:rPr lang="en-US" sz="3200" dirty="0"/>
              <a:t>block of code we want to execute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95CF94-14C1-4C94-AC29-DFB3D3A05630}"/>
              </a:ext>
            </a:extLst>
          </p:cNvPr>
          <p:cNvSpPr txBox="1"/>
          <p:nvPr/>
        </p:nvSpPr>
        <p:spPr>
          <a:xfrm>
            <a:off x="6197218" y="1825624"/>
            <a:ext cx="4626588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expression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 something.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017644-047D-4EC2-85CB-E37A1FFA1BF3}"/>
              </a:ext>
            </a:extLst>
          </p:cNvPr>
          <p:cNvSpPr txBox="1"/>
          <p:nvPr/>
        </p:nvSpPr>
        <p:spPr>
          <a:xfrm>
            <a:off x="6197218" y="4226704"/>
            <a:ext cx="5671745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iterable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 something.</a:t>
            </a:r>
          </a:p>
        </p:txBody>
      </p:sp>
    </p:spTree>
    <p:extLst>
      <p:ext uri="{BB962C8B-B14F-4D97-AF65-F5344CB8AC3E}">
        <p14:creationId xmlns:p14="http://schemas.microsoft.com/office/powerpoint/2010/main" val="14881567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166D3-5EF4-4EC3-9FC4-19FF50EE2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for</a:t>
            </a:r>
            <a:r>
              <a:rPr lang="en-US" b="1" dirty="0"/>
              <a:t>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72787-D910-4656-91DF-B97AD2F813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4997116" cy="4835479"/>
          </a:xfrm>
        </p:spPr>
        <p:txBody>
          <a:bodyPr>
            <a:normAutofit/>
          </a:bodyPr>
          <a:lstStyle/>
          <a:p>
            <a:r>
              <a:rPr lang="en-US" sz="3200" dirty="0"/>
              <a:t>A </a:t>
            </a:r>
            <a:r>
              <a:rPr lang="en-US" sz="3200" b="1" dirty="0">
                <a:solidFill>
                  <a:schemeClr val="accent6"/>
                </a:solidFill>
                <a:latin typeface="Consolas" panose="020B0609020204030204" pitchFamily="49" charset="0"/>
              </a:rPr>
              <a:t>for</a:t>
            </a:r>
            <a:r>
              <a:rPr lang="en-US" sz="3200" dirty="0"/>
              <a:t> loop starts with the keyword </a:t>
            </a:r>
            <a:r>
              <a:rPr lang="en-US" sz="3200" b="1" dirty="0">
                <a:solidFill>
                  <a:schemeClr val="accent6"/>
                </a:solidFill>
                <a:latin typeface="Consolas" panose="020B0609020204030204" pitchFamily="49" charset="0"/>
              </a:rPr>
              <a:t>for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  <a:p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017644-047D-4EC2-85CB-E37A1FFA1BF3}"/>
              </a:ext>
            </a:extLst>
          </p:cNvPr>
          <p:cNvSpPr txBox="1"/>
          <p:nvPr/>
        </p:nvSpPr>
        <p:spPr>
          <a:xfrm>
            <a:off x="5955632" y="745165"/>
            <a:ext cx="5933034" cy="6001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34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‘Sebastian’</a:t>
            </a:r>
          </a:p>
          <a:p>
            <a:endParaRPr lang="en-US" sz="3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character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print(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character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3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34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Output: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4868725-F9E4-467E-97E1-982E7DC7B4D5}"/>
              </a:ext>
            </a:extLst>
          </p:cNvPr>
          <p:cNvSpPr/>
          <p:nvPr/>
        </p:nvSpPr>
        <p:spPr>
          <a:xfrm>
            <a:off x="5955631" y="1816771"/>
            <a:ext cx="998621" cy="553453"/>
          </a:xfrm>
          <a:prstGeom prst="rect">
            <a:avLst/>
          </a:prstGeom>
          <a:noFill/>
          <a:ln w="381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580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166D3-5EF4-4EC3-9FC4-19FF50EE2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for</a:t>
            </a:r>
            <a:r>
              <a:rPr lang="en-US" b="1" dirty="0"/>
              <a:t>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72787-D910-4656-91DF-B97AD2F813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4997116" cy="4835479"/>
          </a:xfrm>
        </p:spPr>
        <p:txBody>
          <a:bodyPr>
            <a:normAutofit/>
          </a:bodyPr>
          <a:lstStyle/>
          <a:p>
            <a:r>
              <a:rPr lang="en-US" sz="3200" dirty="0"/>
              <a:t>Next</a:t>
            </a:r>
            <a:r>
              <a:rPr lang="en-US" sz="3200" dirty="0">
                <a:solidFill>
                  <a:schemeClr val="accent2"/>
                </a:solidFill>
              </a:rPr>
              <a:t>,</a:t>
            </a:r>
            <a:r>
              <a:rPr lang="en-US" sz="3200" dirty="0"/>
              <a:t> we provide the name of one of more variables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3200" dirty="0"/>
              <a:t>We have called the variable </a:t>
            </a:r>
            <a:r>
              <a:rPr lang="en-US" sz="3200" dirty="0">
                <a:solidFill>
                  <a:srgbClr val="FFD6AD"/>
                </a:solidFill>
                <a:latin typeface="Consolas" panose="020B0609020204030204" pitchFamily="49" charset="0"/>
              </a:rPr>
              <a:t>character</a:t>
            </a:r>
            <a:r>
              <a:rPr lang="en-US" sz="3200" dirty="0">
                <a:solidFill>
                  <a:schemeClr val="accent2"/>
                </a:solidFill>
              </a:rPr>
              <a:t>,</a:t>
            </a:r>
            <a:r>
              <a:rPr lang="en-US" sz="3200" dirty="0"/>
              <a:t> but you can call it whatever you like as long as it follows rules for naming a variable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  <a:r>
              <a:rPr lang="en-US" sz="3200" dirty="0"/>
              <a:t> </a:t>
            </a:r>
            <a:endParaRPr lang="en-US" sz="3200" dirty="0">
              <a:solidFill>
                <a:srgbClr val="FFD6AD"/>
              </a:solidFill>
            </a:endParaRPr>
          </a:p>
          <a:p>
            <a:endParaRPr lang="en-US" sz="3200" dirty="0">
              <a:solidFill>
                <a:schemeClr val="accent2"/>
              </a:solidFill>
            </a:endParaRPr>
          </a:p>
          <a:p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017644-047D-4EC2-85CB-E37A1FFA1BF3}"/>
              </a:ext>
            </a:extLst>
          </p:cNvPr>
          <p:cNvSpPr txBox="1"/>
          <p:nvPr/>
        </p:nvSpPr>
        <p:spPr>
          <a:xfrm>
            <a:off x="5955632" y="745165"/>
            <a:ext cx="5933034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34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‘Sebastian’</a:t>
            </a:r>
          </a:p>
          <a:p>
            <a:endParaRPr lang="en-US" sz="3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character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print(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character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3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3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3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3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5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25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item1, item2</a:t>
            </a:r>
            <a:r>
              <a:rPr lang="en-US" sz="25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sz="25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iterable</a:t>
            </a:r>
            <a:r>
              <a:rPr lang="en-US" sz="25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25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5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 something.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4868725-F9E4-467E-97E1-982E7DC7B4D5}"/>
              </a:ext>
            </a:extLst>
          </p:cNvPr>
          <p:cNvSpPr/>
          <p:nvPr/>
        </p:nvSpPr>
        <p:spPr>
          <a:xfrm>
            <a:off x="6978316" y="1816771"/>
            <a:ext cx="2586789" cy="553453"/>
          </a:xfrm>
          <a:prstGeom prst="rect">
            <a:avLst/>
          </a:prstGeom>
          <a:noFill/>
          <a:ln w="381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00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166D3-5EF4-4EC3-9FC4-19FF50EE2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for</a:t>
            </a:r>
            <a:r>
              <a:rPr lang="en-US" b="1" dirty="0"/>
              <a:t>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72787-D910-4656-91DF-B97AD2F813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4997116" cy="4835479"/>
          </a:xfrm>
        </p:spPr>
        <p:txBody>
          <a:bodyPr>
            <a:normAutofit/>
          </a:bodyPr>
          <a:lstStyle/>
          <a:p>
            <a:r>
              <a:rPr lang="en-US" sz="3200" dirty="0"/>
              <a:t>Our variable </a:t>
            </a:r>
            <a:r>
              <a:rPr lang="en-US" sz="3200" dirty="0">
                <a:solidFill>
                  <a:srgbClr val="FFD6AD"/>
                </a:solidFill>
                <a:latin typeface="Consolas" panose="020B0609020204030204" pitchFamily="49" charset="0"/>
              </a:rPr>
              <a:t>character</a:t>
            </a:r>
            <a:r>
              <a:rPr lang="en-US" sz="3200" dirty="0"/>
              <a:t> will be bound to each of the items in the sequence in turn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  <a:p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017644-047D-4EC2-85CB-E37A1FFA1BF3}"/>
              </a:ext>
            </a:extLst>
          </p:cNvPr>
          <p:cNvSpPr txBox="1"/>
          <p:nvPr/>
        </p:nvSpPr>
        <p:spPr>
          <a:xfrm>
            <a:off x="5955632" y="745165"/>
            <a:ext cx="5933034" cy="6001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34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‘Sebastian’</a:t>
            </a:r>
          </a:p>
          <a:p>
            <a:endParaRPr lang="en-US" sz="3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character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print(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character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3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34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Output: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4868725-F9E4-467E-97E1-982E7DC7B4D5}"/>
              </a:ext>
            </a:extLst>
          </p:cNvPr>
          <p:cNvSpPr/>
          <p:nvPr/>
        </p:nvSpPr>
        <p:spPr>
          <a:xfrm flipH="1">
            <a:off x="9565105" y="1816771"/>
            <a:ext cx="770021" cy="553453"/>
          </a:xfrm>
          <a:prstGeom prst="rect">
            <a:avLst/>
          </a:prstGeom>
          <a:noFill/>
          <a:ln w="381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814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166D3-5EF4-4EC3-9FC4-19FF50EE2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for</a:t>
            </a:r>
            <a:r>
              <a:rPr lang="en-US" b="1" dirty="0"/>
              <a:t>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72787-D910-4656-91DF-B97AD2F813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4997116" cy="4835479"/>
          </a:xfrm>
        </p:spPr>
        <p:txBody>
          <a:bodyPr>
            <a:normAutofit lnSpcReduction="10000"/>
          </a:bodyPr>
          <a:lstStyle/>
          <a:p>
            <a:r>
              <a:rPr lang="en-US" sz="3200" dirty="0"/>
              <a:t>Specify what the values are in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3200" dirty="0"/>
              <a:t>What is the iterable</a:t>
            </a:r>
            <a:r>
              <a:rPr lang="en-US" sz="3200" dirty="0">
                <a:solidFill>
                  <a:schemeClr val="accent2"/>
                </a:solidFill>
              </a:rPr>
              <a:t>?</a:t>
            </a:r>
          </a:p>
          <a:p>
            <a:r>
              <a:rPr lang="en-US" sz="3200" dirty="0"/>
              <a:t>An iterable is an object that can be iterated over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3200" dirty="0"/>
              <a:t>Strings are iterable </a:t>
            </a:r>
            <a:r>
              <a:rPr lang="en-US" sz="3200" dirty="0">
                <a:solidFill>
                  <a:schemeClr val="accent6"/>
                </a:solidFill>
              </a:rPr>
              <a:t>(</a:t>
            </a:r>
            <a:r>
              <a:rPr lang="en-US" sz="3200" dirty="0"/>
              <a:t>we know these from last week</a:t>
            </a:r>
            <a:r>
              <a:rPr lang="en-US" sz="3200" dirty="0">
                <a:solidFill>
                  <a:schemeClr val="accent6"/>
                </a:solidFill>
              </a:rPr>
              <a:t>)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3200" dirty="0"/>
              <a:t>Lists</a:t>
            </a:r>
            <a:r>
              <a:rPr lang="en-US" sz="3200" dirty="0">
                <a:solidFill>
                  <a:schemeClr val="accent2"/>
                </a:solidFill>
              </a:rPr>
              <a:t> </a:t>
            </a:r>
            <a:r>
              <a:rPr lang="en-US" sz="3200" dirty="0">
                <a:solidFill>
                  <a:schemeClr val="accent6"/>
                </a:solidFill>
              </a:rPr>
              <a:t>(</a:t>
            </a:r>
            <a:r>
              <a:rPr lang="en-US" sz="3200" b="1" dirty="0">
                <a:solidFill>
                  <a:schemeClr val="accent2"/>
                </a:solidFill>
              </a:rPr>
              <a:t>next week</a:t>
            </a:r>
            <a:r>
              <a:rPr lang="en-US" sz="3200" dirty="0">
                <a:solidFill>
                  <a:schemeClr val="accent6"/>
                </a:solidFill>
              </a:rPr>
              <a:t>)</a:t>
            </a:r>
            <a:r>
              <a:rPr lang="en-US" sz="3200" dirty="0">
                <a:solidFill>
                  <a:schemeClr val="accent2"/>
                </a:solidFill>
              </a:rPr>
              <a:t> </a:t>
            </a:r>
            <a:r>
              <a:rPr lang="en-US" sz="3200" dirty="0"/>
              <a:t>are iterable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017644-047D-4EC2-85CB-E37A1FFA1BF3}"/>
              </a:ext>
            </a:extLst>
          </p:cNvPr>
          <p:cNvSpPr txBox="1"/>
          <p:nvPr/>
        </p:nvSpPr>
        <p:spPr>
          <a:xfrm>
            <a:off x="5955632" y="745165"/>
            <a:ext cx="5933034" cy="6001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34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‘Sebastian’</a:t>
            </a:r>
          </a:p>
          <a:p>
            <a:endParaRPr lang="en-US" sz="3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character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print(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character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3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34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Output: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4868725-F9E4-467E-97E1-982E7DC7B4D5}"/>
              </a:ext>
            </a:extLst>
          </p:cNvPr>
          <p:cNvSpPr/>
          <p:nvPr/>
        </p:nvSpPr>
        <p:spPr>
          <a:xfrm>
            <a:off x="10335125" y="1816771"/>
            <a:ext cx="1191127" cy="553453"/>
          </a:xfrm>
          <a:prstGeom prst="rect">
            <a:avLst/>
          </a:prstGeom>
          <a:noFill/>
          <a:ln w="381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7234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166D3-5EF4-4EC3-9FC4-19FF50EE2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for</a:t>
            </a:r>
            <a:r>
              <a:rPr lang="en-US" b="1" dirty="0"/>
              <a:t>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72787-D910-4656-91DF-B97AD2F813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4997116" cy="4835479"/>
          </a:xfrm>
        </p:spPr>
        <p:txBody>
          <a:bodyPr>
            <a:normAutofit/>
          </a:bodyPr>
          <a:lstStyle/>
          <a:p>
            <a:r>
              <a:rPr lang="en-US" sz="3200" dirty="0"/>
              <a:t>As with the </a:t>
            </a:r>
            <a:r>
              <a:rPr lang="en-US" sz="3200" dirty="0">
                <a:solidFill>
                  <a:schemeClr val="accent6"/>
                </a:solidFill>
                <a:latin typeface="Consolas" panose="020B0609020204030204" pitchFamily="49" charset="0"/>
              </a:rPr>
              <a:t>while</a:t>
            </a:r>
            <a:r>
              <a:rPr lang="en-US" sz="3200" dirty="0"/>
              <a:t> loop</a:t>
            </a:r>
            <a:r>
              <a:rPr lang="en-US" sz="3200" dirty="0">
                <a:solidFill>
                  <a:schemeClr val="accent2"/>
                </a:solidFill>
              </a:rPr>
              <a:t>,</a:t>
            </a:r>
            <a:r>
              <a:rPr lang="en-US" sz="3200" dirty="0"/>
              <a:t> the </a:t>
            </a:r>
            <a:r>
              <a:rPr lang="en-US" sz="3200" dirty="0">
                <a:solidFill>
                  <a:schemeClr val="accent6"/>
                </a:solidFill>
                <a:latin typeface="Consolas" panose="020B0609020204030204" pitchFamily="49" charset="0"/>
              </a:rPr>
              <a:t>for</a:t>
            </a:r>
            <a:r>
              <a:rPr lang="en-US" sz="3200" dirty="0"/>
              <a:t> loop statement ends with a colon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3200" dirty="0"/>
              <a:t>This is how Python knows you are going to create a new block of code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  <a:p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017644-047D-4EC2-85CB-E37A1FFA1BF3}"/>
              </a:ext>
            </a:extLst>
          </p:cNvPr>
          <p:cNvSpPr txBox="1"/>
          <p:nvPr/>
        </p:nvSpPr>
        <p:spPr>
          <a:xfrm>
            <a:off x="5955632" y="745165"/>
            <a:ext cx="5933034" cy="6001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34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‘Sebastian’</a:t>
            </a:r>
          </a:p>
          <a:p>
            <a:endParaRPr lang="en-US" sz="3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character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print(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character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3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34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Output: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4868725-F9E4-467E-97E1-982E7DC7B4D5}"/>
              </a:ext>
            </a:extLst>
          </p:cNvPr>
          <p:cNvSpPr/>
          <p:nvPr/>
        </p:nvSpPr>
        <p:spPr>
          <a:xfrm flipH="1">
            <a:off x="11526252" y="1816771"/>
            <a:ext cx="180474" cy="553453"/>
          </a:xfrm>
          <a:prstGeom prst="rect">
            <a:avLst/>
          </a:prstGeom>
          <a:noFill/>
          <a:ln w="381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0540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166D3-5EF4-4EC3-9FC4-19FF50EE2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for</a:t>
            </a:r>
            <a:r>
              <a:rPr lang="en-US" b="1" dirty="0"/>
              <a:t>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72787-D910-4656-91DF-B97AD2F813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4997116" cy="4835479"/>
          </a:xfrm>
        </p:spPr>
        <p:txBody>
          <a:bodyPr>
            <a:normAutofit/>
          </a:bodyPr>
          <a:lstStyle/>
          <a:p>
            <a:r>
              <a:rPr lang="en-US" sz="3200" dirty="0"/>
              <a:t>Indenting four spaces tells Python what lines of code are in that block you want to repeated</a:t>
            </a:r>
            <a:r>
              <a:rPr lang="en-US" sz="3200" dirty="0">
                <a:solidFill>
                  <a:schemeClr val="accent1"/>
                </a:solidFill>
              </a:rPr>
              <a:t>.</a:t>
            </a:r>
          </a:p>
          <a:p>
            <a:endParaRPr lang="en-US" sz="3200" dirty="0">
              <a:solidFill>
                <a:schemeClr val="accent2"/>
              </a:solidFill>
            </a:endParaRPr>
          </a:p>
          <a:p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017644-047D-4EC2-85CB-E37A1FFA1BF3}"/>
              </a:ext>
            </a:extLst>
          </p:cNvPr>
          <p:cNvSpPr txBox="1"/>
          <p:nvPr/>
        </p:nvSpPr>
        <p:spPr>
          <a:xfrm>
            <a:off x="5955632" y="745165"/>
            <a:ext cx="5933034" cy="6001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34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‘Sebastian’</a:t>
            </a:r>
          </a:p>
          <a:p>
            <a:endParaRPr lang="en-US" sz="3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character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print(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character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3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34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Output: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4868725-F9E4-467E-97E1-982E7DC7B4D5}"/>
              </a:ext>
            </a:extLst>
          </p:cNvPr>
          <p:cNvSpPr/>
          <p:nvPr/>
        </p:nvSpPr>
        <p:spPr>
          <a:xfrm flipH="1">
            <a:off x="6773778" y="2346157"/>
            <a:ext cx="4367464" cy="3392905"/>
          </a:xfrm>
          <a:prstGeom prst="rect">
            <a:avLst/>
          </a:prstGeom>
          <a:noFill/>
          <a:ln w="381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656D8AD5-2DFF-4424-8C20-8AA9AEA38A48}"/>
              </a:ext>
            </a:extLst>
          </p:cNvPr>
          <p:cNvSpPr/>
          <p:nvPr/>
        </p:nvSpPr>
        <p:spPr>
          <a:xfrm>
            <a:off x="6095996" y="5358617"/>
            <a:ext cx="617620" cy="553453"/>
          </a:xfrm>
          <a:prstGeom prst="rightArrow">
            <a:avLst/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40C392-B8C4-4120-AC91-EE5EC969077B}"/>
              </a:ext>
            </a:extLst>
          </p:cNvPr>
          <p:cNvSpPr txBox="1"/>
          <p:nvPr/>
        </p:nvSpPr>
        <p:spPr>
          <a:xfrm>
            <a:off x="5979692" y="5854465"/>
            <a:ext cx="12089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E00BE5"/>
                </a:solidFill>
              </a:rPr>
              <a:t>Indent</a:t>
            </a:r>
          </a:p>
        </p:txBody>
      </p:sp>
    </p:spTree>
    <p:extLst>
      <p:ext uri="{BB962C8B-B14F-4D97-AF65-F5344CB8AC3E}">
        <p14:creationId xmlns:p14="http://schemas.microsoft.com/office/powerpoint/2010/main" val="33001817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166D3-5EF4-4EC3-9FC4-19FF50EE2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for</a:t>
            </a:r>
            <a:r>
              <a:rPr lang="en-US" b="1" dirty="0"/>
              <a:t>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72787-D910-4656-91DF-B97AD2F813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4997116" cy="4835479"/>
          </a:xfrm>
        </p:spPr>
        <p:txBody>
          <a:bodyPr>
            <a:normAutofit/>
          </a:bodyPr>
          <a:lstStyle/>
          <a:p>
            <a:r>
              <a:rPr lang="en-US" sz="3200" dirty="0"/>
              <a:t>What output should we get</a:t>
            </a:r>
            <a:r>
              <a:rPr lang="en-US" sz="3200" dirty="0">
                <a:solidFill>
                  <a:schemeClr val="accent1"/>
                </a:solidFill>
              </a:rPr>
              <a:t>?</a:t>
            </a:r>
          </a:p>
          <a:p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017644-047D-4EC2-85CB-E37A1FFA1BF3}"/>
              </a:ext>
            </a:extLst>
          </p:cNvPr>
          <p:cNvSpPr txBox="1"/>
          <p:nvPr/>
        </p:nvSpPr>
        <p:spPr>
          <a:xfrm>
            <a:off x="5955632" y="745165"/>
            <a:ext cx="5933034" cy="6001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‘</a:t>
            </a:r>
            <a:r>
              <a:rPr lang="en-US" sz="34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Sebastian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</a:p>
          <a:p>
            <a:endParaRPr lang="en-US" sz="3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character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print(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character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3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3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Output: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16770917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166D3-5EF4-4EC3-9FC4-19FF50EE2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for</a:t>
            </a:r>
            <a:r>
              <a:rPr lang="en-US" b="1" dirty="0"/>
              <a:t>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72787-D910-4656-91DF-B97AD2F813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4997116" cy="4835479"/>
          </a:xfrm>
        </p:spPr>
        <p:txBody>
          <a:bodyPr>
            <a:normAutofit/>
          </a:bodyPr>
          <a:lstStyle/>
          <a:p>
            <a:r>
              <a:rPr lang="en-US" sz="3200" dirty="0"/>
              <a:t>What output should we get</a:t>
            </a:r>
            <a:r>
              <a:rPr lang="en-US" sz="3200" dirty="0">
                <a:solidFill>
                  <a:schemeClr val="accent1"/>
                </a:solidFill>
              </a:rPr>
              <a:t>?</a:t>
            </a:r>
          </a:p>
          <a:p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017644-047D-4EC2-85CB-E37A1FFA1BF3}"/>
              </a:ext>
            </a:extLst>
          </p:cNvPr>
          <p:cNvSpPr txBox="1"/>
          <p:nvPr/>
        </p:nvSpPr>
        <p:spPr>
          <a:xfrm>
            <a:off x="5955632" y="745165"/>
            <a:ext cx="5933034" cy="6001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‘</a:t>
            </a:r>
            <a:r>
              <a:rPr lang="en-US" sz="34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Sebastian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</a:p>
          <a:p>
            <a:endParaRPr lang="en-US" sz="3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character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print(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character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3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3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Output: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25346365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166D3-5EF4-4EC3-9FC4-19FF50EE2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for</a:t>
            </a:r>
            <a:r>
              <a:rPr lang="en-US" b="1" dirty="0"/>
              <a:t>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72787-D910-4656-91DF-B97AD2F813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4997116" cy="4835479"/>
          </a:xfrm>
        </p:spPr>
        <p:txBody>
          <a:bodyPr>
            <a:normAutofit/>
          </a:bodyPr>
          <a:lstStyle/>
          <a:p>
            <a:r>
              <a:rPr lang="en-US" sz="3200" dirty="0"/>
              <a:t>Let</a:t>
            </a:r>
            <a:r>
              <a:rPr lang="en-US" sz="3200" dirty="0">
                <a:solidFill>
                  <a:schemeClr val="accent1"/>
                </a:solidFill>
              </a:rPr>
              <a:t>’</a:t>
            </a:r>
            <a:r>
              <a:rPr lang="en-US" sz="3200" dirty="0"/>
              <a:t>s try it ourselves</a:t>
            </a:r>
            <a:r>
              <a:rPr lang="en-US" sz="3200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E40930C-89E2-4CF5-854E-FC08201F946B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1. </a:t>
            </a:r>
            <a:r>
              <a:rPr lang="en-US" sz="2600" b="1" dirty="0">
                <a:solidFill>
                  <a:schemeClr val="accent6"/>
                </a:solidFill>
              </a:rPr>
              <a:t>Your first for loop</a:t>
            </a:r>
          </a:p>
        </p:txBody>
      </p:sp>
    </p:spTree>
    <p:extLst>
      <p:ext uri="{BB962C8B-B14F-4D97-AF65-F5344CB8AC3E}">
        <p14:creationId xmlns:p14="http://schemas.microsoft.com/office/powerpoint/2010/main" val="1967615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9A57B-21DC-4557-9D2E-36BBF1E92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This Week</a:t>
            </a:r>
            <a:r>
              <a:rPr lang="en-US" b="1" dirty="0">
                <a:solidFill>
                  <a:schemeClr val="accent1"/>
                </a:solidFill>
              </a:rPr>
              <a:t>’</a:t>
            </a:r>
            <a:r>
              <a:rPr lang="en-US" b="1" dirty="0"/>
              <a:t>s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B50049-8F6C-4DF3-BA59-31343B218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Lecture </a:t>
            </a:r>
            <a:r>
              <a:rPr lang="en-US" b="1" dirty="0">
                <a:solidFill>
                  <a:schemeClr val="accent1"/>
                </a:solidFill>
              </a:rPr>
              <a:t>6.1</a:t>
            </a:r>
          </a:p>
          <a:p>
            <a:pPr lvl="1"/>
            <a:r>
              <a:rPr lang="en-US" b="1" dirty="0">
                <a:solidFill>
                  <a:schemeClr val="accent6"/>
                </a:solidFill>
              </a:rPr>
              <a:t>for </a:t>
            </a:r>
            <a:r>
              <a:rPr lang="en-US" b="1" dirty="0"/>
              <a:t>loops</a:t>
            </a:r>
          </a:p>
          <a:p>
            <a:pPr lvl="1"/>
            <a:r>
              <a:rPr lang="en-US" b="1" dirty="0"/>
              <a:t>Reading</a:t>
            </a:r>
            <a:r>
              <a:rPr lang="en-US" b="1" dirty="0">
                <a:solidFill>
                  <a:schemeClr val="accent1"/>
                </a:solidFill>
              </a:rPr>
              <a:t>:</a:t>
            </a:r>
            <a:r>
              <a:rPr lang="en-US" b="1" dirty="0"/>
              <a:t> 9.3</a:t>
            </a:r>
            <a:r>
              <a:rPr lang="en-US" b="1" dirty="0">
                <a:solidFill>
                  <a:schemeClr val="accent1"/>
                </a:solidFill>
              </a:rPr>
              <a:t>,</a:t>
            </a:r>
            <a:r>
              <a:rPr lang="en-US" b="1" dirty="0"/>
              <a:t> 9.4</a:t>
            </a:r>
          </a:p>
          <a:p>
            <a:r>
              <a:rPr lang="en-US" b="1" dirty="0"/>
              <a:t>Lecture </a:t>
            </a:r>
            <a:r>
              <a:rPr lang="en-US" b="1" dirty="0">
                <a:solidFill>
                  <a:schemeClr val="accent1"/>
                </a:solidFill>
              </a:rPr>
              <a:t>6.2</a:t>
            </a:r>
          </a:p>
          <a:p>
            <a:pPr lvl="1"/>
            <a:r>
              <a:rPr lang="en-US" dirty="0">
                <a:solidFill>
                  <a:schemeClr val="accent6"/>
                </a:solidFill>
              </a:rPr>
              <a:t>for </a:t>
            </a:r>
            <a:r>
              <a:rPr lang="en-US" dirty="0"/>
              <a:t>loops on indices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nested loops</a:t>
            </a:r>
          </a:p>
          <a:p>
            <a:pPr lvl="1"/>
            <a:r>
              <a:rPr lang="en-US" dirty="0"/>
              <a:t>Reading: 9.5 – 9.9</a:t>
            </a:r>
          </a:p>
          <a:p>
            <a:r>
              <a:rPr lang="en-US" b="1" dirty="0"/>
              <a:t>Lecture </a:t>
            </a:r>
            <a:r>
              <a:rPr lang="en-US" b="1" dirty="0">
                <a:solidFill>
                  <a:schemeClr val="accent1"/>
                </a:solidFill>
              </a:rPr>
              <a:t>6.3</a:t>
            </a:r>
          </a:p>
          <a:p>
            <a:pPr lvl="1"/>
            <a:r>
              <a:rPr lang="en-US" dirty="0"/>
              <a:t>Design Problem</a:t>
            </a:r>
            <a:r>
              <a:rPr lang="en-US" dirty="0">
                <a:solidFill>
                  <a:schemeClr val="accent1"/>
                </a:solidFill>
              </a:rPr>
              <a:t>:</a:t>
            </a:r>
            <a:r>
              <a:rPr lang="en-US" dirty="0"/>
              <a:t> </a:t>
            </a:r>
            <a:r>
              <a:rPr lang="en-US" dirty="0" err="1"/>
              <a:t>Madlibs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4639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3B711-0E83-4839-B9C4-EBE47B8BD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for</a:t>
            </a:r>
            <a:r>
              <a:rPr lang="en-US" b="1" dirty="0"/>
              <a:t> vs </a:t>
            </a:r>
            <a:r>
              <a:rPr lang="en-US" b="1" dirty="0">
                <a:solidFill>
                  <a:schemeClr val="accent6"/>
                </a:solidFill>
              </a:rPr>
              <a:t>while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618D0-1A35-4F96-9B10-97A44024E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6777789" cy="4835479"/>
          </a:xfrm>
        </p:spPr>
        <p:txBody>
          <a:bodyPr/>
          <a:lstStyle/>
          <a:p>
            <a:r>
              <a:rPr lang="en-US" dirty="0"/>
              <a:t>You</a:t>
            </a:r>
            <a:r>
              <a:rPr lang="en-US" dirty="0">
                <a:solidFill>
                  <a:schemeClr val="accent2"/>
                </a:solidFill>
              </a:rPr>
              <a:t>’</a:t>
            </a:r>
            <a:r>
              <a:rPr lang="en-US" dirty="0"/>
              <a:t>ve learned about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for</a:t>
            </a:r>
            <a:r>
              <a:rPr lang="en-US" dirty="0"/>
              <a:t> loops and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while</a:t>
            </a:r>
            <a:r>
              <a:rPr lang="en-US" dirty="0"/>
              <a:t> loops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but when should you use them</a:t>
            </a:r>
            <a:r>
              <a:rPr lang="en-US" dirty="0">
                <a:solidFill>
                  <a:schemeClr val="accent2"/>
                </a:solidFill>
              </a:rPr>
              <a:t>?</a:t>
            </a:r>
            <a:r>
              <a:rPr lang="en-US" dirty="0"/>
              <a:t> </a:t>
            </a:r>
          </a:p>
          <a:p>
            <a:r>
              <a:rPr lang="en-US" dirty="0"/>
              <a:t>Firstly</a:t>
            </a:r>
            <a:r>
              <a:rPr lang="en-US" dirty="0">
                <a:solidFill>
                  <a:schemeClr val="accent1"/>
                </a:solidFill>
              </a:rPr>
              <a:t>,</a:t>
            </a:r>
            <a:r>
              <a:rPr lang="en-US" dirty="0"/>
              <a:t> all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for</a:t>
            </a:r>
            <a:r>
              <a:rPr lang="en-US" dirty="0"/>
              <a:t> loops can be written as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while</a:t>
            </a:r>
            <a:r>
              <a:rPr lang="en-US" dirty="0"/>
              <a:t> loops</a:t>
            </a:r>
            <a:r>
              <a:rPr lang="en-US" dirty="0">
                <a:solidFill>
                  <a:schemeClr val="accent1"/>
                </a:solidFill>
              </a:rPr>
              <a:t>,</a:t>
            </a:r>
            <a:r>
              <a:rPr lang="en-US" dirty="0"/>
              <a:t> and vice</a:t>
            </a:r>
            <a:r>
              <a:rPr lang="en-US" dirty="0">
                <a:solidFill>
                  <a:schemeClr val="accent1"/>
                </a:solidFill>
              </a:rPr>
              <a:t>-</a:t>
            </a:r>
            <a:r>
              <a:rPr lang="en-US" dirty="0"/>
              <a:t>versa</a:t>
            </a:r>
            <a:r>
              <a:rPr lang="en-US" dirty="0">
                <a:solidFill>
                  <a:schemeClr val="accent1"/>
                </a:solidFill>
              </a:rPr>
              <a:t>.</a:t>
            </a:r>
            <a:r>
              <a:rPr lang="en-US" dirty="0"/>
              <a:t> </a:t>
            </a:r>
          </a:p>
          <a:p>
            <a:r>
              <a:rPr lang="en-US" dirty="0"/>
              <a:t>You should use a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 for </a:t>
            </a:r>
            <a:r>
              <a:rPr lang="en-US" dirty="0"/>
              <a:t>loop when you know how many times the loop should run</a:t>
            </a:r>
            <a:r>
              <a:rPr lang="en-US" dirty="0">
                <a:solidFill>
                  <a:schemeClr val="accent2"/>
                </a:solidFill>
              </a:rPr>
              <a:t>. </a:t>
            </a:r>
          </a:p>
          <a:p>
            <a:r>
              <a:rPr lang="en-US" dirty="0"/>
              <a:t>If you want the loop to break based on a condition </a:t>
            </a:r>
            <a:r>
              <a:rPr lang="en-US" dirty="0">
                <a:solidFill>
                  <a:schemeClr val="accent6"/>
                </a:solidFill>
              </a:rPr>
              <a:t>(</a:t>
            </a:r>
            <a:r>
              <a:rPr lang="en-US" dirty="0"/>
              <a:t>do this until</a:t>
            </a:r>
            <a:r>
              <a:rPr lang="en-US" dirty="0">
                <a:solidFill>
                  <a:schemeClr val="accent2"/>
                </a:solidFill>
              </a:rPr>
              <a:t>….</a:t>
            </a:r>
            <a:r>
              <a:rPr lang="en-US" dirty="0">
                <a:solidFill>
                  <a:schemeClr val="accent6"/>
                </a:solidFill>
              </a:rPr>
              <a:t>)</a:t>
            </a:r>
            <a:r>
              <a:rPr lang="en-US" dirty="0"/>
              <a:t> you should use a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while</a:t>
            </a:r>
            <a:r>
              <a:rPr lang="en-US" dirty="0"/>
              <a:t> loop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51766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3B711-0E83-4839-B9C4-EBE47B8BD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for</a:t>
            </a:r>
            <a:r>
              <a:rPr lang="en-US" b="1" dirty="0"/>
              <a:t> vs </a:t>
            </a:r>
            <a:r>
              <a:rPr lang="en-US" b="1" dirty="0">
                <a:solidFill>
                  <a:schemeClr val="accent6"/>
                </a:solidFill>
              </a:rPr>
              <a:t>while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618D0-1A35-4F96-9B10-97A44024E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6777789" cy="4835479"/>
          </a:xfrm>
        </p:spPr>
        <p:txBody>
          <a:bodyPr>
            <a:normAutofit/>
          </a:bodyPr>
          <a:lstStyle/>
          <a:p>
            <a:r>
              <a:rPr lang="en-US" dirty="0"/>
              <a:t>Problem</a:t>
            </a:r>
            <a:r>
              <a:rPr lang="en-US" dirty="0">
                <a:solidFill>
                  <a:schemeClr val="accent1"/>
                </a:solidFill>
              </a:rPr>
              <a:t>:</a:t>
            </a:r>
            <a:r>
              <a:rPr lang="en-US" dirty="0"/>
              <a:t> You have had your </a:t>
            </a:r>
            <a:r>
              <a:rPr lang="en-US" b="1" dirty="0"/>
              <a:t>DNA </a:t>
            </a:r>
            <a:r>
              <a:rPr lang="en-US" dirty="0"/>
              <a:t>sequenced and each of your chromosomes is represented by a string of nucleotides</a:t>
            </a:r>
            <a:r>
              <a:rPr lang="en-US" dirty="0">
                <a:solidFill>
                  <a:schemeClr val="accent1"/>
                </a:solidFill>
              </a:rPr>
              <a:t>:</a:t>
            </a:r>
            <a:r>
              <a:rPr lang="en-US" dirty="0"/>
              <a:t> adenine </a:t>
            </a:r>
            <a:r>
              <a:rPr lang="en-US" dirty="0">
                <a:solidFill>
                  <a:schemeClr val="accent6"/>
                </a:solidFill>
              </a:rPr>
              <a:t>(</a:t>
            </a:r>
            <a:r>
              <a:rPr lang="en-US" dirty="0"/>
              <a:t>A</a:t>
            </a:r>
            <a:r>
              <a:rPr lang="en-US" dirty="0">
                <a:solidFill>
                  <a:schemeClr val="accent6"/>
                </a:solidFill>
              </a:rPr>
              <a:t>)</a:t>
            </a:r>
            <a:r>
              <a:rPr lang="en-US" dirty="0">
                <a:solidFill>
                  <a:schemeClr val="accent1"/>
                </a:solidFill>
              </a:rPr>
              <a:t>,</a:t>
            </a:r>
            <a:r>
              <a:rPr lang="en-US" dirty="0"/>
              <a:t> thymine </a:t>
            </a:r>
            <a:r>
              <a:rPr lang="en-US" dirty="0">
                <a:solidFill>
                  <a:schemeClr val="accent6"/>
                </a:solidFill>
              </a:rPr>
              <a:t>(</a:t>
            </a:r>
            <a:r>
              <a:rPr lang="en-US" dirty="0"/>
              <a:t>T</a:t>
            </a:r>
            <a:r>
              <a:rPr lang="en-US" dirty="0">
                <a:solidFill>
                  <a:schemeClr val="accent6"/>
                </a:solidFill>
              </a:rPr>
              <a:t>)</a:t>
            </a:r>
            <a:r>
              <a:rPr lang="en-US" dirty="0">
                <a:solidFill>
                  <a:schemeClr val="accent1"/>
                </a:solidFill>
              </a:rPr>
              <a:t>,</a:t>
            </a:r>
            <a:r>
              <a:rPr lang="en-US" dirty="0"/>
              <a:t> guanine </a:t>
            </a:r>
            <a:r>
              <a:rPr lang="en-US" dirty="0">
                <a:solidFill>
                  <a:schemeClr val="accent6"/>
                </a:solidFill>
              </a:rPr>
              <a:t>(</a:t>
            </a:r>
            <a:r>
              <a:rPr lang="en-US" dirty="0"/>
              <a:t>G</a:t>
            </a:r>
            <a:r>
              <a:rPr lang="en-US" dirty="0">
                <a:solidFill>
                  <a:schemeClr val="accent6"/>
                </a:solidFill>
              </a:rPr>
              <a:t>)</a:t>
            </a:r>
            <a:r>
              <a:rPr lang="en-US" dirty="0">
                <a:solidFill>
                  <a:schemeClr val="accent1"/>
                </a:solidFill>
              </a:rPr>
              <a:t>,</a:t>
            </a:r>
            <a:r>
              <a:rPr lang="en-US" dirty="0"/>
              <a:t> and cytosine </a:t>
            </a:r>
            <a:r>
              <a:rPr lang="en-US" dirty="0">
                <a:solidFill>
                  <a:schemeClr val="accent6"/>
                </a:solidFill>
              </a:rPr>
              <a:t>(</a:t>
            </a:r>
            <a:r>
              <a:rPr lang="en-US" dirty="0"/>
              <a:t>C</a:t>
            </a:r>
            <a:r>
              <a:rPr lang="en-US" dirty="0">
                <a:solidFill>
                  <a:schemeClr val="accent6"/>
                </a:solidFill>
              </a:rPr>
              <a:t>)</a:t>
            </a:r>
            <a:r>
              <a:rPr lang="en-US" dirty="0">
                <a:solidFill>
                  <a:schemeClr val="accent1"/>
                </a:solidFill>
              </a:rPr>
              <a:t>.</a:t>
            </a:r>
            <a:r>
              <a:rPr lang="en-US" dirty="0"/>
              <a:t> </a:t>
            </a:r>
          </a:p>
          <a:p>
            <a:r>
              <a:rPr lang="en-US" sz="3600" b="1" dirty="0">
                <a:solidFill>
                  <a:schemeClr val="accent6"/>
                </a:solidFill>
              </a:rPr>
              <a:t>chrome_4 = ATGGGCAA</a:t>
            </a:r>
          </a:p>
          <a:p>
            <a:r>
              <a:rPr lang="en-US" dirty="0"/>
              <a:t>Create a function to count the number of occurrences of a nucleotides.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723B49F-1568-42D8-993B-DE8FF39DAE23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2. </a:t>
            </a:r>
            <a:r>
              <a:rPr lang="en-US" sz="2600" b="1" dirty="0">
                <a:solidFill>
                  <a:schemeClr val="accent6"/>
                </a:solidFill>
              </a:rPr>
              <a:t>while vs for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EE57FC-F828-4A07-8BFD-F124A1E93A6E}"/>
              </a:ext>
            </a:extLst>
          </p:cNvPr>
          <p:cNvSpPr txBox="1"/>
          <p:nvPr/>
        </p:nvSpPr>
        <p:spPr>
          <a:xfrm>
            <a:off x="1068071" y="5493697"/>
            <a:ext cx="5933034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my_func(chrome_4, ‘A’)</a:t>
            </a: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3</a:t>
            </a:r>
          </a:p>
        </p:txBody>
      </p:sp>
    </p:spTree>
    <p:extLst>
      <p:ext uri="{BB962C8B-B14F-4D97-AF65-F5344CB8AC3E}">
        <p14:creationId xmlns:p14="http://schemas.microsoft.com/office/powerpoint/2010/main" val="1299955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C8562EBF-756B-4824-9356-949FB0D699F5}"/>
              </a:ext>
            </a:extLst>
          </p:cNvPr>
          <p:cNvSpPr txBox="1"/>
          <p:nvPr/>
        </p:nvSpPr>
        <p:spPr>
          <a:xfrm>
            <a:off x="167294" y="1199555"/>
            <a:ext cx="5769528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 = 0</a:t>
            </a:r>
          </a:p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counter = 0</a:t>
            </a:r>
          </a:p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i &lt; len(chrome_4):</a:t>
            </a:r>
          </a:p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chrome_4[i] == 'A':</a:t>
            </a:r>
          </a:p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counter += 1</a:t>
            </a:r>
          </a:p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 += 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6C7AC3-970D-4D47-853E-5D0B48C8C8D6}"/>
              </a:ext>
            </a:extLst>
          </p:cNvPr>
          <p:cNvSpPr txBox="1"/>
          <p:nvPr/>
        </p:nvSpPr>
        <p:spPr>
          <a:xfrm>
            <a:off x="6314184" y="1199555"/>
            <a:ext cx="5769528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counter = 0</a:t>
            </a:r>
          </a:p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character in chrome_4:</a:t>
            </a:r>
          </a:p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character == 'A':</a:t>
            </a:r>
          </a:p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counter += 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E79005-14E1-4EFB-93E0-4F247B713455}"/>
              </a:ext>
            </a:extLst>
          </p:cNvPr>
          <p:cNvSpPr txBox="1"/>
          <p:nvPr/>
        </p:nvSpPr>
        <p:spPr>
          <a:xfrm>
            <a:off x="6319438" y="529384"/>
            <a:ext cx="8627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6"/>
                </a:solidFill>
                <a:latin typeface="Consolas" panose="020B0609020204030204" pitchFamily="49" charset="0"/>
              </a:rPr>
              <a:t>for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05BD65-40ED-46AD-BB6F-1BEA2E406771}"/>
              </a:ext>
            </a:extLst>
          </p:cNvPr>
          <p:cNvSpPr txBox="1"/>
          <p:nvPr/>
        </p:nvSpPr>
        <p:spPr>
          <a:xfrm>
            <a:off x="167294" y="529384"/>
            <a:ext cx="1314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6"/>
                </a:solidFill>
                <a:latin typeface="Consolas" panose="020B0609020204030204" pitchFamily="49" charset="0"/>
              </a:rPr>
              <a:t>while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6F4F27FC-38DA-4FD6-8623-75AA5D52DE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49317" y="3962607"/>
            <a:ext cx="8449030" cy="258763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Differences</a:t>
            </a:r>
          </a:p>
        </p:txBody>
      </p:sp>
    </p:spTree>
    <p:extLst>
      <p:ext uri="{BB962C8B-B14F-4D97-AF65-F5344CB8AC3E}">
        <p14:creationId xmlns:p14="http://schemas.microsoft.com/office/powerpoint/2010/main" val="5186119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49E5EC9-D8E2-4AE2-915F-A9B29C8F50E4}"/>
              </a:ext>
            </a:extLst>
          </p:cNvPr>
          <p:cNvCxnSpPr>
            <a:cxnSpLocks/>
          </p:cNvCxnSpPr>
          <p:nvPr/>
        </p:nvCxnSpPr>
        <p:spPr>
          <a:xfrm flipH="1" flipV="1">
            <a:off x="3787386" y="2884785"/>
            <a:ext cx="357610" cy="95701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5D69F02-5144-4878-968A-17B98C301BD7}"/>
              </a:ext>
            </a:extLst>
          </p:cNvPr>
          <p:cNvCxnSpPr>
            <a:cxnSpLocks/>
          </p:cNvCxnSpPr>
          <p:nvPr/>
        </p:nvCxnSpPr>
        <p:spPr>
          <a:xfrm flipH="1" flipV="1">
            <a:off x="1732547" y="2406316"/>
            <a:ext cx="2406318" cy="147089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EDAFD77-5E90-4301-B620-919694785654}"/>
              </a:ext>
            </a:extLst>
          </p:cNvPr>
          <p:cNvCxnSpPr>
            <a:cxnSpLocks/>
          </p:cNvCxnSpPr>
          <p:nvPr/>
        </p:nvCxnSpPr>
        <p:spPr>
          <a:xfrm flipV="1">
            <a:off x="4138863" y="1973179"/>
            <a:ext cx="3128211" cy="190403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8562EBF-756B-4824-9356-949FB0D699F5}"/>
              </a:ext>
            </a:extLst>
          </p:cNvPr>
          <p:cNvSpPr txBox="1"/>
          <p:nvPr/>
        </p:nvSpPr>
        <p:spPr>
          <a:xfrm>
            <a:off x="167294" y="1199555"/>
            <a:ext cx="5769528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 = 0</a:t>
            </a:r>
          </a:p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counter = 0</a:t>
            </a:r>
          </a:p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i &lt; len(chrome_4):</a:t>
            </a:r>
          </a:p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chrome_4[i] == 'A':</a:t>
            </a:r>
          </a:p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counter += 1</a:t>
            </a:r>
          </a:p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 += 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6C7AC3-970D-4D47-853E-5D0B48C8C8D6}"/>
              </a:ext>
            </a:extLst>
          </p:cNvPr>
          <p:cNvSpPr txBox="1"/>
          <p:nvPr/>
        </p:nvSpPr>
        <p:spPr>
          <a:xfrm>
            <a:off x="6314184" y="1199555"/>
            <a:ext cx="5769528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counter = 0</a:t>
            </a:r>
          </a:p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character in chrome_4:</a:t>
            </a:r>
          </a:p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character == 'A':</a:t>
            </a:r>
          </a:p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counter += 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E79005-14E1-4EFB-93E0-4F247B713455}"/>
              </a:ext>
            </a:extLst>
          </p:cNvPr>
          <p:cNvSpPr txBox="1"/>
          <p:nvPr/>
        </p:nvSpPr>
        <p:spPr>
          <a:xfrm>
            <a:off x="6319438" y="529384"/>
            <a:ext cx="8627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6"/>
                </a:solidFill>
                <a:latin typeface="Consolas" panose="020B0609020204030204" pitchFamily="49" charset="0"/>
              </a:rPr>
              <a:t>for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05BD65-40ED-46AD-BB6F-1BEA2E406771}"/>
              </a:ext>
            </a:extLst>
          </p:cNvPr>
          <p:cNvSpPr txBox="1"/>
          <p:nvPr/>
        </p:nvSpPr>
        <p:spPr>
          <a:xfrm>
            <a:off x="167294" y="529384"/>
            <a:ext cx="1314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6"/>
                </a:solidFill>
                <a:latin typeface="Consolas" panose="020B0609020204030204" pitchFamily="49" charset="0"/>
              </a:rPr>
              <a:t>while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6F4F27FC-38DA-4FD6-8623-75AA5D52DE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49317" y="3962607"/>
            <a:ext cx="8449030" cy="2587636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accent6"/>
                </a:solidFill>
              </a:rPr>
              <a:t>Differences</a:t>
            </a:r>
          </a:p>
          <a:p>
            <a:r>
              <a:rPr lang="en-US" dirty="0"/>
              <a:t>In the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while </a:t>
            </a:r>
            <a:r>
              <a:rPr lang="en-US" dirty="0"/>
              <a:t>loop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the loop variable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(i) </a:t>
            </a:r>
            <a:r>
              <a:rPr lang="en-US" dirty="0"/>
              <a:t>was the index of each character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while in the for loop the loop variable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(character) </a:t>
            </a:r>
            <a:r>
              <a:rPr lang="en-US" dirty="0"/>
              <a:t>is the value of each character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dirty="0"/>
              <a:t>No indexing </a:t>
            </a:r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[i]</a:t>
            </a:r>
            <a:r>
              <a:rPr lang="en-US" dirty="0"/>
              <a:t> required in the for loop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82ACBF9-B631-4B58-89F1-D9D6E551055E}"/>
              </a:ext>
            </a:extLst>
          </p:cNvPr>
          <p:cNvSpPr/>
          <p:nvPr/>
        </p:nvSpPr>
        <p:spPr>
          <a:xfrm>
            <a:off x="4060658" y="3771015"/>
            <a:ext cx="180474" cy="1804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424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5D69F02-5144-4878-968A-17B98C301BD7}"/>
              </a:ext>
            </a:extLst>
          </p:cNvPr>
          <p:cNvCxnSpPr>
            <a:cxnSpLocks/>
          </p:cNvCxnSpPr>
          <p:nvPr/>
        </p:nvCxnSpPr>
        <p:spPr>
          <a:xfrm flipH="1" flipV="1">
            <a:off x="2935705" y="2382253"/>
            <a:ext cx="1203160" cy="149495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8562EBF-756B-4824-9356-949FB0D699F5}"/>
              </a:ext>
            </a:extLst>
          </p:cNvPr>
          <p:cNvSpPr txBox="1"/>
          <p:nvPr/>
        </p:nvSpPr>
        <p:spPr>
          <a:xfrm>
            <a:off x="167294" y="1199555"/>
            <a:ext cx="5769528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 = 0</a:t>
            </a:r>
          </a:p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counter = 0</a:t>
            </a:r>
          </a:p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i &lt; len(chrome_4):</a:t>
            </a:r>
          </a:p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chrome_4[i] == 'A':</a:t>
            </a:r>
          </a:p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counter += 1</a:t>
            </a:r>
          </a:p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 += 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6C7AC3-970D-4D47-853E-5D0B48C8C8D6}"/>
              </a:ext>
            </a:extLst>
          </p:cNvPr>
          <p:cNvSpPr txBox="1"/>
          <p:nvPr/>
        </p:nvSpPr>
        <p:spPr>
          <a:xfrm>
            <a:off x="6314184" y="1199555"/>
            <a:ext cx="5769528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counter = 0</a:t>
            </a:r>
          </a:p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character in chrome_4:</a:t>
            </a:r>
          </a:p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character == 'A':</a:t>
            </a:r>
          </a:p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counter += 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E79005-14E1-4EFB-93E0-4F247B713455}"/>
              </a:ext>
            </a:extLst>
          </p:cNvPr>
          <p:cNvSpPr txBox="1"/>
          <p:nvPr/>
        </p:nvSpPr>
        <p:spPr>
          <a:xfrm>
            <a:off x="6319438" y="529384"/>
            <a:ext cx="8627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6"/>
                </a:solidFill>
                <a:latin typeface="Consolas" panose="020B0609020204030204" pitchFamily="49" charset="0"/>
              </a:rPr>
              <a:t>for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05BD65-40ED-46AD-BB6F-1BEA2E406771}"/>
              </a:ext>
            </a:extLst>
          </p:cNvPr>
          <p:cNvSpPr txBox="1"/>
          <p:nvPr/>
        </p:nvSpPr>
        <p:spPr>
          <a:xfrm>
            <a:off x="167294" y="529384"/>
            <a:ext cx="1314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6"/>
                </a:solidFill>
                <a:latin typeface="Consolas" panose="020B0609020204030204" pitchFamily="49" charset="0"/>
              </a:rPr>
              <a:t>while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6F4F27FC-38DA-4FD6-8623-75AA5D52DE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49317" y="3962607"/>
            <a:ext cx="8449030" cy="258763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Differences</a:t>
            </a:r>
          </a:p>
          <a:p>
            <a:r>
              <a:rPr lang="en-US" dirty="0"/>
              <a:t>We do not have to worry about how long the string is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/>
              <a:t>e</a:t>
            </a:r>
            <a:r>
              <a:rPr lang="en-US" dirty="0">
                <a:solidFill>
                  <a:schemeClr val="accent6"/>
                </a:solidFill>
              </a:rPr>
              <a:t>.</a:t>
            </a:r>
            <a:r>
              <a:rPr lang="en-US" dirty="0"/>
              <a:t>g</a:t>
            </a:r>
            <a:r>
              <a:rPr lang="en-US" dirty="0">
                <a:solidFill>
                  <a:schemeClr val="accent6"/>
                </a:solidFill>
              </a:rPr>
              <a:t>.</a:t>
            </a:r>
            <a:r>
              <a:rPr lang="en-US" dirty="0">
                <a:solidFill>
                  <a:schemeClr val="accent1"/>
                </a:solidFill>
              </a:rPr>
              <a:t>,</a:t>
            </a:r>
            <a:r>
              <a:rPr lang="en-US" dirty="0"/>
              <a:t> use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len()</a:t>
            </a:r>
            <a:r>
              <a:rPr lang="en-US" dirty="0">
                <a:solidFill>
                  <a:schemeClr val="accent1"/>
                </a:solidFill>
              </a:rPr>
              <a:t>)</a:t>
            </a:r>
            <a:r>
              <a:rPr lang="en-US" dirty="0"/>
              <a:t> because the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for</a:t>
            </a:r>
            <a:r>
              <a:rPr lang="en-US" dirty="0"/>
              <a:t> loop will go through every character of the string exactly once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82ACBF9-B631-4B58-89F1-D9D6E551055E}"/>
              </a:ext>
            </a:extLst>
          </p:cNvPr>
          <p:cNvSpPr/>
          <p:nvPr/>
        </p:nvSpPr>
        <p:spPr>
          <a:xfrm>
            <a:off x="4060658" y="3771015"/>
            <a:ext cx="180474" cy="1804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9342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C8562EBF-756B-4824-9356-949FB0D699F5}"/>
              </a:ext>
            </a:extLst>
          </p:cNvPr>
          <p:cNvSpPr txBox="1"/>
          <p:nvPr/>
        </p:nvSpPr>
        <p:spPr>
          <a:xfrm>
            <a:off x="167294" y="1199555"/>
            <a:ext cx="5769528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 = 0</a:t>
            </a:r>
          </a:p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counter = 0</a:t>
            </a:r>
          </a:p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i &lt; len(chrome_4):</a:t>
            </a:r>
          </a:p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chrome_4[i] == 'A':</a:t>
            </a:r>
          </a:p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counter += 1</a:t>
            </a:r>
          </a:p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 += 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6C7AC3-970D-4D47-853E-5D0B48C8C8D6}"/>
              </a:ext>
            </a:extLst>
          </p:cNvPr>
          <p:cNvSpPr txBox="1"/>
          <p:nvPr/>
        </p:nvSpPr>
        <p:spPr>
          <a:xfrm>
            <a:off x="6314184" y="1199555"/>
            <a:ext cx="5769528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counter = 0</a:t>
            </a:r>
          </a:p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character in chrome_4:</a:t>
            </a:r>
          </a:p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character == 'A':</a:t>
            </a:r>
          </a:p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counter += 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E79005-14E1-4EFB-93E0-4F247B713455}"/>
              </a:ext>
            </a:extLst>
          </p:cNvPr>
          <p:cNvSpPr txBox="1"/>
          <p:nvPr/>
        </p:nvSpPr>
        <p:spPr>
          <a:xfrm>
            <a:off x="6319438" y="529384"/>
            <a:ext cx="8627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6"/>
                </a:solidFill>
                <a:latin typeface="Consolas" panose="020B0609020204030204" pitchFamily="49" charset="0"/>
              </a:rPr>
              <a:t>for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05BD65-40ED-46AD-BB6F-1BEA2E406771}"/>
              </a:ext>
            </a:extLst>
          </p:cNvPr>
          <p:cNvSpPr txBox="1"/>
          <p:nvPr/>
        </p:nvSpPr>
        <p:spPr>
          <a:xfrm>
            <a:off x="167294" y="529384"/>
            <a:ext cx="1314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6"/>
                </a:solidFill>
                <a:latin typeface="Consolas" panose="020B0609020204030204" pitchFamily="49" charset="0"/>
              </a:rPr>
              <a:t>while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6F4F27FC-38DA-4FD6-8623-75AA5D52DE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49317" y="3962607"/>
            <a:ext cx="8449030" cy="258763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Differences</a:t>
            </a:r>
          </a:p>
          <a:p>
            <a:r>
              <a:rPr lang="en-US" dirty="0"/>
              <a:t>We do not have to worry about incrementing the loop variable </a:t>
            </a:r>
            <a:r>
              <a:rPr lang="en-US" dirty="0">
                <a:solidFill>
                  <a:schemeClr val="accent2"/>
                </a:solidFill>
              </a:rPr>
              <a:t>(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i += 1</a:t>
            </a:r>
            <a:r>
              <a:rPr lang="en-US" dirty="0">
                <a:solidFill>
                  <a:schemeClr val="accent2"/>
                </a:solidFill>
              </a:rPr>
              <a:t>)</a:t>
            </a:r>
            <a:r>
              <a:rPr lang="en-US" dirty="0"/>
              <a:t> as the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 for </a:t>
            </a:r>
            <a:r>
              <a:rPr lang="en-US" dirty="0"/>
              <a:t>loop takes care of this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5D69F02-5144-4878-968A-17B98C301BD7}"/>
              </a:ext>
            </a:extLst>
          </p:cNvPr>
          <p:cNvCxnSpPr>
            <a:cxnSpLocks/>
          </p:cNvCxnSpPr>
          <p:nvPr/>
        </p:nvCxnSpPr>
        <p:spPr>
          <a:xfrm flipH="1" flipV="1">
            <a:off x="2394284" y="3597442"/>
            <a:ext cx="1744581" cy="27977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B82ACBF9-B631-4B58-89F1-D9D6E551055E}"/>
              </a:ext>
            </a:extLst>
          </p:cNvPr>
          <p:cNvSpPr/>
          <p:nvPr/>
        </p:nvSpPr>
        <p:spPr>
          <a:xfrm>
            <a:off x="4060658" y="3771015"/>
            <a:ext cx="180474" cy="1804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2848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C8562EBF-756B-4824-9356-949FB0D699F5}"/>
              </a:ext>
            </a:extLst>
          </p:cNvPr>
          <p:cNvSpPr txBox="1"/>
          <p:nvPr/>
        </p:nvSpPr>
        <p:spPr>
          <a:xfrm>
            <a:off x="167294" y="1199555"/>
            <a:ext cx="5769528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 = 0</a:t>
            </a:r>
          </a:p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counter = 0</a:t>
            </a:r>
          </a:p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i &lt; len(chrome_4):</a:t>
            </a:r>
          </a:p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chrome_4[i] == 'A':</a:t>
            </a:r>
          </a:p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counter += 1</a:t>
            </a:r>
          </a:p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 += 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6C7AC3-970D-4D47-853E-5D0B48C8C8D6}"/>
              </a:ext>
            </a:extLst>
          </p:cNvPr>
          <p:cNvSpPr txBox="1"/>
          <p:nvPr/>
        </p:nvSpPr>
        <p:spPr>
          <a:xfrm>
            <a:off x="6314184" y="1199555"/>
            <a:ext cx="5769528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counter = 0</a:t>
            </a:r>
          </a:p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character in chrome_4:</a:t>
            </a:r>
          </a:p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character == 'A':</a:t>
            </a:r>
          </a:p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counter += 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E79005-14E1-4EFB-93E0-4F247B713455}"/>
              </a:ext>
            </a:extLst>
          </p:cNvPr>
          <p:cNvSpPr txBox="1"/>
          <p:nvPr/>
        </p:nvSpPr>
        <p:spPr>
          <a:xfrm>
            <a:off x="6319438" y="529384"/>
            <a:ext cx="8627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6"/>
                </a:solidFill>
                <a:latin typeface="Consolas" panose="020B0609020204030204" pitchFamily="49" charset="0"/>
              </a:rPr>
              <a:t>for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05BD65-40ED-46AD-BB6F-1BEA2E406771}"/>
              </a:ext>
            </a:extLst>
          </p:cNvPr>
          <p:cNvSpPr txBox="1"/>
          <p:nvPr/>
        </p:nvSpPr>
        <p:spPr>
          <a:xfrm>
            <a:off x="167294" y="529384"/>
            <a:ext cx="1314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6"/>
                </a:solidFill>
                <a:latin typeface="Consolas" panose="020B0609020204030204" pitchFamily="49" charset="0"/>
              </a:rPr>
              <a:t>while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6F4F27FC-38DA-4FD6-8623-75AA5D52DE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49317" y="3962607"/>
            <a:ext cx="8449030" cy="258763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Differences</a:t>
            </a:r>
          </a:p>
          <a:p>
            <a:r>
              <a:rPr lang="en-US" dirty="0"/>
              <a:t>The for loop is </a:t>
            </a:r>
            <a:r>
              <a:rPr lang="en-US" b="1" dirty="0">
                <a:solidFill>
                  <a:schemeClr val="accent6"/>
                </a:solidFill>
              </a:rPr>
              <a:t>MUCH</a:t>
            </a:r>
            <a:r>
              <a:rPr lang="en-US" dirty="0"/>
              <a:t> easier to read and therefore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desirable when writing code for large collaborative projects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dirty="0">
                <a:solidFill>
                  <a:schemeClr val="accent2"/>
                </a:solidFill>
              </a:rPr>
              <a:t>#cleancode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854E85-CA6B-4835-B3BC-81BA65999497}"/>
              </a:ext>
            </a:extLst>
          </p:cNvPr>
          <p:cNvSpPr txBox="1"/>
          <p:nvPr/>
        </p:nvSpPr>
        <p:spPr>
          <a:xfrm>
            <a:off x="372979" y="4199021"/>
            <a:ext cx="17267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00B050"/>
                </a:solidFill>
              </a:rPr>
              <a:t>6 lines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27C0994-CAAE-4DA3-A8F6-3B7623734B2D}"/>
              </a:ext>
            </a:extLst>
          </p:cNvPr>
          <p:cNvSpPr txBox="1"/>
          <p:nvPr/>
        </p:nvSpPr>
        <p:spPr>
          <a:xfrm>
            <a:off x="8466221" y="3254721"/>
            <a:ext cx="17267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00B050"/>
                </a:solidFill>
              </a:rPr>
              <a:t>4 lines</a:t>
            </a:r>
          </a:p>
        </p:txBody>
      </p:sp>
    </p:spTree>
    <p:extLst>
      <p:ext uri="{BB962C8B-B14F-4D97-AF65-F5344CB8AC3E}">
        <p14:creationId xmlns:p14="http://schemas.microsoft.com/office/powerpoint/2010/main" val="25262331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b="1" dirty="0"/>
              <a:t> </a:t>
            </a:r>
            <a:r>
              <a:rPr lang="en-US" b="1" dirty="0">
                <a:solidFill>
                  <a:schemeClr val="accent2"/>
                </a:solidFill>
              </a:rPr>
              <a:t>&amp;</a:t>
            </a:r>
            <a:r>
              <a:rPr lang="en-US" b="1" dirty="0"/>
              <a:t>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b="1" dirty="0"/>
              <a:t> Loops</a:t>
            </a:r>
            <a:endParaRPr lang="en-US" b="1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4553810" cy="4900029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dirty="0"/>
              <a:t> loop or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dirty="0"/>
              <a:t> loop</a:t>
            </a:r>
            <a:r>
              <a:rPr lang="en-US" dirty="0">
                <a:solidFill>
                  <a:schemeClr val="accent2"/>
                </a:solidFill>
              </a:rPr>
              <a:t>?</a:t>
            </a:r>
            <a:r>
              <a:rPr lang="en-US" dirty="0"/>
              <a:t> 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C31784B-D1D2-4AC4-804A-F98336B4D789}"/>
              </a:ext>
            </a:extLst>
          </p:cNvPr>
          <p:cNvSpPr/>
          <p:nvPr/>
        </p:nvSpPr>
        <p:spPr>
          <a:xfrm>
            <a:off x="9893218" y="837312"/>
            <a:ext cx="1940888" cy="1744316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List of Customers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D6B4462-C1F9-4A9B-A463-77B7999D3F7C}"/>
              </a:ext>
            </a:extLst>
          </p:cNvPr>
          <p:cNvSpPr/>
          <p:nvPr/>
        </p:nvSpPr>
        <p:spPr>
          <a:xfrm>
            <a:off x="5276975" y="3120758"/>
            <a:ext cx="3274143" cy="3274143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Send Promotional Email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3AB7A9E8-073A-4922-A93D-4FF5B3DCB72A}"/>
              </a:ext>
            </a:extLst>
          </p:cNvPr>
          <p:cNvSpPr/>
          <p:nvPr/>
        </p:nvSpPr>
        <p:spPr>
          <a:xfrm flipH="1">
            <a:off x="2601620" y="4442213"/>
            <a:ext cx="2194559" cy="63123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A0881C-07D1-4F04-9CD5-60FAB9F3BF33}"/>
              </a:ext>
            </a:extLst>
          </p:cNvPr>
          <p:cNvSpPr txBox="1"/>
          <p:nvPr/>
        </p:nvSpPr>
        <p:spPr>
          <a:xfrm>
            <a:off x="1416087" y="4496218"/>
            <a:ext cx="11031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Email</a:t>
            </a:r>
          </a:p>
        </p:txBody>
      </p:sp>
      <p:pic>
        <p:nvPicPr>
          <p:cNvPr id="1026" name="Picture 2" descr="Cycle PNG Images, Free Clipart Cycles Download - Free Transparent PNG Logos">
            <a:extLst>
              <a:ext uri="{FF2B5EF4-FFF2-40B4-BE49-F238E27FC236}">
                <a16:creationId xmlns:a16="http://schemas.microsoft.com/office/drawing/2014/main" id="{02C69A0C-701A-41B7-B899-4F809C7C64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8371185" y="2466100"/>
            <a:ext cx="1616421" cy="1616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FDE1E47-C1E8-4BBC-BF41-6DF5197226B2}"/>
              </a:ext>
            </a:extLst>
          </p:cNvPr>
          <p:cNvSpPr txBox="1"/>
          <p:nvPr/>
        </p:nvSpPr>
        <p:spPr>
          <a:xfrm>
            <a:off x="7473741" y="1776710"/>
            <a:ext cx="15744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Looping</a:t>
            </a:r>
          </a:p>
        </p:txBody>
      </p:sp>
    </p:spTree>
    <p:extLst>
      <p:ext uri="{BB962C8B-B14F-4D97-AF65-F5344CB8AC3E}">
        <p14:creationId xmlns:p14="http://schemas.microsoft.com/office/powerpoint/2010/main" val="24268443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b="1" dirty="0"/>
              <a:t> </a:t>
            </a:r>
            <a:r>
              <a:rPr lang="en-US" b="1" dirty="0">
                <a:solidFill>
                  <a:schemeClr val="accent2"/>
                </a:solidFill>
              </a:rPr>
              <a:t>&amp;</a:t>
            </a:r>
            <a:r>
              <a:rPr lang="en-US" b="1" dirty="0"/>
              <a:t>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b="1" dirty="0"/>
              <a:t> Loops</a:t>
            </a:r>
            <a:endParaRPr lang="en-US" b="1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4553810" cy="4900029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dirty="0"/>
              <a:t> loop or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dirty="0"/>
              <a:t> loop</a:t>
            </a:r>
            <a:r>
              <a:rPr lang="en-US" dirty="0">
                <a:solidFill>
                  <a:schemeClr val="accent2"/>
                </a:solidFill>
              </a:rPr>
              <a:t>?</a:t>
            </a:r>
            <a:r>
              <a:rPr lang="en-US" dirty="0"/>
              <a:t> 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C31784B-D1D2-4AC4-804A-F98336B4D789}"/>
              </a:ext>
            </a:extLst>
          </p:cNvPr>
          <p:cNvSpPr/>
          <p:nvPr/>
        </p:nvSpPr>
        <p:spPr>
          <a:xfrm>
            <a:off x="9893218" y="837312"/>
            <a:ext cx="1940888" cy="1744316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List of Tweets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D6B4462-C1F9-4A9B-A463-77B7999D3F7C}"/>
              </a:ext>
            </a:extLst>
          </p:cNvPr>
          <p:cNvSpPr/>
          <p:nvPr/>
        </p:nvSpPr>
        <p:spPr>
          <a:xfrm>
            <a:off x="5276975" y="3120758"/>
            <a:ext cx="3274143" cy="3274143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Does the Tweet contain </a:t>
            </a:r>
            <a:r>
              <a:rPr lang="en-US" sz="2800" b="1" dirty="0">
                <a:solidFill>
                  <a:schemeClr val="accent6"/>
                </a:solidFill>
              </a:rPr>
              <a:t>#</a:t>
            </a:r>
            <a:r>
              <a:rPr lang="en-US" sz="2800" b="1" dirty="0">
                <a:solidFill>
                  <a:srgbClr val="FFFFFF"/>
                </a:solidFill>
              </a:rPr>
              <a:t>cleancode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3AB7A9E8-073A-4922-A93D-4FF5B3DCB72A}"/>
              </a:ext>
            </a:extLst>
          </p:cNvPr>
          <p:cNvSpPr/>
          <p:nvPr/>
        </p:nvSpPr>
        <p:spPr>
          <a:xfrm flipH="1">
            <a:off x="2601620" y="4442213"/>
            <a:ext cx="2194559" cy="63123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A0881C-07D1-4F04-9CD5-60FAB9F3BF33}"/>
              </a:ext>
            </a:extLst>
          </p:cNvPr>
          <p:cNvSpPr txBox="1"/>
          <p:nvPr/>
        </p:nvSpPr>
        <p:spPr>
          <a:xfrm>
            <a:off x="1215512" y="4496218"/>
            <a:ext cx="13851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Yes</a:t>
            </a:r>
            <a:r>
              <a:rPr lang="en-US" sz="2800" b="1" dirty="0">
                <a:solidFill>
                  <a:schemeClr val="accent6"/>
                </a:solidFill>
              </a:rPr>
              <a:t>/</a:t>
            </a:r>
            <a:r>
              <a:rPr lang="en-US" sz="2800" b="1" dirty="0">
                <a:solidFill>
                  <a:srgbClr val="FFFFFF"/>
                </a:solidFill>
              </a:rPr>
              <a:t>No</a:t>
            </a:r>
          </a:p>
        </p:txBody>
      </p:sp>
      <p:pic>
        <p:nvPicPr>
          <p:cNvPr id="1026" name="Picture 2" descr="Cycle PNG Images, Free Clipart Cycles Download - Free Transparent PNG Logos">
            <a:extLst>
              <a:ext uri="{FF2B5EF4-FFF2-40B4-BE49-F238E27FC236}">
                <a16:creationId xmlns:a16="http://schemas.microsoft.com/office/drawing/2014/main" id="{02C69A0C-701A-41B7-B899-4F809C7C64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8371185" y="2466100"/>
            <a:ext cx="1616421" cy="1616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FDE1E47-C1E8-4BBC-BF41-6DF5197226B2}"/>
              </a:ext>
            </a:extLst>
          </p:cNvPr>
          <p:cNvSpPr txBox="1"/>
          <p:nvPr/>
        </p:nvSpPr>
        <p:spPr>
          <a:xfrm>
            <a:off x="7473741" y="1776710"/>
            <a:ext cx="15744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Looping</a:t>
            </a:r>
          </a:p>
        </p:txBody>
      </p:sp>
    </p:spTree>
    <p:extLst>
      <p:ext uri="{BB962C8B-B14F-4D97-AF65-F5344CB8AC3E}">
        <p14:creationId xmlns:p14="http://schemas.microsoft.com/office/powerpoint/2010/main" val="12536797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b="1" dirty="0"/>
              <a:t> </a:t>
            </a:r>
            <a:r>
              <a:rPr lang="en-US" b="1" dirty="0">
                <a:solidFill>
                  <a:schemeClr val="accent2"/>
                </a:solidFill>
              </a:rPr>
              <a:t>&amp;</a:t>
            </a:r>
            <a:r>
              <a:rPr lang="en-US" b="1" dirty="0"/>
              <a:t>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b="1" dirty="0"/>
              <a:t> Loops</a:t>
            </a:r>
            <a:endParaRPr lang="en-US" b="1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4553810" cy="4900029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dirty="0"/>
              <a:t> loop or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dirty="0"/>
              <a:t> loop</a:t>
            </a:r>
            <a:r>
              <a:rPr lang="en-US" dirty="0">
                <a:solidFill>
                  <a:schemeClr val="accent2"/>
                </a:solidFill>
              </a:rPr>
              <a:t>?</a:t>
            </a:r>
            <a:r>
              <a:rPr lang="en-US" dirty="0"/>
              <a:t> </a:t>
            </a:r>
            <a:endParaRPr lang="en-US" dirty="0">
              <a:solidFill>
                <a:schemeClr val="accent6"/>
              </a:solidFill>
            </a:endParaRPr>
          </a:p>
        </p:txBody>
      </p:sp>
      <p:pic>
        <p:nvPicPr>
          <p:cNvPr id="1026" name="Picture 2" descr="Cycle PNG Images, Free Clipart Cycles Download - Free Transparent PNG Logos">
            <a:extLst>
              <a:ext uri="{FF2B5EF4-FFF2-40B4-BE49-F238E27FC236}">
                <a16:creationId xmlns:a16="http://schemas.microsoft.com/office/drawing/2014/main" id="{02C69A0C-701A-41B7-B899-4F809C7C64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4798056" y="3296139"/>
            <a:ext cx="1616421" cy="1616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FDE1E47-C1E8-4BBC-BF41-6DF5197226B2}"/>
              </a:ext>
            </a:extLst>
          </p:cNvPr>
          <p:cNvSpPr txBox="1"/>
          <p:nvPr/>
        </p:nvSpPr>
        <p:spPr>
          <a:xfrm>
            <a:off x="5172087" y="4982353"/>
            <a:ext cx="15744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Looping</a:t>
            </a:r>
          </a:p>
        </p:txBody>
      </p:sp>
      <p:pic>
        <p:nvPicPr>
          <p:cNvPr id="2050" name="Picture 2" descr="You Can Play &amp;#39;Where&amp;#39;s Waldo?&amp;#39; on Google Maps Right Now - Concrete Playground">
            <a:extLst>
              <a:ext uri="{FF2B5EF4-FFF2-40B4-BE49-F238E27FC236}">
                <a16:creationId xmlns:a16="http://schemas.microsoft.com/office/drawing/2014/main" id="{8D377CFF-56ED-4468-9C90-201428D915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66"/>
          <a:stretch/>
        </p:blipFill>
        <p:spPr bwMode="auto">
          <a:xfrm>
            <a:off x="6972611" y="2571075"/>
            <a:ext cx="5219389" cy="4162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622B7E0-B526-41BC-8024-DD9FE4A9D64C}"/>
              </a:ext>
            </a:extLst>
          </p:cNvPr>
          <p:cNvSpPr/>
          <p:nvPr/>
        </p:nvSpPr>
        <p:spPr>
          <a:xfrm>
            <a:off x="6972611" y="2571075"/>
            <a:ext cx="500184" cy="50018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86EFF4A-61AE-498F-912B-59CDD2A8FA45}"/>
              </a:ext>
            </a:extLst>
          </p:cNvPr>
          <p:cNvSpPr/>
          <p:nvPr/>
        </p:nvSpPr>
        <p:spPr>
          <a:xfrm>
            <a:off x="2437214" y="4318649"/>
            <a:ext cx="2092104" cy="2092104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Check for Waldo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7C4C1ACB-F9BD-486E-BED2-7310B8F6952E}"/>
              </a:ext>
            </a:extLst>
          </p:cNvPr>
          <p:cNvSpPr/>
          <p:nvPr/>
        </p:nvSpPr>
        <p:spPr>
          <a:xfrm flipH="1">
            <a:off x="1516346" y="5115214"/>
            <a:ext cx="706612" cy="63123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9D5FE98-2EBF-42F1-A953-6551D95D7EFA}"/>
              </a:ext>
            </a:extLst>
          </p:cNvPr>
          <p:cNvSpPr txBox="1"/>
          <p:nvPr/>
        </p:nvSpPr>
        <p:spPr>
          <a:xfrm>
            <a:off x="130238" y="5169219"/>
            <a:ext cx="13851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Yes</a:t>
            </a:r>
            <a:r>
              <a:rPr lang="en-US" sz="2800" b="1" dirty="0">
                <a:solidFill>
                  <a:schemeClr val="accent6"/>
                </a:solidFill>
              </a:rPr>
              <a:t>/</a:t>
            </a:r>
            <a:r>
              <a:rPr lang="en-US" sz="2800" b="1" dirty="0">
                <a:solidFill>
                  <a:srgbClr val="FFFFFF"/>
                </a:solidFill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1988805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Looping </a:t>
            </a:r>
            <a:r>
              <a:rPr lang="en-US" b="1" dirty="0">
                <a:solidFill>
                  <a:schemeClr val="accent6"/>
                </a:solidFill>
              </a:rPr>
              <a:t>(</a:t>
            </a:r>
            <a:r>
              <a:rPr lang="en-US" b="1" dirty="0"/>
              <a:t>Iterating</a:t>
            </a:r>
            <a:r>
              <a:rPr lang="en-US" b="1" dirty="0">
                <a:solidFill>
                  <a:schemeClr val="accent6"/>
                </a:solidFill>
              </a:rPr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4553810" cy="4900029"/>
          </a:xfrm>
        </p:spPr>
        <p:txBody>
          <a:bodyPr>
            <a:normAutofit/>
          </a:bodyPr>
          <a:lstStyle/>
          <a:p>
            <a:r>
              <a:rPr lang="en-US" dirty="0"/>
              <a:t>Looping means repeating something over and over until a particular condition is satisfied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C31784B-D1D2-4AC4-804A-F98336B4D789}"/>
              </a:ext>
            </a:extLst>
          </p:cNvPr>
          <p:cNvSpPr/>
          <p:nvPr/>
        </p:nvSpPr>
        <p:spPr>
          <a:xfrm>
            <a:off x="9893218" y="837312"/>
            <a:ext cx="1940888" cy="1744316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List of Customers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D6B4462-C1F9-4A9B-A463-77B7999D3F7C}"/>
              </a:ext>
            </a:extLst>
          </p:cNvPr>
          <p:cNvSpPr/>
          <p:nvPr/>
        </p:nvSpPr>
        <p:spPr>
          <a:xfrm>
            <a:off x="5276975" y="3120758"/>
            <a:ext cx="3274143" cy="3274143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Send Promotional Email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3AB7A9E8-073A-4922-A93D-4FF5B3DCB72A}"/>
              </a:ext>
            </a:extLst>
          </p:cNvPr>
          <p:cNvSpPr/>
          <p:nvPr/>
        </p:nvSpPr>
        <p:spPr>
          <a:xfrm flipH="1">
            <a:off x="2601620" y="4442213"/>
            <a:ext cx="2194559" cy="63123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A0881C-07D1-4F04-9CD5-60FAB9F3BF33}"/>
              </a:ext>
            </a:extLst>
          </p:cNvPr>
          <p:cNvSpPr txBox="1"/>
          <p:nvPr/>
        </p:nvSpPr>
        <p:spPr>
          <a:xfrm>
            <a:off x="1416087" y="4496218"/>
            <a:ext cx="11031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Email</a:t>
            </a:r>
          </a:p>
        </p:txBody>
      </p:sp>
      <p:pic>
        <p:nvPicPr>
          <p:cNvPr id="1026" name="Picture 2" descr="Cycle PNG Images, Free Clipart Cycles Download - Free Transparent PNG Logos">
            <a:extLst>
              <a:ext uri="{FF2B5EF4-FFF2-40B4-BE49-F238E27FC236}">
                <a16:creationId xmlns:a16="http://schemas.microsoft.com/office/drawing/2014/main" id="{02C69A0C-701A-41B7-B899-4F809C7C64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8371185" y="2466100"/>
            <a:ext cx="1616421" cy="1616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FDE1E47-C1E8-4BBC-BF41-6DF5197226B2}"/>
              </a:ext>
            </a:extLst>
          </p:cNvPr>
          <p:cNvSpPr txBox="1"/>
          <p:nvPr/>
        </p:nvSpPr>
        <p:spPr>
          <a:xfrm>
            <a:off x="7473741" y="1776710"/>
            <a:ext cx="15744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Looping</a:t>
            </a:r>
          </a:p>
        </p:txBody>
      </p:sp>
    </p:spTree>
    <p:extLst>
      <p:ext uri="{BB962C8B-B14F-4D97-AF65-F5344CB8AC3E}">
        <p14:creationId xmlns:p14="http://schemas.microsoft.com/office/powerpoint/2010/main" val="16324494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514"/>
            <a:ext cx="10515600" cy="656148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Breakout Session </a:t>
            </a:r>
            <a:r>
              <a:rPr lang="en-US" b="1" dirty="0"/>
              <a:t>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825915" cy="4900029"/>
          </a:xfrm>
        </p:spPr>
        <p:txBody>
          <a:bodyPr>
            <a:normAutofit/>
          </a:bodyPr>
          <a:lstStyle/>
          <a:p>
            <a:r>
              <a:rPr lang="en-US" sz="3200" dirty="0"/>
              <a:t>Write a function that takes in a string and returns the number of vowels in the string</a:t>
            </a:r>
            <a:r>
              <a:rPr lang="en-US" sz="3200" dirty="0">
                <a:solidFill>
                  <a:schemeClr val="accent1"/>
                </a:solidFill>
              </a:rPr>
              <a:t>. (</a:t>
            </a:r>
            <a:r>
              <a:rPr lang="en-US" sz="3200" dirty="0"/>
              <a:t>use</a:t>
            </a:r>
            <a:r>
              <a:rPr lang="en-US" sz="3200" dirty="0">
                <a:solidFill>
                  <a:schemeClr val="accent1"/>
                </a:solidFill>
              </a:rPr>
              <a:t> </a:t>
            </a:r>
            <a:r>
              <a:rPr lang="en-US" sz="32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3200" dirty="0">
                <a:solidFill>
                  <a:schemeClr val="accent1"/>
                </a:solidFill>
              </a:rPr>
              <a:t> </a:t>
            </a:r>
            <a:r>
              <a:rPr lang="en-US" sz="3200" dirty="0"/>
              <a:t>loop</a:t>
            </a:r>
            <a:r>
              <a:rPr lang="en-US" sz="3200" dirty="0">
                <a:solidFill>
                  <a:schemeClr val="accent1"/>
                </a:solidFill>
              </a:rPr>
              <a:t>)</a:t>
            </a:r>
          </a:p>
          <a:p>
            <a:r>
              <a:rPr lang="en-US" sz="3200" dirty="0">
                <a:solidFill>
                  <a:schemeClr val="accent6"/>
                </a:solidFill>
              </a:rPr>
              <a:t>Test 1</a:t>
            </a:r>
          </a:p>
          <a:p>
            <a:pPr lvl="1"/>
            <a:r>
              <a:rPr lang="en-US" sz="2800" dirty="0">
                <a:solidFill>
                  <a:srgbClr val="00FF00"/>
                </a:solidFill>
                <a:latin typeface="Consolas" panose="020B0609020204030204" pitchFamily="49" charset="0"/>
              </a:rPr>
              <a:t>count_vowels('Happy Anniversary!')</a:t>
            </a:r>
          </a:p>
          <a:p>
            <a:pPr lvl="1"/>
            <a:r>
              <a:rPr lang="en-US" sz="2800" dirty="0">
                <a:solidFill>
                  <a:srgbClr val="00FF00"/>
                </a:solidFill>
                <a:latin typeface="Consolas" panose="020B0609020204030204" pitchFamily="49" charset="0"/>
              </a:rPr>
              <a:t>5</a:t>
            </a:r>
          </a:p>
          <a:p>
            <a:r>
              <a:rPr lang="en-US" sz="3200" dirty="0">
                <a:solidFill>
                  <a:schemeClr val="accent6"/>
                </a:solidFill>
              </a:rPr>
              <a:t>Test 2</a:t>
            </a:r>
          </a:p>
          <a:p>
            <a:pPr lvl="1"/>
            <a:r>
              <a:rPr lang="en-US" sz="2800" dirty="0">
                <a:solidFill>
                  <a:srgbClr val="00FF00"/>
                </a:solidFill>
                <a:latin typeface="Consolas" panose="020B0609020204030204" pitchFamily="49" charset="0"/>
              </a:rPr>
              <a:t>count_vowels('xyz')</a:t>
            </a:r>
          </a:p>
          <a:p>
            <a:pPr lvl="1"/>
            <a:r>
              <a:rPr lang="en-US" sz="2800" dirty="0">
                <a:solidFill>
                  <a:srgbClr val="00FF00"/>
                </a:solidFill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AD12892-252D-47E8-9C1B-32729A13BC0B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3. </a:t>
            </a:r>
            <a:r>
              <a:rPr lang="en-US" sz="2600" b="1" dirty="0">
                <a:solidFill>
                  <a:schemeClr val="accent6"/>
                </a:solidFill>
              </a:rPr>
              <a:t>Breakout Session 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76C54F-E834-416E-98EA-ADECA9251F71}"/>
              </a:ext>
            </a:extLst>
          </p:cNvPr>
          <p:cNvSpPr txBox="1"/>
          <p:nvPr/>
        </p:nvSpPr>
        <p:spPr>
          <a:xfrm>
            <a:off x="8276795" y="973836"/>
            <a:ext cx="29187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Vowels</a:t>
            </a:r>
            <a:r>
              <a:rPr lang="en-US" sz="2400" b="1" dirty="0">
                <a:solidFill>
                  <a:schemeClr val="accent3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a</a:t>
            </a:r>
            <a:r>
              <a:rPr lang="en-US" sz="2400" b="1" dirty="0">
                <a:solidFill>
                  <a:schemeClr val="accent3"/>
                </a:solidFill>
              </a:rPr>
              <a:t>,</a:t>
            </a:r>
            <a:r>
              <a:rPr lang="en-US" sz="2400" b="1" dirty="0">
                <a:solidFill>
                  <a:srgbClr val="FFFFFF"/>
                </a:solidFill>
              </a:rPr>
              <a:t> e</a:t>
            </a:r>
            <a:r>
              <a:rPr lang="en-US" sz="2400" b="1" dirty="0">
                <a:solidFill>
                  <a:schemeClr val="accent3"/>
                </a:solidFill>
              </a:rPr>
              <a:t>,</a:t>
            </a:r>
            <a:r>
              <a:rPr lang="en-US" sz="2400" b="1" dirty="0">
                <a:solidFill>
                  <a:srgbClr val="FFFFFF"/>
                </a:solidFill>
              </a:rPr>
              <a:t> i</a:t>
            </a:r>
            <a:r>
              <a:rPr lang="en-US" sz="2400" b="1" dirty="0">
                <a:solidFill>
                  <a:schemeClr val="accent3"/>
                </a:solidFill>
              </a:rPr>
              <a:t>,</a:t>
            </a:r>
            <a:r>
              <a:rPr lang="en-US" sz="2400" b="1" dirty="0">
                <a:solidFill>
                  <a:srgbClr val="FFFFFF"/>
                </a:solidFill>
              </a:rPr>
              <a:t> o</a:t>
            </a:r>
            <a:r>
              <a:rPr lang="en-US" sz="2400" b="1" dirty="0">
                <a:solidFill>
                  <a:schemeClr val="accent3"/>
                </a:solidFill>
              </a:rPr>
              <a:t>,</a:t>
            </a:r>
            <a:r>
              <a:rPr lang="en-US" sz="2400" b="1" dirty="0">
                <a:solidFill>
                  <a:srgbClr val="FFFFFF"/>
                </a:solidFill>
              </a:rPr>
              <a:t> u</a:t>
            </a:r>
            <a:r>
              <a:rPr lang="en-US" sz="2400" b="1" dirty="0">
                <a:solidFill>
                  <a:schemeClr val="accent3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882414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514"/>
            <a:ext cx="10515600" cy="656148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Breakout Session </a:t>
            </a:r>
            <a:r>
              <a:rPr lang="en-US" b="1" dirty="0"/>
              <a:t>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825915" cy="4900029"/>
          </a:xfrm>
        </p:spPr>
        <p:txBody>
          <a:bodyPr>
            <a:normAutofit lnSpcReduction="10000"/>
          </a:bodyPr>
          <a:lstStyle/>
          <a:p>
            <a:r>
              <a:rPr lang="en-US" sz="3200" dirty="0"/>
              <a:t>Write a function to return the unique separators in a string of integer codes</a:t>
            </a:r>
            <a:r>
              <a:rPr lang="en-US" sz="3200" dirty="0">
                <a:solidFill>
                  <a:schemeClr val="accent1"/>
                </a:solidFill>
              </a:rPr>
              <a:t>. (</a:t>
            </a:r>
            <a:r>
              <a:rPr lang="en-US" sz="3200" dirty="0"/>
              <a:t>use</a:t>
            </a:r>
            <a:r>
              <a:rPr lang="en-US" sz="3200" dirty="0">
                <a:solidFill>
                  <a:schemeClr val="accent1"/>
                </a:solidFill>
              </a:rPr>
              <a:t> </a:t>
            </a:r>
            <a:r>
              <a:rPr lang="en-US" sz="32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3200" dirty="0">
                <a:solidFill>
                  <a:schemeClr val="accent1"/>
                </a:solidFill>
              </a:rPr>
              <a:t> </a:t>
            </a:r>
            <a:r>
              <a:rPr lang="en-US" sz="3200" dirty="0"/>
              <a:t>loop</a:t>
            </a:r>
            <a:r>
              <a:rPr lang="en-US" sz="3200" dirty="0">
                <a:solidFill>
                  <a:schemeClr val="accent1"/>
                </a:solidFill>
              </a:rPr>
              <a:t>)</a:t>
            </a:r>
          </a:p>
          <a:p>
            <a:r>
              <a:rPr lang="en-US" sz="3200" dirty="0"/>
              <a:t>The string only contains integers and separators</a:t>
            </a:r>
            <a:r>
              <a:rPr lang="en-US" sz="3200" dirty="0">
                <a:solidFill>
                  <a:schemeClr val="accent1"/>
                </a:solidFill>
              </a:rPr>
              <a:t>.</a:t>
            </a:r>
          </a:p>
          <a:p>
            <a:r>
              <a:rPr lang="en-US" sz="3200" dirty="0">
                <a:solidFill>
                  <a:schemeClr val="accent6"/>
                </a:solidFill>
              </a:rPr>
              <a:t>Test 1</a:t>
            </a:r>
          </a:p>
          <a:p>
            <a:pPr lvl="1"/>
            <a:r>
              <a:rPr lang="en-US" sz="2500" dirty="0">
                <a:solidFill>
                  <a:srgbClr val="00FF00"/>
                </a:solidFill>
                <a:latin typeface="Consolas" panose="020B0609020204030204" pitchFamily="49" charset="0"/>
              </a:rPr>
              <a:t>find_seperators('23,613-23;2:45')</a:t>
            </a:r>
          </a:p>
          <a:p>
            <a:pPr lvl="1"/>
            <a:r>
              <a:rPr lang="en-US" sz="2500" dirty="0">
                <a:solidFill>
                  <a:srgbClr val="00FF00"/>
                </a:solidFill>
                <a:latin typeface="Consolas" panose="020B0609020204030204" pitchFamily="49" charset="0"/>
              </a:rPr>
              <a:t>',-;:'</a:t>
            </a:r>
          </a:p>
          <a:p>
            <a:pPr lvl="1"/>
            <a:r>
              <a:rPr lang="en-US" sz="3200" dirty="0">
                <a:solidFill>
                  <a:schemeClr val="accent6"/>
                </a:solidFill>
              </a:rPr>
              <a:t>Test 2</a:t>
            </a:r>
          </a:p>
          <a:p>
            <a:pPr lvl="1"/>
            <a:r>
              <a:rPr lang="en-US" sz="2500" dirty="0">
                <a:solidFill>
                  <a:srgbClr val="00FF00"/>
                </a:solidFill>
                <a:latin typeface="Consolas" panose="020B0609020204030204" pitchFamily="49" charset="0"/>
              </a:rPr>
              <a:t>find_seperators('613-555-3224')</a:t>
            </a:r>
          </a:p>
          <a:p>
            <a:pPr lvl="1"/>
            <a:r>
              <a:rPr lang="en-US" sz="2500" dirty="0">
                <a:solidFill>
                  <a:srgbClr val="00FF00"/>
                </a:solidFill>
                <a:latin typeface="Consolas" panose="020B0609020204030204" pitchFamily="49" charset="0"/>
              </a:rPr>
              <a:t>'-'</a:t>
            </a:r>
          </a:p>
          <a:p>
            <a:pPr lvl="1"/>
            <a:endParaRPr lang="en-US" sz="2800" dirty="0">
              <a:solidFill>
                <a:srgbClr val="00FF00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AD12892-252D-47E8-9C1B-32729A13BC0B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4. </a:t>
            </a:r>
            <a:r>
              <a:rPr lang="en-US" sz="2600" b="1" dirty="0">
                <a:solidFill>
                  <a:schemeClr val="accent6"/>
                </a:solidFill>
              </a:rPr>
              <a:t>Breakout Session 2</a:t>
            </a:r>
          </a:p>
        </p:txBody>
      </p:sp>
    </p:spTree>
    <p:extLst>
      <p:ext uri="{BB962C8B-B14F-4D97-AF65-F5344CB8AC3E}">
        <p14:creationId xmlns:p14="http://schemas.microsoft.com/office/powerpoint/2010/main" val="3774507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118C3C-13F5-4EA8-9EA9-3448AC353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Lecture Recap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5F37492-86E3-47CA-8641-D7457D28B9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073063" cy="4835479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accent6"/>
                </a:solidFill>
                <a:latin typeface="Consolas" panose="020B0609020204030204" pitchFamily="49" charset="0"/>
              </a:rPr>
              <a:t>for</a:t>
            </a:r>
            <a:r>
              <a:rPr lang="en-US" sz="3600" dirty="0"/>
              <a:t> loops</a:t>
            </a:r>
            <a:r>
              <a:rPr lang="en-US" sz="3600" dirty="0">
                <a:solidFill>
                  <a:schemeClr val="accent3"/>
                </a:solidFill>
              </a:rPr>
              <a:t>.</a:t>
            </a:r>
          </a:p>
          <a:p>
            <a:r>
              <a:rPr lang="en-US" sz="3600" dirty="0"/>
              <a:t>Looping over strings</a:t>
            </a:r>
            <a:r>
              <a:rPr lang="en-US" sz="3600" dirty="0">
                <a:solidFill>
                  <a:schemeClr val="accent3"/>
                </a:solidFill>
              </a:rPr>
              <a:t>.</a:t>
            </a:r>
          </a:p>
          <a:p>
            <a:r>
              <a:rPr lang="en-US" sz="3600" dirty="0"/>
              <a:t>When to use a </a:t>
            </a:r>
            <a:r>
              <a:rPr lang="en-US" sz="3600" dirty="0">
                <a:solidFill>
                  <a:schemeClr val="accent6"/>
                </a:solidFill>
                <a:latin typeface="Consolas" panose="020B0609020204030204" pitchFamily="49" charset="0"/>
              </a:rPr>
              <a:t>for</a:t>
            </a:r>
            <a:r>
              <a:rPr lang="en-US" sz="3600" dirty="0"/>
              <a:t> loop over a </a:t>
            </a:r>
            <a:r>
              <a:rPr lang="en-US" sz="3600" dirty="0">
                <a:solidFill>
                  <a:schemeClr val="accent6"/>
                </a:solidFill>
                <a:latin typeface="Consolas" panose="020B0609020204030204" pitchFamily="49" charset="0"/>
              </a:rPr>
              <a:t>while</a:t>
            </a:r>
            <a:r>
              <a:rPr lang="en-US" sz="3600" dirty="0"/>
              <a:t> loop</a:t>
            </a:r>
            <a:r>
              <a:rPr lang="en-US" sz="3600" dirty="0">
                <a:solidFill>
                  <a:schemeClr val="accent3"/>
                </a:solidFill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703043-B86C-43D7-83A2-C89F11DBF43E}"/>
              </a:ext>
            </a:extLst>
          </p:cNvPr>
          <p:cNvSpPr txBox="1"/>
          <p:nvPr/>
        </p:nvSpPr>
        <p:spPr>
          <a:xfrm>
            <a:off x="9354071" y="1029719"/>
            <a:ext cx="22653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accent6"/>
                </a:solidFill>
              </a:rPr>
              <a:t>Practice</a:t>
            </a:r>
            <a:r>
              <a:rPr lang="en-US" sz="4000" b="1" dirty="0">
                <a:solidFill>
                  <a:schemeClr val="accent1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57752227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F06F2-AC3E-484E-9926-59D4F59092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for</a:t>
            </a:r>
            <a:r>
              <a:rPr lang="en-US" dirty="0"/>
              <a:t> loops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07687-F068-40FC-84A1-E7860490CA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Week </a:t>
            </a:r>
            <a:r>
              <a:rPr lang="en-US" b="1" dirty="0">
                <a:solidFill>
                  <a:schemeClr val="accent6"/>
                </a:solidFill>
              </a:rPr>
              <a:t>6</a:t>
            </a:r>
            <a:r>
              <a:rPr lang="en-US" b="1" dirty="0"/>
              <a:t> </a:t>
            </a:r>
            <a:r>
              <a:rPr lang="en-US" dirty="0">
                <a:solidFill>
                  <a:schemeClr val="accent2"/>
                </a:solidFill>
              </a:rPr>
              <a:t>|</a:t>
            </a:r>
            <a:r>
              <a:rPr lang="en-US" dirty="0"/>
              <a:t> Lecture </a:t>
            </a:r>
            <a:r>
              <a:rPr lang="en-US" dirty="0">
                <a:solidFill>
                  <a:schemeClr val="accent6"/>
                </a:solidFill>
              </a:rPr>
              <a:t>1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>
                <a:solidFill>
                  <a:schemeClr val="accent6"/>
                </a:solidFill>
              </a:rPr>
              <a:t>6</a:t>
            </a:r>
            <a:r>
              <a:rPr lang="en-US" dirty="0"/>
              <a:t>.</a:t>
            </a:r>
            <a:r>
              <a:rPr lang="en-US" dirty="0">
                <a:solidFill>
                  <a:schemeClr val="accent6"/>
                </a:solidFill>
              </a:rPr>
              <a:t>1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60723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Looping </a:t>
            </a:r>
            <a:r>
              <a:rPr lang="en-US" b="1" dirty="0">
                <a:solidFill>
                  <a:schemeClr val="accent6"/>
                </a:solidFill>
              </a:rPr>
              <a:t>(</a:t>
            </a:r>
            <a:r>
              <a:rPr lang="en-US" b="1" dirty="0"/>
              <a:t>Iterating</a:t>
            </a:r>
            <a:r>
              <a:rPr lang="en-US" b="1" dirty="0">
                <a:solidFill>
                  <a:schemeClr val="accent6"/>
                </a:solidFill>
              </a:rPr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4553810" cy="4900029"/>
          </a:xfrm>
        </p:spPr>
        <p:txBody>
          <a:bodyPr>
            <a:normAutofit/>
          </a:bodyPr>
          <a:lstStyle/>
          <a:p>
            <a:r>
              <a:rPr lang="en-US" dirty="0"/>
              <a:t>Looping means repeating something over and over until a particular condition is satisfied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C31784B-D1D2-4AC4-804A-F98336B4D789}"/>
              </a:ext>
            </a:extLst>
          </p:cNvPr>
          <p:cNvSpPr/>
          <p:nvPr/>
        </p:nvSpPr>
        <p:spPr>
          <a:xfrm>
            <a:off x="9893218" y="837312"/>
            <a:ext cx="1940888" cy="1744316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List of Tweets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D6B4462-C1F9-4A9B-A463-77B7999D3F7C}"/>
              </a:ext>
            </a:extLst>
          </p:cNvPr>
          <p:cNvSpPr/>
          <p:nvPr/>
        </p:nvSpPr>
        <p:spPr>
          <a:xfrm>
            <a:off x="5276975" y="3120758"/>
            <a:ext cx="3274143" cy="3274143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Does the Tweet contain </a:t>
            </a:r>
            <a:r>
              <a:rPr lang="en-US" sz="2800" b="1" dirty="0">
                <a:solidFill>
                  <a:schemeClr val="accent6"/>
                </a:solidFill>
              </a:rPr>
              <a:t>#</a:t>
            </a:r>
            <a:r>
              <a:rPr lang="en-US" sz="2800" b="1" dirty="0">
                <a:solidFill>
                  <a:srgbClr val="FFFFFF"/>
                </a:solidFill>
              </a:rPr>
              <a:t>cleancode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3AB7A9E8-073A-4922-A93D-4FF5B3DCB72A}"/>
              </a:ext>
            </a:extLst>
          </p:cNvPr>
          <p:cNvSpPr/>
          <p:nvPr/>
        </p:nvSpPr>
        <p:spPr>
          <a:xfrm flipH="1">
            <a:off x="2601620" y="4442213"/>
            <a:ext cx="2194559" cy="63123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A0881C-07D1-4F04-9CD5-60FAB9F3BF33}"/>
              </a:ext>
            </a:extLst>
          </p:cNvPr>
          <p:cNvSpPr txBox="1"/>
          <p:nvPr/>
        </p:nvSpPr>
        <p:spPr>
          <a:xfrm>
            <a:off x="1215512" y="4496218"/>
            <a:ext cx="13851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Yes</a:t>
            </a:r>
            <a:r>
              <a:rPr lang="en-US" sz="2800" b="1" dirty="0">
                <a:solidFill>
                  <a:schemeClr val="accent6"/>
                </a:solidFill>
              </a:rPr>
              <a:t>/</a:t>
            </a:r>
            <a:r>
              <a:rPr lang="en-US" sz="2800" b="1" dirty="0">
                <a:solidFill>
                  <a:srgbClr val="FFFFFF"/>
                </a:solidFill>
              </a:rPr>
              <a:t>No</a:t>
            </a:r>
          </a:p>
        </p:txBody>
      </p:sp>
      <p:pic>
        <p:nvPicPr>
          <p:cNvPr id="1026" name="Picture 2" descr="Cycle PNG Images, Free Clipart Cycles Download - Free Transparent PNG Logos">
            <a:extLst>
              <a:ext uri="{FF2B5EF4-FFF2-40B4-BE49-F238E27FC236}">
                <a16:creationId xmlns:a16="http://schemas.microsoft.com/office/drawing/2014/main" id="{02C69A0C-701A-41B7-B899-4F809C7C64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8371185" y="2466100"/>
            <a:ext cx="1616421" cy="1616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FDE1E47-C1E8-4BBC-BF41-6DF5197226B2}"/>
              </a:ext>
            </a:extLst>
          </p:cNvPr>
          <p:cNvSpPr txBox="1"/>
          <p:nvPr/>
        </p:nvSpPr>
        <p:spPr>
          <a:xfrm>
            <a:off x="7473741" y="1776710"/>
            <a:ext cx="15744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Looping</a:t>
            </a:r>
          </a:p>
        </p:txBody>
      </p:sp>
    </p:spTree>
    <p:extLst>
      <p:ext uri="{BB962C8B-B14F-4D97-AF65-F5344CB8AC3E}">
        <p14:creationId xmlns:p14="http://schemas.microsoft.com/office/powerpoint/2010/main" val="3842338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Looping </a:t>
            </a:r>
            <a:r>
              <a:rPr lang="en-US" b="1" dirty="0">
                <a:solidFill>
                  <a:schemeClr val="accent6"/>
                </a:solidFill>
              </a:rPr>
              <a:t>(</a:t>
            </a:r>
            <a:r>
              <a:rPr lang="en-US" b="1" dirty="0"/>
              <a:t>Iterating</a:t>
            </a:r>
            <a:r>
              <a:rPr lang="en-US" b="1" dirty="0">
                <a:solidFill>
                  <a:schemeClr val="accent6"/>
                </a:solidFill>
              </a:rPr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4553810" cy="4900029"/>
          </a:xfrm>
        </p:spPr>
        <p:txBody>
          <a:bodyPr>
            <a:normAutofit/>
          </a:bodyPr>
          <a:lstStyle/>
          <a:p>
            <a:r>
              <a:rPr lang="en-US" dirty="0"/>
              <a:t>Looping means repeating something over and over until a particular condition is satisfied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</a:t>
            </a:r>
            <a:endParaRPr lang="en-US" dirty="0">
              <a:solidFill>
                <a:schemeClr val="accent6"/>
              </a:solidFill>
            </a:endParaRPr>
          </a:p>
        </p:txBody>
      </p:sp>
      <p:pic>
        <p:nvPicPr>
          <p:cNvPr id="2050" name="Picture 2" descr="You Can Play &amp;#39;Where&amp;#39;s Waldo?&amp;#39; on Google Maps Right Now - Concrete Playground">
            <a:extLst>
              <a:ext uri="{FF2B5EF4-FFF2-40B4-BE49-F238E27FC236}">
                <a16:creationId xmlns:a16="http://schemas.microsoft.com/office/drawing/2014/main" id="{8D377CFF-56ED-4468-9C90-201428D915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66"/>
          <a:stretch/>
        </p:blipFill>
        <p:spPr bwMode="auto">
          <a:xfrm>
            <a:off x="6972611" y="2571075"/>
            <a:ext cx="5219389" cy="4162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622B7E0-B526-41BC-8024-DD9FE4A9D64C}"/>
              </a:ext>
            </a:extLst>
          </p:cNvPr>
          <p:cNvSpPr/>
          <p:nvPr/>
        </p:nvSpPr>
        <p:spPr>
          <a:xfrm>
            <a:off x="6972611" y="2571075"/>
            <a:ext cx="500184" cy="50018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86EFF4A-61AE-498F-912B-59CDD2A8FA45}"/>
              </a:ext>
            </a:extLst>
          </p:cNvPr>
          <p:cNvSpPr/>
          <p:nvPr/>
        </p:nvSpPr>
        <p:spPr>
          <a:xfrm>
            <a:off x="2437214" y="4318649"/>
            <a:ext cx="2092104" cy="2092104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Check for Waldo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7C4C1ACB-F9BD-486E-BED2-7310B8F6952E}"/>
              </a:ext>
            </a:extLst>
          </p:cNvPr>
          <p:cNvSpPr/>
          <p:nvPr/>
        </p:nvSpPr>
        <p:spPr>
          <a:xfrm flipH="1">
            <a:off x="1516346" y="5115214"/>
            <a:ext cx="706612" cy="63123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9D5FE98-2EBF-42F1-A953-6551D95D7EFA}"/>
              </a:ext>
            </a:extLst>
          </p:cNvPr>
          <p:cNvSpPr txBox="1"/>
          <p:nvPr/>
        </p:nvSpPr>
        <p:spPr>
          <a:xfrm>
            <a:off x="130238" y="5169219"/>
            <a:ext cx="13851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Yes</a:t>
            </a:r>
            <a:r>
              <a:rPr lang="en-US" sz="2800" b="1" dirty="0">
                <a:solidFill>
                  <a:schemeClr val="accent6"/>
                </a:solidFill>
              </a:rPr>
              <a:t>/</a:t>
            </a:r>
            <a:r>
              <a:rPr lang="en-US" sz="2800" b="1" dirty="0">
                <a:solidFill>
                  <a:srgbClr val="FFFFFF"/>
                </a:solidFill>
              </a:rPr>
              <a:t>No</a:t>
            </a:r>
          </a:p>
        </p:txBody>
      </p:sp>
      <p:pic>
        <p:nvPicPr>
          <p:cNvPr id="15" name="Picture 2" descr="Cycle PNG Images, Free Clipart Cycles Download - Free Transparent PNG Logos">
            <a:extLst>
              <a:ext uri="{FF2B5EF4-FFF2-40B4-BE49-F238E27FC236}">
                <a16:creationId xmlns:a16="http://schemas.microsoft.com/office/drawing/2014/main" id="{93C11156-6201-4A89-A9A4-4CC1095179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4798056" y="3296139"/>
            <a:ext cx="1616421" cy="1616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80085DA-82B7-417E-BF68-FAD6F2D9329A}"/>
              </a:ext>
            </a:extLst>
          </p:cNvPr>
          <p:cNvSpPr txBox="1"/>
          <p:nvPr/>
        </p:nvSpPr>
        <p:spPr>
          <a:xfrm>
            <a:off x="5172087" y="4982353"/>
            <a:ext cx="15744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Looping</a:t>
            </a:r>
          </a:p>
        </p:txBody>
      </p:sp>
    </p:spTree>
    <p:extLst>
      <p:ext uri="{BB962C8B-B14F-4D97-AF65-F5344CB8AC3E}">
        <p14:creationId xmlns:p14="http://schemas.microsoft.com/office/powerpoint/2010/main" val="1393872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Looping </a:t>
            </a:r>
            <a:r>
              <a:rPr lang="en-US" b="1" dirty="0">
                <a:solidFill>
                  <a:schemeClr val="accent6"/>
                </a:solidFill>
              </a:rPr>
              <a:t>(</a:t>
            </a:r>
            <a:r>
              <a:rPr lang="en-US" b="1" dirty="0"/>
              <a:t>Iterating</a:t>
            </a:r>
            <a:r>
              <a:rPr lang="en-US" b="1" dirty="0">
                <a:solidFill>
                  <a:schemeClr val="accent6"/>
                </a:solidFill>
              </a:rPr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4553810" cy="4900029"/>
          </a:xfrm>
        </p:spPr>
        <p:txBody>
          <a:bodyPr>
            <a:normAutofit/>
          </a:bodyPr>
          <a:lstStyle/>
          <a:p>
            <a:r>
              <a:rPr lang="en-US" dirty="0"/>
              <a:t>Looping means repeating something over and over until a particular condition is satisfied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</a:t>
            </a:r>
            <a:endParaRPr lang="en-US" dirty="0">
              <a:solidFill>
                <a:schemeClr val="accent6"/>
              </a:solidFill>
            </a:endParaRPr>
          </a:p>
        </p:txBody>
      </p:sp>
      <p:pic>
        <p:nvPicPr>
          <p:cNvPr id="2050" name="Picture 2" descr="You Can Play &amp;#39;Where&amp;#39;s Waldo?&amp;#39; on Google Maps Right Now - Concrete Playground">
            <a:extLst>
              <a:ext uri="{FF2B5EF4-FFF2-40B4-BE49-F238E27FC236}">
                <a16:creationId xmlns:a16="http://schemas.microsoft.com/office/drawing/2014/main" id="{8D377CFF-56ED-4468-9C90-201428D915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66"/>
          <a:stretch/>
        </p:blipFill>
        <p:spPr bwMode="auto">
          <a:xfrm>
            <a:off x="6972611" y="2571075"/>
            <a:ext cx="5219389" cy="4162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186EFF4A-61AE-498F-912B-59CDD2A8FA45}"/>
              </a:ext>
            </a:extLst>
          </p:cNvPr>
          <p:cNvSpPr/>
          <p:nvPr/>
        </p:nvSpPr>
        <p:spPr>
          <a:xfrm>
            <a:off x="2437214" y="4318649"/>
            <a:ext cx="2092104" cy="2092104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Check for Waldo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7C4C1ACB-F9BD-486E-BED2-7310B8F6952E}"/>
              </a:ext>
            </a:extLst>
          </p:cNvPr>
          <p:cNvSpPr/>
          <p:nvPr/>
        </p:nvSpPr>
        <p:spPr>
          <a:xfrm flipH="1">
            <a:off x="1516346" y="5115214"/>
            <a:ext cx="706612" cy="63123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9D5FE98-2EBF-42F1-A953-6551D95D7EFA}"/>
              </a:ext>
            </a:extLst>
          </p:cNvPr>
          <p:cNvSpPr txBox="1"/>
          <p:nvPr/>
        </p:nvSpPr>
        <p:spPr>
          <a:xfrm>
            <a:off x="130238" y="5169219"/>
            <a:ext cx="13851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Yes</a:t>
            </a:r>
            <a:r>
              <a:rPr lang="en-US" sz="2800" b="1" dirty="0">
                <a:solidFill>
                  <a:schemeClr val="accent6"/>
                </a:solidFill>
              </a:rPr>
              <a:t>/</a:t>
            </a:r>
            <a:r>
              <a:rPr lang="en-US" sz="2800" b="1" dirty="0">
                <a:solidFill>
                  <a:srgbClr val="FFFFFF"/>
                </a:solidFill>
              </a:rPr>
              <a:t>No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C9B6918-D9FC-4A9B-B80E-FCF8629F3CCC}"/>
              </a:ext>
            </a:extLst>
          </p:cNvPr>
          <p:cNvSpPr/>
          <p:nvPr/>
        </p:nvSpPr>
        <p:spPr>
          <a:xfrm>
            <a:off x="7520976" y="2571075"/>
            <a:ext cx="500184" cy="50018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2" descr="Cycle PNG Images, Free Clipart Cycles Download - Free Transparent PNG Logos">
            <a:extLst>
              <a:ext uri="{FF2B5EF4-FFF2-40B4-BE49-F238E27FC236}">
                <a16:creationId xmlns:a16="http://schemas.microsoft.com/office/drawing/2014/main" id="{A4B1FBC9-8059-45FE-9A9A-DE5CEFE39C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4798056" y="3296139"/>
            <a:ext cx="1616421" cy="1616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84FF112-76AF-417D-B16F-27EBBB040EEF}"/>
              </a:ext>
            </a:extLst>
          </p:cNvPr>
          <p:cNvSpPr txBox="1"/>
          <p:nvPr/>
        </p:nvSpPr>
        <p:spPr>
          <a:xfrm>
            <a:off x="5172087" y="4982353"/>
            <a:ext cx="15744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Looping</a:t>
            </a:r>
          </a:p>
        </p:txBody>
      </p:sp>
    </p:spTree>
    <p:extLst>
      <p:ext uri="{BB962C8B-B14F-4D97-AF65-F5344CB8AC3E}">
        <p14:creationId xmlns:p14="http://schemas.microsoft.com/office/powerpoint/2010/main" val="37537384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Looping </a:t>
            </a:r>
            <a:r>
              <a:rPr lang="en-US" b="1" dirty="0">
                <a:solidFill>
                  <a:schemeClr val="accent6"/>
                </a:solidFill>
              </a:rPr>
              <a:t>(</a:t>
            </a:r>
            <a:r>
              <a:rPr lang="en-US" b="1" dirty="0"/>
              <a:t>Iterating</a:t>
            </a:r>
            <a:r>
              <a:rPr lang="en-US" b="1" dirty="0">
                <a:solidFill>
                  <a:schemeClr val="accent6"/>
                </a:solidFill>
              </a:rPr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4553810" cy="4900029"/>
          </a:xfrm>
        </p:spPr>
        <p:txBody>
          <a:bodyPr>
            <a:normAutofit/>
          </a:bodyPr>
          <a:lstStyle/>
          <a:p>
            <a:r>
              <a:rPr lang="en-US" dirty="0"/>
              <a:t>Looping means repeating something over and over until a particular condition is satisfied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</a:t>
            </a:r>
            <a:endParaRPr lang="en-US" dirty="0">
              <a:solidFill>
                <a:schemeClr val="accent6"/>
              </a:solidFill>
            </a:endParaRPr>
          </a:p>
        </p:txBody>
      </p:sp>
      <p:pic>
        <p:nvPicPr>
          <p:cNvPr id="2050" name="Picture 2" descr="You Can Play &amp;#39;Where&amp;#39;s Waldo?&amp;#39; on Google Maps Right Now - Concrete Playground">
            <a:extLst>
              <a:ext uri="{FF2B5EF4-FFF2-40B4-BE49-F238E27FC236}">
                <a16:creationId xmlns:a16="http://schemas.microsoft.com/office/drawing/2014/main" id="{8D377CFF-56ED-4468-9C90-201428D915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66"/>
          <a:stretch/>
        </p:blipFill>
        <p:spPr bwMode="auto">
          <a:xfrm>
            <a:off x="6972611" y="2571075"/>
            <a:ext cx="5219389" cy="4162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186EFF4A-61AE-498F-912B-59CDD2A8FA45}"/>
              </a:ext>
            </a:extLst>
          </p:cNvPr>
          <p:cNvSpPr/>
          <p:nvPr/>
        </p:nvSpPr>
        <p:spPr>
          <a:xfrm>
            <a:off x="2437214" y="4318649"/>
            <a:ext cx="2092104" cy="2092104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Check for Waldo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7C4C1ACB-F9BD-486E-BED2-7310B8F6952E}"/>
              </a:ext>
            </a:extLst>
          </p:cNvPr>
          <p:cNvSpPr/>
          <p:nvPr/>
        </p:nvSpPr>
        <p:spPr>
          <a:xfrm flipH="1">
            <a:off x="1516346" y="5115214"/>
            <a:ext cx="706612" cy="63123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9D5FE98-2EBF-42F1-A953-6551D95D7EFA}"/>
              </a:ext>
            </a:extLst>
          </p:cNvPr>
          <p:cNvSpPr txBox="1"/>
          <p:nvPr/>
        </p:nvSpPr>
        <p:spPr>
          <a:xfrm>
            <a:off x="130238" y="5169219"/>
            <a:ext cx="13851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Yes</a:t>
            </a:r>
            <a:r>
              <a:rPr lang="en-US" sz="2800" b="1" dirty="0">
                <a:solidFill>
                  <a:schemeClr val="accent6"/>
                </a:solidFill>
              </a:rPr>
              <a:t>/</a:t>
            </a:r>
            <a:r>
              <a:rPr lang="en-US" sz="2800" b="1" dirty="0">
                <a:solidFill>
                  <a:srgbClr val="FFFFFF"/>
                </a:solidFill>
              </a:rPr>
              <a:t>No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8FB3141-7694-41C9-A4A2-62EA1DE6B4FD}"/>
              </a:ext>
            </a:extLst>
          </p:cNvPr>
          <p:cNvSpPr/>
          <p:nvPr/>
        </p:nvSpPr>
        <p:spPr>
          <a:xfrm>
            <a:off x="8077156" y="2571075"/>
            <a:ext cx="500184" cy="50018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2" descr="Cycle PNG Images, Free Clipart Cycles Download - Free Transparent PNG Logos">
            <a:extLst>
              <a:ext uri="{FF2B5EF4-FFF2-40B4-BE49-F238E27FC236}">
                <a16:creationId xmlns:a16="http://schemas.microsoft.com/office/drawing/2014/main" id="{2311B441-965F-4B36-8C80-BBB27A5E99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4798056" y="3296139"/>
            <a:ext cx="1616421" cy="1616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B439F07-59DF-4FB6-A8F6-7B094F94DE33}"/>
              </a:ext>
            </a:extLst>
          </p:cNvPr>
          <p:cNvSpPr txBox="1"/>
          <p:nvPr/>
        </p:nvSpPr>
        <p:spPr>
          <a:xfrm>
            <a:off x="5172087" y="4982353"/>
            <a:ext cx="15744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Looping</a:t>
            </a:r>
          </a:p>
        </p:txBody>
      </p:sp>
    </p:spTree>
    <p:extLst>
      <p:ext uri="{BB962C8B-B14F-4D97-AF65-F5344CB8AC3E}">
        <p14:creationId xmlns:p14="http://schemas.microsoft.com/office/powerpoint/2010/main" val="38274639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Looping </a:t>
            </a:r>
            <a:r>
              <a:rPr lang="en-US" b="1" dirty="0">
                <a:solidFill>
                  <a:schemeClr val="accent6"/>
                </a:solidFill>
              </a:rPr>
              <a:t>(</a:t>
            </a:r>
            <a:r>
              <a:rPr lang="en-US" b="1" dirty="0"/>
              <a:t>Iterating</a:t>
            </a:r>
            <a:r>
              <a:rPr lang="en-US" b="1" dirty="0">
                <a:solidFill>
                  <a:schemeClr val="accent6"/>
                </a:solidFill>
              </a:rPr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4553810" cy="4900029"/>
          </a:xfrm>
        </p:spPr>
        <p:txBody>
          <a:bodyPr>
            <a:normAutofit/>
          </a:bodyPr>
          <a:lstStyle/>
          <a:p>
            <a:r>
              <a:rPr lang="en-US" dirty="0"/>
              <a:t>Looping means repeating something over and over until a particular condition is satisfied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</a:t>
            </a:r>
            <a:endParaRPr lang="en-US" dirty="0">
              <a:solidFill>
                <a:schemeClr val="accent6"/>
              </a:solidFill>
            </a:endParaRPr>
          </a:p>
        </p:txBody>
      </p:sp>
      <p:pic>
        <p:nvPicPr>
          <p:cNvPr id="2050" name="Picture 2" descr="You Can Play &amp;#39;Where&amp;#39;s Waldo?&amp;#39; on Google Maps Right Now - Concrete Playground">
            <a:extLst>
              <a:ext uri="{FF2B5EF4-FFF2-40B4-BE49-F238E27FC236}">
                <a16:creationId xmlns:a16="http://schemas.microsoft.com/office/drawing/2014/main" id="{8D377CFF-56ED-4468-9C90-201428D915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66"/>
          <a:stretch/>
        </p:blipFill>
        <p:spPr bwMode="auto">
          <a:xfrm>
            <a:off x="6972611" y="2571075"/>
            <a:ext cx="5219389" cy="4162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186EFF4A-61AE-498F-912B-59CDD2A8FA45}"/>
              </a:ext>
            </a:extLst>
          </p:cNvPr>
          <p:cNvSpPr/>
          <p:nvPr/>
        </p:nvSpPr>
        <p:spPr>
          <a:xfrm>
            <a:off x="2437214" y="4318649"/>
            <a:ext cx="2092104" cy="2092104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Check for Waldo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7C4C1ACB-F9BD-486E-BED2-7310B8F6952E}"/>
              </a:ext>
            </a:extLst>
          </p:cNvPr>
          <p:cNvSpPr/>
          <p:nvPr/>
        </p:nvSpPr>
        <p:spPr>
          <a:xfrm flipH="1">
            <a:off x="1516346" y="5115214"/>
            <a:ext cx="706612" cy="63123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9D5FE98-2EBF-42F1-A953-6551D95D7EFA}"/>
              </a:ext>
            </a:extLst>
          </p:cNvPr>
          <p:cNvSpPr txBox="1"/>
          <p:nvPr/>
        </p:nvSpPr>
        <p:spPr>
          <a:xfrm>
            <a:off x="130238" y="5169219"/>
            <a:ext cx="13851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Yes</a:t>
            </a:r>
            <a:r>
              <a:rPr lang="en-US" sz="2800" b="1" dirty="0">
                <a:solidFill>
                  <a:schemeClr val="accent6"/>
                </a:solidFill>
              </a:rPr>
              <a:t>/</a:t>
            </a:r>
            <a:r>
              <a:rPr lang="en-US" sz="2800" b="1" dirty="0">
                <a:solidFill>
                  <a:srgbClr val="FFFFFF"/>
                </a:solidFill>
              </a:rPr>
              <a:t>No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CD7FFD1-4DA1-42D4-9B46-7081327AD7D7}"/>
              </a:ext>
            </a:extLst>
          </p:cNvPr>
          <p:cNvSpPr/>
          <p:nvPr/>
        </p:nvSpPr>
        <p:spPr>
          <a:xfrm>
            <a:off x="8632045" y="2571075"/>
            <a:ext cx="500184" cy="50018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2" descr="Cycle PNG Images, Free Clipart Cycles Download - Free Transparent PNG Logos">
            <a:extLst>
              <a:ext uri="{FF2B5EF4-FFF2-40B4-BE49-F238E27FC236}">
                <a16:creationId xmlns:a16="http://schemas.microsoft.com/office/drawing/2014/main" id="{8DFFA9F9-8FF5-407F-AEA8-92C0405D6A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4798056" y="3296139"/>
            <a:ext cx="1616421" cy="1616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7C5AACE-98A2-48AA-B9F6-4D83CC2793BF}"/>
              </a:ext>
            </a:extLst>
          </p:cNvPr>
          <p:cNvSpPr txBox="1"/>
          <p:nvPr/>
        </p:nvSpPr>
        <p:spPr>
          <a:xfrm>
            <a:off x="5172087" y="4982353"/>
            <a:ext cx="15744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Looping</a:t>
            </a:r>
          </a:p>
        </p:txBody>
      </p:sp>
    </p:spTree>
    <p:extLst>
      <p:ext uri="{BB962C8B-B14F-4D97-AF65-F5344CB8AC3E}">
        <p14:creationId xmlns:p14="http://schemas.microsoft.com/office/powerpoint/2010/main" val="14056375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Looping </a:t>
            </a:r>
            <a:r>
              <a:rPr lang="en-US" b="1" dirty="0">
                <a:solidFill>
                  <a:schemeClr val="accent6"/>
                </a:solidFill>
              </a:rPr>
              <a:t>(</a:t>
            </a:r>
            <a:r>
              <a:rPr lang="en-US" b="1" dirty="0"/>
              <a:t>Iterating</a:t>
            </a:r>
            <a:r>
              <a:rPr lang="en-US" b="1" dirty="0">
                <a:solidFill>
                  <a:schemeClr val="accent6"/>
                </a:solidFill>
              </a:rPr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4553810" cy="4900029"/>
          </a:xfrm>
        </p:spPr>
        <p:txBody>
          <a:bodyPr>
            <a:normAutofit/>
          </a:bodyPr>
          <a:lstStyle/>
          <a:p>
            <a:r>
              <a:rPr lang="en-US" dirty="0"/>
              <a:t>Looping means repeating something over and over until a particular condition is satisfied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</a:t>
            </a:r>
            <a:endParaRPr lang="en-US" dirty="0">
              <a:solidFill>
                <a:schemeClr val="accent6"/>
              </a:solidFill>
            </a:endParaRPr>
          </a:p>
        </p:txBody>
      </p:sp>
      <p:pic>
        <p:nvPicPr>
          <p:cNvPr id="2050" name="Picture 2" descr="You Can Play &amp;#39;Where&amp;#39;s Waldo?&amp;#39; on Google Maps Right Now - Concrete Playground">
            <a:extLst>
              <a:ext uri="{FF2B5EF4-FFF2-40B4-BE49-F238E27FC236}">
                <a16:creationId xmlns:a16="http://schemas.microsoft.com/office/drawing/2014/main" id="{8D377CFF-56ED-4468-9C90-201428D915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66"/>
          <a:stretch/>
        </p:blipFill>
        <p:spPr bwMode="auto">
          <a:xfrm>
            <a:off x="6972611" y="2571075"/>
            <a:ext cx="5219389" cy="4162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186EFF4A-61AE-498F-912B-59CDD2A8FA45}"/>
              </a:ext>
            </a:extLst>
          </p:cNvPr>
          <p:cNvSpPr/>
          <p:nvPr/>
        </p:nvSpPr>
        <p:spPr>
          <a:xfrm>
            <a:off x="2437214" y="4318649"/>
            <a:ext cx="2092104" cy="2092104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Check for Waldo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7C4C1ACB-F9BD-486E-BED2-7310B8F6952E}"/>
              </a:ext>
            </a:extLst>
          </p:cNvPr>
          <p:cNvSpPr/>
          <p:nvPr/>
        </p:nvSpPr>
        <p:spPr>
          <a:xfrm flipH="1">
            <a:off x="1516346" y="5115214"/>
            <a:ext cx="706612" cy="63123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9D5FE98-2EBF-42F1-A953-6551D95D7EFA}"/>
              </a:ext>
            </a:extLst>
          </p:cNvPr>
          <p:cNvSpPr txBox="1"/>
          <p:nvPr/>
        </p:nvSpPr>
        <p:spPr>
          <a:xfrm>
            <a:off x="130238" y="5169219"/>
            <a:ext cx="13851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Yes</a:t>
            </a:r>
            <a:r>
              <a:rPr lang="en-US" sz="2800" b="1" dirty="0">
                <a:solidFill>
                  <a:schemeClr val="accent6"/>
                </a:solidFill>
              </a:rPr>
              <a:t>/</a:t>
            </a:r>
            <a:r>
              <a:rPr lang="en-US" sz="2800" b="1" dirty="0">
                <a:solidFill>
                  <a:srgbClr val="FFFFFF"/>
                </a:solidFill>
              </a:rPr>
              <a:t>No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CD7FFD1-4DA1-42D4-9B46-7081327AD7D7}"/>
              </a:ext>
            </a:extLst>
          </p:cNvPr>
          <p:cNvSpPr/>
          <p:nvPr/>
        </p:nvSpPr>
        <p:spPr>
          <a:xfrm>
            <a:off x="6960814" y="5253889"/>
            <a:ext cx="500184" cy="500184"/>
          </a:xfrm>
          <a:prstGeom prst="rect">
            <a:avLst/>
          </a:prstGeom>
          <a:noFill/>
          <a:ln w="5715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2" descr="Cycle PNG Images, Free Clipart Cycles Download - Free Transparent PNG Logos">
            <a:extLst>
              <a:ext uri="{FF2B5EF4-FFF2-40B4-BE49-F238E27FC236}">
                <a16:creationId xmlns:a16="http://schemas.microsoft.com/office/drawing/2014/main" id="{169F3E34-67A7-44AA-B6F8-7833D4E4F1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4798056" y="3296139"/>
            <a:ext cx="1616421" cy="1616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CBAF5D6-B302-4B64-AFEC-3782BBB2F632}"/>
              </a:ext>
            </a:extLst>
          </p:cNvPr>
          <p:cNvSpPr txBox="1"/>
          <p:nvPr/>
        </p:nvSpPr>
        <p:spPr>
          <a:xfrm>
            <a:off x="5172087" y="4982353"/>
            <a:ext cx="15744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Looping</a:t>
            </a:r>
          </a:p>
        </p:txBody>
      </p:sp>
    </p:spTree>
    <p:extLst>
      <p:ext uri="{BB962C8B-B14F-4D97-AF65-F5344CB8AC3E}">
        <p14:creationId xmlns:p14="http://schemas.microsoft.com/office/powerpoint/2010/main" val="3969570690"/>
      </p:ext>
    </p:extLst>
  </p:cSld>
  <p:clrMapOvr>
    <a:masterClrMapping/>
  </p:clrMapOvr>
</p:sld>
</file>

<file path=ppt/theme/theme1.xml><?xml version="1.0" encoding="utf-8"?>
<a:theme xmlns:a="http://schemas.openxmlformats.org/drawingml/2006/main" name="APS106_PPTX_Theme">
  <a:themeElements>
    <a:clrScheme name="Custom 5">
      <a:dk1>
        <a:srgbClr val="444445"/>
      </a:dk1>
      <a:lt1>
        <a:srgbClr val="000000"/>
      </a:lt1>
      <a:dk2>
        <a:srgbClr val="7B8994"/>
      </a:dk2>
      <a:lt2>
        <a:srgbClr val="3D464D"/>
      </a:lt2>
      <a:accent1>
        <a:srgbClr val="017EE5"/>
      </a:accent1>
      <a:accent2>
        <a:srgbClr val="017EE5"/>
      </a:accent2>
      <a:accent3>
        <a:srgbClr val="017EE5"/>
      </a:accent3>
      <a:accent4>
        <a:srgbClr val="7B8994"/>
      </a:accent4>
      <a:accent5>
        <a:srgbClr val="7B8994"/>
      </a:accent5>
      <a:accent6>
        <a:srgbClr val="FF9933"/>
      </a:accent6>
      <a:hlink>
        <a:srgbClr val="3D464D"/>
      </a:hlink>
      <a:folHlink>
        <a:srgbClr val="3D464D"/>
      </a:folHlink>
    </a:clrScheme>
    <a:fontScheme name="Custom 1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PS106_PPTX_Theme" id="{D71ABBE9-7E6D-4E30-BD8F-2EB61EB32A2D}" vid="{056030BA-02C6-4208-ACCE-F1B550CC0AA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APS106_PPTX_Theme</Template>
  <TotalTime>23043</TotalTime>
  <Words>1484</Words>
  <Application>Microsoft Office PowerPoint</Application>
  <PresentationFormat>Widescreen</PresentationFormat>
  <Paragraphs>345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</vt:lpstr>
      <vt:lpstr>Consolas</vt:lpstr>
      <vt:lpstr>Courier New</vt:lpstr>
      <vt:lpstr>Segoe UI</vt:lpstr>
      <vt:lpstr>Wingdings</vt:lpstr>
      <vt:lpstr>APS106_PPTX_Theme</vt:lpstr>
      <vt:lpstr>for loops.</vt:lpstr>
      <vt:lpstr>This Week’s Content</vt:lpstr>
      <vt:lpstr>Looping (Iterating)</vt:lpstr>
      <vt:lpstr>Looping (Iterating)</vt:lpstr>
      <vt:lpstr>Looping (Iterating)</vt:lpstr>
      <vt:lpstr>Looping (Iterating)</vt:lpstr>
      <vt:lpstr>Looping (Iterating)</vt:lpstr>
      <vt:lpstr>Looping (Iterating)</vt:lpstr>
      <vt:lpstr>Looping (Iterating)</vt:lpstr>
      <vt:lpstr>for loops</vt:lpstr>
      <vt:lpstr>for loops</vt:lpstr>
      <vt:lpstr>for loops</vt:lpstr>
      <vt:lpstr>for loops</vt:lpstr>
      <vt:lpstr>for loops</vt:lpstr>
      <vt:lpstr>for loops</vt:lpstr>
      <vt:lpstr>for loops</vt:lpstr>
      <vt:lpstr>for loops</vt:lpstr>
      <vt:lpstr>for loops</vt:lpstr>
      <vt:lpstr>for loops</vt:lpstr>
      <vt:lpstr>for vs while</vt:lpstr>
      <vt:lpstr>for vs while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while &amp; for Loops</vt:lpstr>
      <vt:lpstr>while &amp; for Loops</vt:lpstr>
      <vt:lpstr>while &amp; for Loops</vt:lpstr>
      <vt:lpstr>Breakout Session 1</vt:lpstr>
      <vt:lpstr>Breakout Session 2</vt:lpstr>
      <vt:lpstr>Lecture Recap</vt:lpstr>
      <vt:lpstr>for loops.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Sebastian Goodfellow</dc:creator>
  <cp:lastModifiedBy>Sebastian Goodfellow</cp:lastModifiedBy>
  <cp:revision>116</cp:revision>
  <dcterms:created xsi:type="dcterms:W3CDTF">2021-11-03T00:49:37Z</dcterms:created>
  <dcterms:modified xsi:type="dcterms:W3CDTF">2023-02-14T00:36:43Z</dcterms:modified>
</cp:coreProperties>
</file>