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6" r:id="rId4"/>
    <p:sldId id="328" r:id="rId5"/>
    <p:sldId id="327" r:id="rId6"/>
    <p:sldId id="329" r:id="rId7"/>
    <p:sldId id="330" r:id="rId8"/>
    <p:sldId id="331" r:id="rId9"/>
    <p:sldId id="332" r:id="rId10"/>
    <p:sldId id="352" r:id="rId11"/>
    <p:sldId id="333" r:id="rId12"/>
    <p:sldId id="334" r:id="rId13"/>
    <p:sldId id="353" r:id="rId14"/>
    <p:sldId id="354" r:id="rId15"/>
    <p:sldId id="324" r:id="rId16"/>
    <p:sldId id="32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E00BE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Introducing out 6</a:t>
            </a:r>
            <a:r>
              <a:rPr lang="en-US" baseline="30000" dirty="0"/>
              <a:t>th</a:t>
            </a:r>
            <a:r>
              <a:rPr lang="en-US" dirty="0"/>
              <a:t> iterable</a:t>
            </a:r>
            <a:r>
              <a:rPr lang="en-US" dirty="0">
                <a:solidFill>
                  <a:schemeClr val="accent2"/>
                </a:solidFill>
              </a:rPr>
              <a:t>!</a:t>
            </a:r>
          </a:p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ordering</a:t>
            </a:r>
            <a:r>
              <a:rPr lang="en-US" b="1" dirty="0"/>
              <a:t> </a:t>
            </a:r>
            <a:r>
              <a:rPr lang="en-US" dirty="0"/>
              <a:t>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368BF-A714-4454-B8C4-29B3D136CEE6}"/>
              </a:ext>
            </a:extLst>
          </p:cNvPr>
          <p:cNvSpPr txBox="1"/>
          <p:nvPr/>
        </p:nvSpPr>
        <p:spPr>
          <a:xfrm>
            <a:off x="6008916" y="612316"/>
            <a:ext cx="603365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 = {"Bob": 32, "Jane": 42}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friends:   </a:t>
            </a:r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friends.keys()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“Jane”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 </a:t>
            </a:r>
            <a:r>
              <a:rPr lang="en-US" sz="3200" b="1" dirty="0">
                <a:solidFill>
                  <a:schemeClr val="accent1"/>
                </a:solidFill>
                <a:cs typeface="Courier New" panose="02070309020205020404" pitchFamily="49" charset="0"/>
              </a:rPr>
              <a:t>and</a:t>
            </a:r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 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(“Bob”, 32)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(“Jane”, 42)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5C0C2-7FE7-4C2F-B093-249815699D85}"/>
              </a:ext>
            </a:extLst>
          </p:cNvPr>
          <p:cNvSpPr txBox="1"/>
          <p:nvPr/>
        </p:nvSpPr>
        <p:spPr>
          <a:xfrm>
            <a:off x="9967924" y="2010655"/>
            <a:ext cx="194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Defaults to 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 of keys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FA18E5DE-887C-42B5-AC62-4B53F9A575B8}"/>
              </a:ext>
            </a:extLst>
          </p:cNvPr>
          <p:cNvSpPr/>
          <p:nvPr/>
        </p:nvSpPr>
        <p:spPr>
          <a:xfrm flipH="1">
            <a:off x="9120252" y="1870551"/>
            <a:ext cx="819396" cy="3918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4251B167-7156-4B86-9FDC-D1A2B362D21B}"/>
              </a:ext>
            </a:extLst>
          </p:cNvPr>
          <p:cNvSpPr/>
          <p:nvPr/>
        </p:nvSpPr>
        <p:spPr>
          <a:xfrm>
            <a:off x="10183092" y="3724124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E3366-847F-4AB7-AB16-C845281B20C3}"/>
              </a:ext>
            </a:extLst>
          </p:cNvPr>
          <p:cNvSpPr txBox="1"/>
          <p:nvPr/>
        </p:nvSpPr>
        <p:spPr>
          <a:xfrm>
            <a:off x="9470575" y="4093456"/>
            <a:ext cx="165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values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17ED4F7-380D-4971-A7D8-2FA56F6FCE3D}"/>
              </a:ext>
            </a:extLst>
          </p:cNvPr>
          <p:cNvSpPr/>
          <p:nvPr/>
        </p:nvSpPr>
        <p:spPr>
          <a:xfrm>
            <a:off x="10805557" y="5610171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51481-334D-4276-BCBD-4F05EAF8ABAC}"/>
              </a:ext>
            </a:extLst>
          </p:cNvPr>
          <p:cNvSpPr txBox="1"/>
          <p:nvPr/>
        </p:nvSpPr>
        <p:spPr>
          <a:xfrm>
            <a:off x="9708500" y="5997593"/>
            <a:ext cx="2146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key-value tuples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81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/>
          <a:lstStyle/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ordering 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9742AC-7725-4D27-A3FA-9EBEF1276E01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Iterating</a:t>
            </a:r>
          </a:p>
        </p:txBody>
      </p:sp>
    </p:spTree>
    <p:extLst>
      <p:ext uri="{BB962C8B-B14F-4D97-AF65-F5344CB8AC3E}">
        <p14:creationId xmlns:p14="http://schemas.microsoft.com/office/powerpoint/2010/main" val="234820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419516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#feelinthebern</a:t>
            </a:r>
            <a:r>
              <a:rPr lang="en-US" sz="4000" dirty="0"/>
              <a:t> with Bernie Sanders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4E8B6-176D-4F0D-A11D-872A703C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84" y="3279040"/>
            <a:ext cx="4132562" cy="31026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2164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 </a:t>
            </a:r>
            <a:r>
              <a:rPr lang="en-US" b="1" dirty="0">
                <a:solidFill>
                  <a:schemeClr val="accent3"/>
                </a:solidFill>
              </a:rPr>
              <a:t>as</a:t>
            </a:r>
            <a:r>
              <a:rPr lang="en-US" b="1" dirty="0"/>
              <a:t>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3260" cy="4835479"/>
          </a:xfrm>
        </p:spPr>
        <p:txBody>
          <a:bodyPr>
            <a:normAutofit/>
          </a:bodyPr>
          <a:lstStyle/>
          <a:p>
            <a:r>
              <a:rPr lang="en-US" dirty="0"/>
              <a:t>Nested dictionaries also serve as a simple but powerful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A data structure is a logical and coherent organization of data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Actually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container objects like lists and dictionaries are already a form of a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But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nesting such containers provides a programmer with much more flexibility in the way that the data can be organized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9742AC-7725-4D27-A3FA-9EBEF1276E01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Dictionaries as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31594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A container of </a:t>
            </a:r>
            <a:r>
              <a:rPr lang="en-US" sz="3600" dirty="0">
                <a:solidFill>
                  <a:srgbClr val="E00BE5"/>
                </a:solidFill>
              </a:rPr>
              <a:t>key</a:t>
            </a:r>
            <a:r>
              <a:rPr lang="en-US" sz="3600" dirty="0">
                <a:solidFill>
                  <a:schemeClr val="accent6"/>
                </a:solidFill>
              </a:rPr>
              <a:t>:</a:t>
            </a:r>
            <a:r>
              <a:rPr lang="en-US" sz="3600" dirty="0">
                <a:solidFill>
                  <a:srgbClr val="00FF00"/>
                </a:solidFill>
              </a:rPr>
              <a:t>value</a:t>
            </a:r>
            <a:r>
              <a:rPr lang="en-US" sz="3600" dirty="0"/>
              <a:t> pairs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Accessing an element via its key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Dictionary methods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Iterating over dictionaries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Testing membership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r>
              <a:rPr lang="en-US" sz="3600" dirty="0"/>
              <a:t>Dictionaries as data structures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Chapter 11 of the Gries textbook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6A8C1-771C-4510-AD41-3FCB97145829}"/>
              </a:ext>
            </a:extLst>
          </p:cNvPr>
          <p:cNvSpPr txBox="1"/>
          <p:nvPr/>
        </p:nvSpPr>
        <p:spPr>
          <a:xfrm>
            <a:off x="9599625" y="792407"/>
            <a:ext cx="2097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8.1</a:t>
            </a:r>
          </a:p>
          <a:p>
            <a:pPr lvl="1"/>
            <a:r>
              <a:rPr lang="en-US" dirty="0"/>
              <a:t>tuples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sets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11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8.2</a:t>
            </a:r>
          </a:p>
          <a:p>
            <a:pPr lvl="1"/>
            <a:r>
              <a:rPr lang="en-US" b="1" dirty="0"/>
              <a:t>dictionaries</a:t>
            </a:r>
          </a:p>
          <a:p>
            <a:pPr lvl="1"/>
            <a:r>
              <a:rPr lang="en-US" b="1" dirty="0"/>
              <a:t>Reading: 11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8.3</a:t>
            </a:r>
          </a:p>
          <a:p>
            <a:pPr lvl="1"/>
            <a:r>
              <a:rPr lang="en-US" dirty="0"/>
              <a:t>Review for Midterm 2 </a:t>
            </a:r>
            <a:r>
              <a:rPr lang="en-US" dirty="0">
                <a:solidFill>
                  <a:schemeClr val="accent6"/>
                </a:solidFill>
              </a:rPr>
              <a:t>#jeopardy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5119" cy="4835479"/>
          </a:xfrm>
        </p:spPr>
        <p:txBody>
          <a:bodyPr/>
          <a:lstStyle/>
          <a:p>
            <a:r>
              <a:rPr lang="en-US" dirty="0"/>
              <a:t>A dictionary 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/>
              <a:t>type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r>
              <a:rPr lang="en-US" dirty="0"/>
              <a:t> is an unordered data structure similar to how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dirty="0"/>
              <a:t> are unordered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Dictionaries contain references to objects as </a:t>
            </a:r>
            <a:r>
              <a:rPr lang="en-US" b="1" dirty="0">
                <a:solidFill>
                  <a:schemeClr val="accent6"/>
                </a:solidFill>
              </a:rPr>
              <a:t>key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>
                <a:solidFill>
                  <a:schemeClr val="accent6"/>
                </a:solidFill>
              </a:rPr>
              <a:t> value </a:t>
            </a:r>
            <a:r>
              <a:rPr lang="en-US" dirty="0"/>
              <a:t>pairs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Each key in the dictionary is associated with a value.</a:t>
            </a:r>
          </a:p>
          <a:p>
            <a:r>
              <a:rPr lang="en-US" dirty="0"/>
              <a:t>Dictionaries are mutable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entries can be added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modified or removed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D7DFA-7319-44E5-A9FF-FAE6FE80733E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20415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0773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 general syntax of dict data type is as follows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Dictionaries are created using curly braces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{ } </a:t>
            </a:r>
            <a:r>
              <a:rPr lang="en-US" sz="3200" dirty="0"/>
              <a:t>around </a:t>
            </a:r>
            <a:r>
              <a:rPr lang="en-US" sz="3200" b="1" dirty="0">
                <a:solidFill>
                  <a:schemeClr val="accent6"/>
                </a:solidFill>
              </a:rPr>
              <a:t>key</a:t>
            </a:r>
            <a:r>
              <a:rPr lang="en-US" sz="3200" b="1" dirty="0">
                <a:solidFill>
                  <a:schemeClr val="accent2"/>
                </a:solidFill>
              </a:rPr>
              <a:t>:</a:t>
            </a:r>
            <a:r>
              <a:rPr lang="en-US" sz="3200" b="1" dirty="0">
                <a:solidFill>
                  <a:schemeClr val="accent6"/>
                </a:solidFill>
              </a:rPr>
              <a:t> value </a:t>
            </a:r>
            <a:r>
              <a:rPr lang="en-US" sz="3200" dirty="0"/>
              <a:t>pairs of literals and</a:t>
            </a:r>
            <a:r>
              <a:rPr lang="en-US" sz="3200" dirty="0">
                <a:solidFill>
                  <a:schemeClr val="accent3"/>
                </a:solidFill>
              </a:rPr>
              <a:t>/</a:t>
            </a:r>
            <a:r>
              <a:rPr lang="en-US" sz="3200" dirty="0"/>
              <a:t>or variables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51D25-D153-4B86-8A2E-C229567E254D}"/>
              </a:ext>
            </a:extLst>
          </p:cNvPr>
          <p:cNvSpPr txBox="1"/>
          <p:nvPr/>
        </p:nvSpPr>
        <p:spPr>
          <a:xfrm>
            <a:off x="311716" y="2742010"/>
            <a:ext cx="1156856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key2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val2, ...,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‘name’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‘Pam’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9103E-E3B3-4CA6-B4DC-BECEA77E4E9E}"/>
              </a:ext>
            </a:extLst>
          </p:cNvPr>
          <p:cNvSpPr txBox="1"/>
          <p:nvPr/>
        </p:nvSpPr>
        <p:spPr>
          <a:xfrm>
            <a:off x="5360746" y="805853"/>
            <a:ext cx="65195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‘ford’, ‘tesla’, ‘BMW’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462F1-0581-4DBF-A667-36C31149AAA1}"/>
              </a:ext>
            </a:extLst>
          </p:cNvPr>
          <p:cNvSpPr txBox="1"/>
          <p:nvPr/>
        </p:nvSpPr>
        <p:spPr>
          <a:xfrm>
            <a:off x="4644702" y="88279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95931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Keys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Must be </a:t>
            </a:r>
            <a:r>
              <a:rPr lang="en-US" sz="3200" dirty="0">
                <a:solidFill>
                  <a:schemeClr val="accent6"/>
                </a:solidFill>
              </a:rPr>
              <a:t>immutable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.  </a:t>
            </a:r>
            <a:r>
              <a:rPr lang="en-US" sz="2600" b="1" dirty="0">
                <a:solidFill>
                  <a:schemeClr val="accent1"/>
                </a:solidFill>
              </a:rPr>
              <a:t>(</a:t>
            </a:r>
            <a:r>
              <a:rPr lang="en-US" sz="2600" b="1" dirty="0"/>
              <a:t>No lists or sets</a:t>
            </a:r>
            <a:r>
              <a:rPr lang="en-US" sz="26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Values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Can be anything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dict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list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set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3200" dirty="0"/>
              <a:t>Many other 3</a:t>
            </a:r>
            <a:r>
              <a:rPr lang="en-US" sz="3200" baseline="30000" dirty="0"/>
              <a:t>rd</a:t>
            </a:r>
            <a:r>
              <a:rPr lang="en-US" sz="3200" dirty="0"/>
              <a:t> party datasets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FAFFF-BCF7-421A-8060-C8D89C8E73D7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304671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1A2003-DE85-4EF2-851E-ED240113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/>
          </a:bodyPr>
          <a:lstStyle/>
          <a:p>
            <a:r>
              <a:rPr lang="en-US" sz="3400" dirty="0"/>
              <a:t>Let</a:t>
            </a:r>
            <a:r>
              <a:rPr lang="en-US" sz="3400" dirty="0">
                <a:solidFill>
                  <a:schemeClr val="accent2"/>
                </a:solidFill>
              </a:rPr>
              <a:t>’</a:t>
            </a:r>
            <a:r>
              <a:rPr lang="en-US" sz="3400" dirty="0"/>
              <a:t>s create some dictionaries</a:t>
            </a:r>
            <a:r>
              <a:rPr lang="en-US" sz="3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CFF4A4-0156-4079-AC68-CFA3F017996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40498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604F-98C0-4B1A-9EFA-B008D8EA20CC}"/>
              </a:ext>
            </a:extLst>
          </p:cNvPr>
          <p:cNvSpPr txBox="1"/>
          <p:nvPr/>
        </p:nvSpPr>
        <p:spPr>
          <a:xfrm>
            <a:off x="7496278" y="2490644"/>
            <a:ext cx="4260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grades[‘Tina’]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‘A+’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2D70-3FCD-4511-9A96-AE26CCC7EBDB}"/>
              </a:ext>
            </a:extLst>
          </p:cNvPr>
          <p:cNvSpPr txBox="1"/>
          <p:nvPr/>
        </p:nvSpPr>
        <p:spPr>
          <a:xfrm>
            <a:off x="7496278" y="3417126"/>
            <a:ext cx="4695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grades[‘John’] = ‘B+’ 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{‘Tina’: ‘A+’, ‘John’: ‘B+’}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AD46B-2B80-4C96-A914-1F3F553DA006}"/>
              </a:ext>
            </a:extLst>
          </p:cNvPr>
          <p:cNvSpPr txBox="1"/>
          <p:nvPr/>
        </p:nvSpPr>
        <p:spPr>
          <a:xfrm>
            <a:off x="7496278" y="4548295"/>
            <a:ext cx="4260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 grades[‘Tina’]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D4381-938D-483C-884F-600492AB1D14}"/>
              </a:ext>
            </a:extLst>
          </p:cNvPr>
          <p:cNvSpPr txBox="1"/>
          <p:nvPr/>
        </p:nvSpPr>
        <p:spPr>
          <a:xfrm>
            <a:off x="7496278" y="5641110"/>
            <a:ext cx="4260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‘John’ in grades:     	 print(grades)	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FD861-6849-4639-83E9-826926B0218B}"/>
              </a:ext>
            </a:extLst>
          </p:cNvPr>
          <p:cNvSpPr txBox="1"/>
          <p:nvPr/>
        </p:nvSpPr>
        <p:spPr>
          <a:xfrm>
            <a:off x="7496278" y="770089"/>
            <a:ext cx="4441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Dictionaries are </a:t>
            </a:r>
            <a:r>
              <a:rPr lang="en-US" sz="2800" b="1" dirty="0">
                <a:solidFill>
                  <a:schemeClr val="accent6"/>
                </a:solidFill>
              </a:rPr>
              <a:t>mutable </a:t>
            </a:r>
            <a:r>
              <a:rPr lang="en-US" sz="2800" dirty="0">
                <a:solidFill>
                  <a:srgbClr val="FFFFFF"/>
                </a:solidFill>
              </a:rPr>
              <a:t>so entries can be added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modified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and removed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58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0205DC-4CC5-4F8C-BC1A-407179FD68D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Dictionaries Operations</a:t>
            </a:r>
          </a:p>
        </p:txBody>
      </p:sp>
    </p:spTree>
    <p:extLst>
      <p:ext uri="{BB962C8B-B14F-4D97-AF65-F5344CB8AC3E}">
        <p14:creationId xmlns:p14="http://schemas.microsoft.com/office/powerpoint/2010/main" val="123237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0248-5C79-4080-96DC-9945FEFA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9992-596D-466E-9A49-C3EB628D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738256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Dictionaries are objects and just like some of the other object we have seen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there are associated methods that are only valid for </a:t>
            </a:r>
            <a:r>
              <a:rPr lang="en-US" dirty="0">
                <a:solidFill>
                  <a:schemeClr val="accent6"/>
                </a:solidFill>
              </a:rPr>
              <a:t>dict</a:t>
            </a:r>
            <a:r>
              <a:rPr lang="en-US" dirty="0"/>
              <a:t> types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A42A9F-EA40-4248-B23B-BD9102FE8EA9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Dictionaries Methods</a:t>
            </a:r>
          </a:p>
        </p:txBody>
      </p:sp>
    </p:spTree>
    <p:extLst>
      <p:ext uri="{BB962C8B-B14F-4D97-AF65-F5344CB8AC3E}">
        <p14:creationId xmlns:p14="http://schemas.microsoft.com/office/powerpoint/2010/main" val="119403241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24103</TotalTime>
  <Words>1063</Words>
  <Application>Microsoft Office PowerPoint</Application>
  <PresentationFormat>Widescreen</PresentationFormat>
  <Paragraphs>193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Courier New</vt:lpstr>
      <vt:lpstr>Segoe UI</vt:lpstr>
      <vt:lpstr>Wingdings</vt:lpstr>
      <vt:lpstr>APS106_PPTX_Theme</vt:lpstr>
      <vt:lpstr>dictionaries.</vt:lpstr>
      <vt:lpstr>This Week’s Content</vt:lpstr>
      <vt:lpstr>Dictionaries</vt:lpstr>
      <vt:lpstr>Dictionaries</vt:lpstr>
      <vt:lpstr>Dictionaries</vt:lpstr>
      <vt:lpstr>Dictionaries</vt:lpstr>
      <vt:lpstr>Dictionary Operations</vt:lpstr>
      <vt:lpstr>Dictionary Operations</vt:lpstr>
      <vt:lpstr>Dictionary Methods</vt:lpstr>
      <vt:lpstr>Breakout Session 1</vt:lpstr>
      <vt:lpstr>Iterating</vt:lpstr>
      <vt:lpstr>Iterating</vt:lpstr>
      <vt:lpstr>Breakout Session 2</vt:lpstr>
      <vt:lpstr>Dictionaries as Data Structures</vt:lpstr>
      <vt:lpstr>Lecture Recap</vt:lpstr>
      <vt:lpstr>dictionaries.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148</cp:revision>
  <dcterms:created xsi:type="dcterms:W3CDTF">2021-11-03T00:49:37Z</dcterms:created>
  <dcterms:modified xsi:type="dcterms:W3CDTF">2022-03-10T18:44:49Z</dcterms:modified>
</cp:coreProperties>
</file>