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397" r:id="rId3"/>
    <p:sldId id="401" r:id="rId4"/>
    <p:sldId id="291" r:id="rId5"/>
    <p:sldId id="354" r:id="rId6"/>
    <p:sldId id="402" r:id="rId7"/>
    <p:sldId id="398" r:id="rId8"/>
    <p:sldId id="405" r:id="rId9"/>
    <p:sldId id="298" r:id="rId10"/>
    <p:sldId id="268" r:id="rId11"/>
    <p:sldId id="269" r:id="rId12"/>
    <p:sldId id="378" r:id="rId13"/>
    <p:sldId id="384" r:id="rId14"/>
    <p:sldId id="385" r:id="rId15"/>
    <p:sldId id="399" r:id="rId16"/>
    <p:sldId id="386" r:id="rId17"/>
    <p:sldId id="394" r:id="rId18"/>
    <p:sldId id="395" r:id="rId19"/>
    <p:sldId id="396" r:id="rId20"/>
    <p:sldId id="379" r:id="rId21"/>
    <p:sldId id="320" r:id="rId22"/>
    <p:sldId id="380" r:id="rId23"/>
    <p:sldId id="313" r:id="rId24"/>
    <p:sldId id="383" r:id="rId25"/>
    <p:sldId id="382" r:id="rId26"/>
    <p:sldId id="389" r:id="rId27"/>
    <p:sldId id="388" r:id="rId28"/>
    <p:sldId id="387" r:id="rId29"/>
    <p:sldId id="390" r:id="rId30"/>
    <p:sldId id="371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7" autoAdjust="0"/>
    <p:restoredTop sz="88450"/>
  </p:normalViewPr>
  <p:slideViewPr>
    <p:cSldViewPr snapToGrid="0">
      <p:cViewPr varScale="1">
        <p:scale>
          <a:sx n="86" d="100"/>
          <a:sy n="86" d="100"/>
        </p:scale>
        <p:origin x="90" y="7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True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15901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79153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836469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594649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80224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5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69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6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Runtime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run-time error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occurs when your program crashes. Dividing by zero or trying to open a file that doesn't exist, causing your program to crash, are both examples of run-time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78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505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Logic Error</a:t>
            </a:r>
          </a:p>
        </p:txBody>
      </p:sp>
    </p:spTree>
    <p:extLst>
      <p:ext uri="{BB962C8B-B14F-4D97-AF65-F5344CB8AC3E}">
        <p14:creationId xmlns:p14="http://schemas.microsoft.com/office/powerpoint/2010/main" val="3486440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07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8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9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8d1221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8d1221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Answer: 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Can work through question on wing in tutorial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38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8d1221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8d1221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Answer: 8 0.5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Can work through question on wing in tutorial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18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8d1221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8d1221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43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8d1221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8d1221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7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6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80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615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60" r:id="rId7"/>
    <p:sldLayoutId id="2147483661" r:id="rId8"/>
    <p:sldLayoutId id="214748366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slide" Target="slide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2.xml"/><Relationship Id="rId3" Type="http://schemas.openxmlformats.org/officeDocument/2006/relationships/slide" Target="slide10.xml"/><Relationship Id="rId7" Type="http://schemas.openxmlformats.org/officeDocument/2006/relationships/slide" Target="slide26.xml"/><Relationship Id="rId12" Type="http://schemas.openxmlformats.org/officeDocument/2006/relationships/slide" Target="slide27.xml"/><Relationship Id="rId17" Type="http://schemas.openxmlformats.org/officeDocument/2006/relationships/slide" Target="slide28.xml"/><Relationship Id="rId2" Type="http://schemas.openxmlformats.org/officeDocument/2006/relationships/notesSlide" Target="../notesSlides/notesSlide4.xml"/><Relationship Id="rId16" Type="http://schemas.openxmlformats.org/officeDocument/2006/relationships/slide" Target="slide2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22.xml"/><Relationship Id="rId5" Type="http://schemas.openxmlformats.org/officeDocument/2006/relationships/slide" Target="slide17.xml"/><Relationship Id="rId15" Type="http://schemas.openxmlformats.org/officeDocument/2006/relationships/slide" Target="slide19.xml"/><Relationship Id="rId10" Type="http://schemas.openxmlformats.org/officeDocument/2006/relationships/slide" Target="slide18.xml"/><Relationship Id="rId4" Type="http://schemas.openxmlformats.org/officeDocument/2006/relationships/slide" Target="slide14.xml"/><Relationship Id="rId9" Type="http://schemas.openxmlformats.org/officeDocument/2006/relationships/slide" Target="slide15.xml"/><Relationship Id="rId1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106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Midterm Review (Week 4)</a:t>
            </a:r>
            <a:endParaRPr sz="3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“Hello World” - $250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3EB87-6B71-4014-B445-23239D03CF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54" r="58267" b="1147"/>
          <a:stretch/>
        </p:blipFill>
        <p:spPr>
          <a:xfrm>
            <a:off x="641293" y="1360715"/>
            <a:ext cx="4133798" cy="3418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4A1A1-4629-4A1B-8B3F-4CB82AB2EE41}"/>
              </a:ext>
            </a:extLst>
          </p:cNvPr>
          <p:cNvSpPr txBox="1"/>
          <p:nvPr/>
        </p:nvSpPr>
        <p:spPr>
          <a:xfrm>
            <a:off x="574158" y="1275907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E61F5-9D30-4D3A-8987-38C64B33BCCE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665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“Hello World” - $500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18B8A-3D07-49EA-AF3B-2C61F8732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86" r="49776"/>
          <a:stretch/>
        </p:blipFill>
        <p:spPr>
          <a:xfrm>
            <a:off x="401053" y="1458684"/>
            <a:ext cx="4988706" cy="34181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DB7D77-9D24-472F-B259-19AB7ED8850F}"/>
              </a:ext>
            </a:extLst>
          </p:cNvPr>
          <p:cNvSpPr txBox="1"/>
          <p:nvPr/>
        </p:nvSpPr>
        <p:spPr>
          <a:xfrm>
            <a:off x="574158" y="1275907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F24BF-2B86-40C6-A6FA-97D710FCAA45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619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“Hello World” - $1000</a:t>
            </a:r>
            <a:endParaRPr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F192F7-19E9-44D8-9485-EA10364E8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55" b="59365"/>
          <a:stretch/>
        </p:blipFill>
        <p:spPr>
          <a:xfrm>
            <a:off x="405408" y="1742913"/>
            <a:ext cx="5960097" cy="729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3AAED2-7FB0-4421-B880-B8CA47CE5CFC}"/>
              </a:ext>
            </a:extLst>
          </p:cNvPr>
          <p:cNvSpPr txBox="1"/>
          <p:nvPr/>
        </p:nvSpPr>
        <p:spPr>
          <a:xfrm>
            <a:off x="500743" y="1435136"/>
            <a:ext cx="782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Type the function call that would produce this output using a print()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91E99-8A0B-44BE-8126-D4B357BC224A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34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“Hello World” - $1000 (ANSWER)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AAED2-7FB0-4421-B880-B8CA47CE5CFC}"/>
              </a:ext>
            </a:extLst>
          </p:cNvPr>
          <p:cNvSpPr txBox="1"/>
          <p:nvPr/>
        </p:nvSpPr>
        <p:spPr>
          <a:xfrm>
            <a:off x="500743" y="1435136"/>
            <a:ext cx="782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Type the function call that would produce this output using a print()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8AC4E-C8B2-409E-B3A0-CC09D51A74FA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B5C048-C44C-476C-8185-4D41B8633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95" y="1972207"/>
            <a:ext cx="569674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6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Time to compare and get loopy - $250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58A48-F246-4298-94B4-A0BDA0382A82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98291-9C12-4BE2-A33D-65163E335A97}"/>
              </a:ext>
            </a:extLst>
          </p:cNvPr>
          <p:cNvSpPr txBox="1"/>
          <p:nvPr/>
        </p:nvSpPr>
        <p:spPr>
          <a:xfrm>
            <a:off x="574158" y="1275907"/>
            <a:ext cx="759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are the values of var1 and var 2 after the following code segment is executed and the while loop finishes?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9C3E2-812A-4162-B581-BA6CF1E0D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58" y="2088916"/>
            <a:ext cx="404869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0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Time to compare and get loopy - $500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1A07-3148-4FCB-9080-ED63E1104363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06C36-09B4-4177-B8AB-68CD9C319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3" y="1977156"/>
            <a:ext cx="8942694" cy="1189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5BE93-C545-47F7-816F-0C36E51FEA4D}"/>
              </a:ext>
            </a:extLst>
          </p:cNvPr>
          <p:cNvSpPr txBox="1"/>
          <p:nvPr/>
        </p:nvSpPr>
        <p:spPr>
          <a:xfrm>
            <a:off x="441810" y="1421592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03697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Time to compare and get loopy - $1000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0D06B-472E-4981-8234-BF1F295738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45" b="15192"/>
          <a:stretch/>
        </p:blipFill>
        <p:spPr>
          <a:xfrm>
            <a:off x="429190" y="2039954"/>
            <a:ext cx="7809060" cy="2880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4F13C9-17BA-4F65-AA61-BFE67F48761D}"/>
              </a:ext>
            </a:extLst>
          </p:cNvPr>
          <p:cNvSpPr txBox="1"/>
          <p:nvPr/>
        </p:nvSpPr>
        <p:spPr>
          <a:xfrm>
            <a:off x="7638932" y="4335843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27279-D43C-45DB-BC79-66F68126A512}"/>
              </a:ext>
            </a:extLst>
          </p:cNvPr>
          <p:cNvSpPr txBox="1"/>
          <p:nvPr/>
        </p:nvSpPr>
        <p:spPr>
          <a:xfrm>
            <a:off x="341603" y="1501048"/>
            <a:ext cx="8076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following code contains an infinite loop. Which is the best explanation for why the loop does not terminate?</a:t>
            </a:r>
          </a:p>
        </p:txBody>
      </p:sp>
    </p:spTree>
    <p:extLst>
      <p:ext uri="{BB962C8B-B14F-4D97-AF65-F5344CB8AC3E}">
        <p14:creationId xmlns:p14="http://schemas.microsoft.com/office/powerpoint/2010/main" val="15531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To AND OR NOT to AND- $250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78CE4-EB9B-4FFA-B32B-E89319A6B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" y="1912562"/>
            <a:ext cx="6144482" cy="1124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94A145-59F7-4597-BEF9-59B6A8AF86D8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122B7-B33B-4CE9-82CF-6FC16E37AB77}"/>
              </a:ext>
            </a:extLst>
          </p:cNvPr>
          <p:cNvSpPr txBox="1"/>
          <p:nvPr/>
        </p:nvSpPr>
        <p:spPr>
          <a:xfrm>
            <a:off x="574158" y="1391301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78799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To AND OR NOT to AND- $500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DC463-81CA-401E-8908-63FCE5D38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960551"/>
            <a:ext cx="5944430" cy="1267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A544AB-04E6-4F6B-B5A5-35BCA7324C5B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20BFD-D9B7-4E52-83A7-0BC4ABB94DA1}"/>
              </a:ext>
            </a:extLst>
          </p:cNvPr>
          <p:cNvSpPr txBox="1"/>
          <p:nvPr/>
        </p:nvSpPr>
        <p:spPr>
          <a:xfrm>
            <a:off x="729450" y="1630472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348866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To AND OR NOT to AND- $1000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B87EB-AE51-4290-8909-E441434D7E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1" r="35147"/>
          <a:stretch/>
        </p:blipFill>
        <p:spPr>
          <a:xfrm>
            <a:off x="574157" y="1873963"/>
            <a:ext cx="6626870" cy="2300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6F3AF8-AF04-4C97-BE94-5DA5E9B85A26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62F05-5135-4D42-A532-77461678030C}"/>
              </a:ext>
            </a:extLst>
          </p:cNvPr>
          <p:cNvSpPr txBox="1"/>
          <p:nvPr/>
        </p:nvSpPr>
        <p:spPr>
          <a:xfrm>
            <a:off x="574157" y="1275907"/>
            <a:ext cx="75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Which of the following evaluates to True when a is equal to b or when a is equal to 5?</a:t>
            </a:r>
          </a:p>
        </p:txBody>
      </p:sp>
    </p:spTree>
    <p:extLst>
      <p:ext uri="{BB962C8B-B14F-4D97-AF65-F5344CB8AC3E}">
        <p14:creationId xmlns:p14="http://schemas.microsoft.com/office/powerpoint/2010/main" val="302972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106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Midterm Review (Week 4) - Concepts</a:t>
            </a:r>
            <a:endParaRPr sz="3000" b="0" dirty="0"/>
          </a:p>
        </p:txBody>
      </p:sp>
    </p:spTree>
    <p:extLst>
      <p:ext uri="{BB962C8B-B14F-4D97-AF65-F5344CB8AC3E}">
        <p14:creationId xmlns:p14="http://schemas.microsoft.com/office/powerpoint/2010/main" val="122030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Get </a:t>
            </a:r>
            <a:r>
              <a:rPr lang="en-CA" dirty="0" err="1"/>
              <a:t>funcy</a:t>
            </a:r>
            <a:r>
              <a:rPr lang="en-CA" dirty="0"/>
              <a:t>-y with it - $250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CAFC452-639E-4BA6-B70D-A47D2694F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2" b="43068"/>
          <a:stretch/>
        </p:blipFill>
        <p:spPr>
          <a:xfrm>
            <a:off x="1614597" y="1883493"/>
            <a:ext cx="6415548" cy="2188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3A40C-F759-415A-AAC1-D673A75AE603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7499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C9D5D-A2B2-904D-84A9-5FD517E652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D92B4B6-673E-DB4B-80B7-EA98BD4A1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69" y="0"/>
            <a:ext cx="6772461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7DC2B-BF4B-4580-9CBB-6F3C21313375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57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Get </a:t>
            </a:r>
            <a:r>
              <a:rPr lang="en-CA" dirty="0" err="1"/>
              <a:t>funcy</a:t>
            </a:r>
            <a:r>
              <a:rPr lang="en-CA" dirty="0"/>
              <a:t>-y with it - $500</a:t>
            </a: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6142ACF9-02A7-4B09-A4C5-2BE8D9240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98" b="45186"/>
          <a:stretch/>
        </p:blipFill>
        <p:spPr>
          <a:xfrm>
            <a:off x="729450" y="1847132"/>
            <a:ext cx="5890481" cy="2166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38655-CCE5-4AA8-9435-C4092E1BA745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BE145-DB5C-4279-8D77-17877448FF40}"/>
              </a:ext>
            </a:extLst>
          </p:cNvPr>
          <p:cNvSpPr txBox="1"/>
          <p:nvPr/>
        </p:nvSpPr>
        <p:spPr>
          <a:xfrm>
            <a:off x="729450" y="1364161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305318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C9D5D-A2B2-904D-84A9-5FD517E652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8D07549-0B70-6E4F-8CC1-E86AB834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42" y="0"/>
            <a:ext cx="5837715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FDA5A-D4BD-4558-B517-08A968FC6EE7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06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Get </a:t>
            </a:r>
            <a:r>
              <a:rPr lang="en-CA" dirty="0" err="1"/>
              <a:t>funcy</a:t>
            </a:r>
            <a:r>
              <a:rPr lang="en-CA" dirty="0"/>
              <a:t>-y with it - $1000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C89A79C-1022-41ED-B5DD-9ABF60C73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03"/>
          <a:stretch/>
        </p:blipFill>
        <p:spPr>
          <a:xfrm>
            <a:off x="2013857" y="1427700"/>
            <a:ext cx="5430103" cy="371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E93785-855D-4FB8-AFBE-2B72C4EC520D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535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7C5063-7FCB-3C43-910E-416169D0D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5070E-008A-3640-B580-7069368FBE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6E9572-762F-A448-927C-55AB7385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04" y="0"/>
            <a:ext cx="6385391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7306C3-1D70-4681-B043-16DF2A4DF054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594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Err-ing on the side of caution - $250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B056C-544C-454E-A7A5-52FC7D072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879"/>
          <a:stretch/>
        </p:blipFill>
        <p:spPr>
          <a:xfrm>
            <a:off x="135600" y="1512099"/>
            <a:ext cx="9008400" cy="640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7D2419-5CCB-463E-A4AC-2ECCD3C65D26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987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Err-ing on the side of caution - $500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68720-E826-42AE-B622-ACE3DB40BB8E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1F528-8A76-455A-83E2-8C0D4141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15" y="1587708"/>
            <a:ext cx="6787118" cy="9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20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Err-ing on the side of caution - $1000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8F6B9-7400-48F3-B46F-AA8378E62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38"/>
          <a:stretch/>
        </p:blipFill>
        <p:spPr>
          <a:xfrm>
            <a:off x="1790360" y="1541952"/>
            <a:ext cx="5230835" cy="2938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371677-7AC7-4EC1-8FB6-29D9148E5684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99887-56A3-47E6-BD61-EBF3B3553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360" y="1795353"/>
            <a:ext cx="4790914" cy="19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12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106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Midterm Review (Week 4) </a:t>
            </a:r>
            <a:r>
              <a:rPr lang="en" sz="3000" b="0"/>
              <a:t>– </a:t>
            </a:r>
            <a:r>
              <a:rPr lang="en" sz="3000" b="0" i="1"/>
              <a:t>Final Jeopardy!</a:t>
            </a:r>
            <a:endParaRPr sz="3000" b="0" i="1" dirty="0"/>
          </a:p>
        </p:txBody>
      </p:sp>
    </p:spTree>
    <p:extLst>
      <p:ext uri="{BB962C8B-B14F-4D97-AF65-F5344CB8AC3E}">
        <p14:creationId xmlns:p14="http://schemas.microsoft.com/office/powerpoint/2010/main" val="23638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8C8B5-FF03-47D0-A7A9-C9BE2D38A0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C72C2-2865-4B65-8DCA-F2DEF563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464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45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D7917042-7D84-E949-8726-E91730A8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3BE0F-3238-144D-AFED-8CE542F81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4F1B49-D6ED-4537-81B7-DCFF1D24CBAC}"/>
              </a:ext>
            </a:extLst>
          </p:cNvPr>
          <p:cNvSpPr txBox="1"/>
          <p:nvPr/>
        </p:nvSpPr>
        <p:spPr>
          <a:xfrm>
            <a:off x="729450" y="2060812"/>
            <a:ext cx="7806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#3. Water exists in three states- solid, liquid, and gas. Write a function that takes in the temperature in Celsius and returns a string “solid”, “liquid”, or “gas” depending on the temperature. Write a program using this function that prompts the user for a temperature and prints out the resulting state of water. </a:t>
            </a:r>
          </a:p>
          <a:p>
            <a:endParaRPr lang="en-CA" sz="1800" dirty="0"/>
          </a:p>
          <a:p>
            <a:r>
              <a:rPr lang="en-CA" sz="1800" dirty="0"/>
              <a:t>We will go over this solution!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481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Function Definitions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1642022" y="2493909"/>
            <a:ext cx="605165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255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00213" y="2876445"/>
            <a:ext cx="9941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6994960" y="1296942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6995653" y="2009017"/>
            <a:ext cx="875297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342983" y="1301335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1600784" y="2018698"/>
            <a:ext cx="875297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5761176" y="2971257"/>
            <a:ext cx="892111" cy="753463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6734652" y="3434847"/>
            <a:ext cx="21419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1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3064345" y="1296508"/>
            <a:ext cx="2130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3661356" y="2018698"/>
            <a:ext cx="875297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737396" y="4483549"/>
            <a:ext cx="28232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6200000">
            <a:off x="2283396" y="3777840"/>
            <a:ext cx="1146892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213387" y="2989305"/>
            <a:ext cx="1109348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9808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D2E7-D7FA-BD42-ACB0-E49A37B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Adding the </a:t>
            </a:r>
            <a:r>
              <a:rPr lang="en-US" dirty="0" err="1">
                <a:solidFill>
                  <a:schemeClr val="bg1"/>
                </a:solidFill>
              </a:rPr>
              <a:t>elif</a:t>
            </a:r>
            <a:r>
              <a:rPr lang="en-US" dirty="0">
                <a:solidFill>
                  <a:schemeClr val="bg1"/>
                </a:solidFill>
              </a:rPr>
              <a:t> (else if)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C257-2977-FB44-8C6E-197757F4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57" y="1131740"/>
            <a:ext cx="6998784" cy="6068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most general form of the if conditional statement is: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A9660D-0E4D-AD45-BAD4-47E3C7FAEA74}"/>
              </a:ext>
            </a:extLst>
          </p:cNvPr>
          <p:cNvSpPr txBox="1">
            <a:spLocks/>
          </p:cNvSpPr>
          <p:nvPr/>
        </p:nvSpPr>
        <p:spPr>
          <a:xfrm>
            <a:off x="3152410" y="2098669"/>
            <a:ext cx="5991590" cy="244008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Note the colons (</a:t>
            </a:r>
            <a:r>
              <a:rPr lang="en-US" sz="2100" dirty="0">
                <a:sym typeface="Wingdings" pitchFamily="2" charset="2"/>
              </a:rPr>
              <a:t>:) and the indents!</a:t>
            </a:r>
            <a:endParaRPr lang="en-US" sz="2100" dirty="0"/>
          </a:p>
          <a:p>
            <a:r>
              <a:rPr lang="en-US" sz="2100" dirty="0"/>
              <a:t>ONLY 1 body will be executed. 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 statement is True, execute body1, exits</a:t>
            </a:r>
            <a:r>
              <a:rPr lang="en-US" sz="1800" dirty="0">
                <a:solidFill>
                  <a:schemeClr val="accent6"/>
                </a:solidFill>
              </a:rPr>
              <a:t> if </a:t>
            </a:r>
            <a:r>
              <a:rPr lang="en-US" sz="1800" dirty="0"/>
              <a:t>structure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 statement is False, continue to </a:t>
            </a: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statement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statement is True, execute </a:t>
            </a: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body, exits </a:t>
            </a:r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 structure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statement is False, continue to next </a:t>
            </a: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statement</a:t>
            </a:r>
          </a:p>
          <a:p>
            <a:pPr lvl="1"/>
            <a:r>
              <a:rPr lang="en-US" sz="1800" dirty="0"/>
              <a:t>All </a:t>
            </a:r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’s and </a:t>
            </a: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 err="1"/>
              <a:t>’s</a:t>
            </a:r>
            <a:r>
              <a:rPr lang="en-US" sz="1800" dirty="0"/>
              <a:t> are False, execute </a:t>
            </a:r>
            <a:r>
              <a:rPr lang="en-US" sz="1800" dirty="0">
                <a:solidFill>
                  <a:schemeClr val="accent6"/>
                </a:solidFill>
              </a:rPr>
              <a:t>else</a:t>
            </a:r>
            <a:r>
              <a:rPr lang="en-US" sz="1800" dirty="0"/>
              <a:t> statement</a:t>
            </a:r>
          </a:p>
          <a:p>
            <a:endParaRPr lang="en-US" sz="2100" dirty="0"/>
          </a:p>
          <a:p>
            <a:endParaRPr lang="en-US" sz="21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8B044D-82A5-C842-B4A7-2B3A4F0105CA}"/>
              </a:ext>
            </a:extLst>
          </p:cNvPr>
          <p:cNvGrpSpPr/>
          <p:nvPr/>
        </p:nvGrpSpPr>
        <p:grpSpPr>
          <a:xfrm>
            <a:off x="628650" y="1491802"/>
            <a:ext cx="3017799" cy="3831818"/>
            <a:chOff x="1061782" y="2224233"/>
            <a:chExt cx="5694218" cy="51090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94D6D5-2255-7E4A-9C41-8E3471BCF41C}"/>
                </a:ext>
              </a:extLst>
            </p:cNvPr>
            <p:cNvSpPr txBox="1"/>
            <p:nvPr/>
          </p:nvSpPr>
          <p:spPr>
            <a:xfrm>
              <a:off x="1061782" y="2224233"/>
              <a:ext cx="5694218" cy="510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</a:rPr>
                <a:t>if </a:t>
              </a:r>
              <a:r>
                <a:rPr lang="en-US" sz="2700" dirty="0">
                  <a:solidFill>
                    <a:srgbClr val="00B050"/>
                  </a:solidFill>
                </a:rPr>
                <a:t>condition1</a:t>
              </a:r>
              <a:r>
                <a:rPr lang="en-US" sz="27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2700" dirty="0">
                  <a:solidFill>
                    <a:srgbClr val="00B050"/>
                  </a:solidFill>
                </a:rPr>
                <a:t>	body1</a:t>
              </a:r>
            </a:p>
            <a:p>
              <a:r>
                <a:rPr lang="en-US" sz="2700" dirty="0" err="1">
                  <a:solidFill>
                    <a:schemeClr val="accent6">
                      <a:lumMod val="75000"/>
                    </a:schemeClr>
                  </a:solidFill>
                </a:rPr>
                <a:t>elif</a:t>
              </a:r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700" dirty="0">
                  <a:solidFill>
                    <a:srgbClr val="00B050"/>
                  </a:solidFill>
                </a:rPr>
                <a:t>condition2</a:t>
              </a:r>
              <a:r>
                <a:rPr lang="en-US" sz="27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2700" dirty="0">
                  <a:solidFill>
                    <a:srgbClr val="00B050"/>
                  </a:solidFill>
                </a:rPr>
                <a:t>	body2</a:t>
              </a:r>
            </a:p>
            <a:p>
              <a:r>
                <a:rPr lang="en-US" sz="2700" dirty="0" err="1">
                  <a:solidFill>
                    <a:schemeClr val="accent6">
                      <a:lumMod val="75000"/>
                    </a:schemeClr>
                  </a:solidFill>
                </a:rPr>
                <a:t>elif</a:t>
              </a:r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700" dirty="0" err="1">
                  <a:solidFill>
                    <a:srgbClr val="00B050"/>
                  </a:solidFill>
                </a:rPr>
                <a:t>conditionN</a:t>
              </a:r>
              <a:r>
                <a:rPr lang="en-US" sz="27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2700" dirty="0">
                  <a:solidFill>
                    <a:srgbClr val="00B050"/>
                  </a:solidFill>
                </a:rPr>
                <a:t>	</a:t>
              </a:r>
              <a:r>
                <a:rPr lang="en-US" sz="2700" dirty="0" err="1">
                  <a:solidFill>
                    <a:srgbClr val="00B050"/>
                  </a:solidFill>
                </a:rPr>
                <a:t>bodyN</a:t>
              </a:r>
              <a:endParaRPr lang="en-US" sz="2700" dirty="0">
                <a:solidFill>
                  <a:srgbClr val="00B050"/>
                </a:solidFill>
              </a:endParaRPr>
            </a:p>
            <a:p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</a:rPr>
                <a:t>else</a:t>
              </a:r>
              <a:r>
                <a:rPr lang="en-US" sz="27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2700" dirty="0">
                  <a:solidFill>
                    <a:srgbClr val="00B050"/>
                  </a:solidFill>
                </a:rPr>
                <a:t>	</a:t>
              </a:r>
              <a:r>
                <a:rPr lang="en-US" sz="2700" dirty="0" err="1">
                  <a:solidFill>
                    <a:srgbClr val="00B050"/>
                  </a:solidFill>
                </a:rPr>
                <a:t>other_body</a:t>
              </a:r>
              <a:endParaRPr lang="en-US" sz="2700" dirty="0">
                <a:solidFill>
                  <a:srgbClr val="00B050"/>
                </a:solidFill>
              </a:endParaRPr>
            </a:p>
            <a:p>
              <a:endParaRPr lang="en-US" sz="2700" dirty="0">
                <a:solidFill>
                  <a:srgbClr val="00B050"/>
                </a:solidFill>
              </a:endParaRPr>
            </a:p>
          </p:txBody>
        </p:sp>
        <p:pic>
          <p:nvPicPr>
            <p:cNvPr id="5" name="Graphic 4" descr="Arrow Right with solid fill">
              <a:extLst>
                <a:ext uri="{FF2B5EF4-FFF2-40B4-BE49-F238E27FC236}">
                  <a16:creationId xmlns:a16="http://schemas.microsoft.com/office/drawing/2014/main" id="{16606925-A377-8C41-8246-26A9C87F5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263344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Arrow Right with solid fill">
              <a:extLst>
                <a:ext uri="{FF2B5EF4-FFF2-40B4-BE49-F238E27FC236}">
                  <a16:creationId xmlns:a16="http://schemas.microsoft.com/office/drawing/2014/main" id="{09713431-85CD-C84D-9FC0-3ECF32CCF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3748841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Arrow Right with solid fill">
              <a:extLst>
                <a:ext uri="{FF2B5EF4-FFF2-40B4-BE49-F238E27FC236}">
                  <a16:creationId xmlns:a16="http://schemas.microsoft.com/office/drawing/2014/main" id="{4EE7A2F9-CE5D-DF44-B5B8-46307D4B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486893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Arrow Right with solid fill">
              <a:extLst>
                <a:ext uri="{FF2B5EF4-FFF2-40B4-BE49-F238E27FC236}">
                  <a16:creationId xmlns:a16="http://schemas.microsoft.com/office/drawing/2014/main" id="{F512630E-9CE3-1540-AF8D-F1CEDE02B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5943600"/>
              <a:ext cx="914400" cy="914400"/>
            </a:xfrm>
            <a:prstGeom prst="rect">
              <a:avLst/>
            </a:prstGeom>
          </p:spPr>
        </p:pic>
      </p:grpSp>
      <p:pic>
        <p:nvPicPr>
          <p:cNvPr id="12290" name="Picture 2" descr="29 Memorable Quotes From &amp;#39;Elf&amp;#39;">
            <a:extLst>
              <a:ext uri="{FF2B5EF4-FFF2-40B4-BE49-F238E27FC236}">
                <a16:creationId xmlns:a16="http://schemas.microsoft.com/office/drawing/2014/main" id="{51112DD2-C895-EC46-A4D6-0C8D17FD8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3" r="34876" b="52560"/>
          <a:stretch/>
        </p:blipFill>
        <p:spPr bwMode="auto">
          <a:xfrm>
            <a:off x="7768730" y="695506"/>
            <a:ext cx="1126807" cy="110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&quot;No&quot; Symbol 11">
            <a:extLst>
              <a:ext uri="{FF2B5EF4-FFF2-40B4-BE49-F238E27FC236}">
                <a16:creationId xmlns:a16="http://schemas.microsoft.com/office/drawing/2014/main" id="{F1E70CB0-7FF4-7C49-920C-D75A7850DD31}"/>
              </a:ext>
            </a:extLst>
          </p:cNvPr>
          <p:cNvSpPr/>
          <p:nvPr/>
        </p:nvSpPr>
        <p:spPr>
          <a:xfrm>
            <a:off x="7552736" y="496596"/>
            <a:ext cx="1536860" cy="1536860"/>
          </a:xfrm>
          <a:prstGeom prst="noSmoking">
            <a:avLst>
              <a:gd name="adj" fmla="val 40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5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4CD78-7C64-4BD7-9648-4674ED6F61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A744D-5BF4-4AF7-8D86-2E42ECE3C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" t="9056" r="641" b="4462"/>
          <a:stretch/>
        </p:blipFill>
        <p:spPr>
          <a:xfrm>
            <a:off x="-22302" y="373559"/>
            <a:ext cx="9085002" cy="44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1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106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Midterm Review (Week 4) – Python Jeopardy!</a:t>
            </a:r>
            <a:endParaRPr sz="3000" b="0" dirty="0"/>
          </a:p>
        </p:txBody>
      </p:sp>
    </p:spTree>
    <p:extLst>
      <p:ext uri="{BB962C8B-B14F-4D97-AF65-F5344CB8AC3E}">
        <p14:creationId xmlns:p14="http://schemas.microsoft.com/office/powerpoint/2010/main" val="104452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98B-5F7A-4680-82DE-EF569637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127E-54A7-423F-9DCD-014C86039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dirty="0"/>
              <a:t>Must tell us which discipline you’re in before you answer for points (we’ll rely on the honour system) </a:t>
            </a:r>
          </a:p>
          <a:p>
            <a:r>
              <a:rPr lang="en-CA" dirty="0"/>
              <a:t>If you get the answer right, you pick the next category</a:t>
            </a:r>
          </a:p>
          <a:p>
            <a:r>
              <a:rPr lang="en-CA" dirty="0"/>
              <a:t>If you get the answer wrong, the next person whose hand is up can steal </a:t>
            </a:r>
          </a:p>
          <a:p>
            <a:r>
              <a:rPr lang="en-CA" dirty="0"/>
              <a:t>Everyone is here to learn and review for the midterm so be kind to everyone who answers!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9F013-37C5-4E8A-89BB-7C6A5A3103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62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2740"/>
            <a:ext cx="7688700" cy="535200"/>
          </a:xfrm>
        </p:spPr>
        <p:txBody>
          <a:bodyPr/>
          <a:lstStyle/>
          <a:p>
            <a:r>
              <a:rPr lang="en-CA" dirty="0"/>
              <a:t>Midterm Python Jeopardy!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E661D3-F712-4B57-8F60-12C9CC4E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38144"/>
              </p:ext>
            </p:extLst>
          </p:nvPr>
        </p:nvGraphicFramePr>
        <p:xfrm>
          <a:off x="729450" y="1820143"/>
          <a:ext cx="7214400" cy="307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880">
                  <a:extLst>
                    <a:ext uri="{9D8B030D-6E8A-4147-A177-3AD203B41FA5}">
                      <a16:colId xmlns:a16="http://schemas.microsoft.com/office/drawing/2014/main" val="4116048084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4006725998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4282087823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3221090329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2894895030"/>
                    </a:ext>
                  </a:extLst>
                </a:gridCol>
              </a:tblGrid>
              <a:tr h="830038">
                <a:tc>
                  <a:txBody>
                    <a:bodyPr/>
                    <a:lstStyle/>
                    <a:p>
                      <a:r>
                        <a:rPr lang="en-CA" dirty="0"/>
                        <a:t>“Hello World”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to compare and get loopy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To AND OR NOT to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Get </a:t>
                      </a:r>
                      <a:r>
                        <a:rPr lang="en-CA" dirty="0" err="1"/>
                        <a:t>func</a:t>
                      </a:r>
                      <a:r>
                        <a:rPr lang="en-CA" dirty="0"/>
                        <a:t>-y with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Err-ing on the side of caution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34166"/>
                  </a:ext>
                </a:extLst>
              </a:tr>
              <a:tr h="748556">
                <a:tc>
                  <a:txBody>
                    <a:bodyPr/>
                    <a:lstStyle/>
                    <a:p>
                      <a:r>
                        <a:rPr lang="en-CA" dirty="0">
                          <a:hlinkClick r:id="rId3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4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5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6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7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25822"/>
                  </a:ext>
                </a:extLst>
              </a:tr>
              <a:tr h="748556">
                <a:tc>
                  <a:txBody>
                    <a:bodyPr/>
                    <a:lstStyle/>
                    <a:p>
                      <a:r>
                        <a:rPr lang="en-CA" dirty="0">
                          <a:hlinkClick r:id="rId8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9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0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1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2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29895"/>
                  </a:ext>
                </a:extLst>
              </a:tr>
              <a:tr h="748556">
                <a:tc>
                  <a:txBody>
                    <a:bodyPr/>
                    <a:lstStyle/>
                    <a:p>
                      <a:r>
                        <a:rPr lang="en-CA" dirty="0">
                          <a:hlinkClick r:id="rId13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4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5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6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7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9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8630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8567</TotalTime>
  <Words>770</Words>
  <Application>Microsoft Office PowerPoint</Application>
  <PresentationFormat>On-screen Show (16:9)</PresentationFormat>
  <Paragraphs>132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</vt:lpstr>
      <vt:lpstr>Courier New</vt:lpstr>
      <vt:lpstr>Lato</vt:lpstr>
      <vt:lpstr>Raleway</vt:lpstr>
      <vt:lpstr>Wingdings</vt:lpstr>
      <vt:lpstr>Streamline</vt:lpstr>
      <vt:lpstr>APS 106  Midterm Review (Week 4)</vt:lpstr>
      <vt:lpstr>APS 106  Midterm Review (Week 4) - Concepts</vt:lpstr>
      <vt:lpstr>PowerPoint Presentation</vt:lpstr>
      <vt:lpstr>Function Definitions</vt:lpstr>
      <vt:lpstr>Adding the elif (else if) statement</vt:lpstr>
      <vt:lpstr>PowerPoint Presentation</vt:lpstr>
      <vt:lpstr>APS 106  Midterm Review (Week 4) – Python Jeopardy!</vt:lpstr>
      <vt:lpstr>Rules</vt:lpstr>
      <vt:lpstr>Midterm Python Jeopardy!</vt:lpstr>
      <vt:lpstr>“Hello World” - $250</vt:lpstr>
      <vt:lpstr>“Hello World” - $500</vt:lpstr>
      <vt:lpstr>“Hello World” - $1000</vt:lpstr>
      <vt:lpstr>“Hello World” - $1000 (ANSWER)</vt:lpstr>
      <vt:lpstr>Time to compare and get loopy - $250</vt:lpstr>
      <vt:lpstr>Time to compare and get loopy - $500</vt:lpstr>
      <vt:lpstr>Time to compare and get loopy - $1000</vt:lpstr>
      <vt:lpstr>To AND OR NOT to AND- $250</vt:lpstr>
      <vt:lpstr>To AND OR NOT to AND- $500</vt:lpstr>
      <vt:lpstr>To AND OR NOT to AND- $1000</vt:lpstr>
      <vt:lpstr>Get funcy-y with it - $250</vt:lpstr>
      <vt:lpstr>PowerPoint Presentation</vt:lpstr>
      <vt:lpstr>Get funcy-y with it - $500</vt:lpstr>
      <vt:lpstr>PowerPoint Presentation</vt:lpstr>
      <vt:lpstr>Get funcy-y with it - $1000</vt:lpstr>
      <vt:lpstr>PowerPoint Presentation</vt:lpstr>
      <vt:lpstr>Err-ing on the side of caution - $250</vt:lpstr>
      <vt:lpstr>Err-ing on the side of caution - $500</vt:lpstr>
      <vt:lpstr>Err-ing on the side of caution - $1000</vt:lpstr>
      <vt:lpstr>APS 106  Midterm Review (Week 4) – Final Jeopardy!</vt:lpstr>
      <vt:lpstr>Coding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 106  Tutorial 1 - Week 2</dc:title>
  <dc:creator>Joseph Sebastian</dc:creator>
  <cp:lastModifiedBy>Joseph Sebastian</cp:lastModifiedBy>
  <cp:revision>108</cp:revision>
  <dcterms:modified xsi:type="dcterms:W3CDTF">2023-02-03T15:42:00Z</dcterms:modified>
</cp:coreProperties>
</file>