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59" r:id="rId3"/>
    <p:sldId id="354" r:id="rId4"/>
    <p:sldId id="355" r:id="rId5"/>
    <p:sldId id="358" r:id="rId6"/>
    <p:sldId id="356" r:id="rId7"/>
    <p:sldId id="359" r:id="rId8"/>
    <p:sldId id="357" r:id="rId9"/>
    <p:sldId id="360" r:id="rId10"/>
    <p:sldId id="361" r:id="rId11"/>
    <p:sldId id="363" r:id="rId12"/>
    <p:sldId id="364" r:id="rId13"/>
    <p:sldId id="362" r:id="rId14"/>
    <p:sldId id="365" r:id="rId15"/>
    <p:sldId id="366" r:id="rId16"/>
    <p:sldId id="367" r:id="rId17"/>
    <p:sldId id="368" r:id="rId18"/>
    <p:sldId id="369" r:id="rId19"/>
    <p:sldId id="370" r:id="rId20"/>
    <p:sldId id="371" r:id="rId21"/>
    <p:sldId id="383" r:id="rId22"/>
    <p:sldId id="372" r:id="rId23"/>
    <p:sldId id="375" r:id="rId24"/>
    <p:sldId id="377" r:id="rId25"/>
    <p:sldId id="374" r:id="rId26"/>
    <p:sldId id="376" r:id="rId27"/>
    <p:sldId id="378" r:id="rId28"/>
    <p:sldId id="379" r:id="rId29"/>
    <p:sldId id="380" r:id="rId30"/>
    <p:sldId id="381" r:id="rId31"/>
    <p:sldId id="382" r:id="rId32"/>
    <p:sldId id="353" r:id="rId33"/>
    <p:sldId id="342" r:id="rId34"/>
    <p:sldId id="343" r:id="rId35"/>
    <p:sldId id="345" r:id="rId36"/>
    <p:sldId id="346" r:id="rId37"/>
    <p:sldId id="347" r:id="rId38"/>
    <p:sldId id="348" r:id="rId39"/>
    <p:sldId id="349" r:id="rId40"/>
    <p:sldId id="263" r:id="rId41"/>
    <p:sldId id="264" r:id="rId42"/>
    <p:sldId id="261" r:id="rId43"/>
    <p:sldId id="326" r:id="rId44"/>
    <p:sldId id="384" r:id="rId45"/>
    <p:sldId id="385" r:id="rId46"/>
    <p:sldId id="387" r:id="rId47"/>
    <p:sldId id="388" r:id="rId48"/>
    <p:sldId id="401" r:id="rId49"/>
    <p:sldId id="389" r:id="rId50"/>
    <p:sldId id="390" r:id="rId51"/>
    <p:sldId id="402" r:id="rId52"/>
    <p:sldId id="391" r:id="rId53"/>
    <p:sldId id="392" r:id="rId54"/>
    <p:sldId id="393" r:id="rId55"/>
    <p:sldId id="403" r:id="rId56"/>
    <p:sldId id="394" r:id="rId57"/>
    <p:sldId id="395" r:id="rId58"/>
    <p:sldId id="404" r:id="rId59"/>
    <p:sldId id="396" r:id="rId60"/>
    <p:sldId id="397" r:id="rId61"/>
    <p:sldId id="405" r:id="rId62"/>
    <p:sldId id="398" r:id="rId63"/>
    <p:sldId id="407" r:id="rId64"/>
    <p:sldId id="262" r:id="rId65"/>
    <p:sldId id="327" r:id="rId66"/>
    <p:sldId id="329" r:id="rId67"/>
    <p:sldId id="330" r:id="rId68"/>
    <p:sldId id="350" r:id="rId69"/>
    <p:sldId id="351" r:id="rId70"/>
    <p:sldId id="352" r:id="rId71"/>
    <p:sldId id="331" r:id="rId72"/>
    <p:sldId id="332" r:id="rId73"/>
    <p:sldId id="344" r:id="rId74"/>
    <p:sldId id="265" r:id="rId75"/>
    <p:sldId id="266" r:id="rId76"/>
    <p:sldId id="333" r:id="rId77"/>
    <p:sldId id="341" r:id="rId78"/>
    <p:sldId id="324" r:id="rId79"/>
    <p:sldId id="260" r:id="rId8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9999"/>
    <a:srgbClr val="FFFFFF"/>
    <a:srgbClr val="00FF00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0:41:22.307"/>
    </inkml:context>
    <inkml:brush xml:id="br0">
      <inkml:brushProperty name="width" value="0.15875" units="cm"/>
      <inkml:brushProperty name="height" value="0.15875" units="cm"/>
      <inkml:brushProperty name="color" value="#7B8994"/>
    </inkml:brush>
  </inkml:definitions>
  <inkml:trace contextRef="#ctx0" brushRef="#br0">14414 919 24575,'-1'4'0,"0"0"0,0 0 0,-1 0 0,1 0 0,-1 0 0,0 0 0,0-1 0,-1 1 0,1-1 0,-1 0 0,0 0 0,1 0 0,-1 0 0,-4 3 0,-53 42 0,37-34 0,-1-1 0,0-1 0,-1 0 0,-36 10 0,-110 23 0,148-40 0,-142 29 0,-2-8 0,-179 5 0,-341-21 0,654-10 0,-3 0 0,-16 1 0,-1-2 0,1-3 0,-62-12 0,-462-129 0,250 60 0,-927-259 0,897 243 0,-65-25 0,-282-75 0,450 143 0,-262-23 0,-1129-5 0,421 130 0,-335 154 0,1056-97 0,393-72 0,1 3 0,-158 73 0,27 25 0,110-58 0,-320 192 0,347-196 0,3 4 0,-109 106 0,79-51 0,-147 131 0,244-230 0,0 3 0,2 0 0,1 2 0,2 1 0,1 2 0,2 0 0,-26 53 0,-79 129 0,-12 24 0,123-202 0,-22 71 0,31-84 0,-23 106 0,23-86 0,11-69 0,-1 0 0,-3-33 0,0 0 0,3 17 0,0 12 0,-2 0 0,0 1 0,-9-51 0,-34-55 0,27 87 0,9 24-96,-9-30-327,-3 1 0,-46-83 0,58 120-6403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0:41:24.044"/>
    </inkml:context>
    <inkml:brush xml:id="br0">
      <inkml:brushProperty name="width" value="0.15875" units="cm"/>
      <inkml:brushProperty name="height" value="0.15875" units="cm"/>
      <inkml:brushProperty name="color" value="#7B8994"/>
    </inkml:brush>
  </inkml:definitions>
  <inkml:trace contextRef="#ctx0" brushRef="#br0">0 401 24575,'6'-1'0,"-1"-1"0,1 1 0,-1-1 0,0 0 0,0-1 0,0 1 0,0-1 0,0 0 0,0 0 0,-1-1 0,1 1 0,-1-1 0,5-6 0,19-13 0,-5 5 0,-1 0 0,20-23 0,29-23 0,-42 41 0,43-30 0,-56 43 0,1 1 0,0 0 0,1 1 0,-1 1 0,1 1 0,23-5 0,33-13 0,-62 19 0,1 0 0,-1 1 0,1 0 0,1 1 0,-1 1 0,20-2 0,0 1-1365,-19 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0:42:33.299"/>
    </inkml:context>
    <inkml:brush xml:id="br0">
      <inkml:brushProperty name="width" value="0.15875" units="cm"/>
      <inkml:brushProperty name="height" value="0.15875" units="cm"/>
      <inkml:brushProperty name="color" value="#7B8994"/>
    </inkml:brush>
  </inkml:definitions>
  <inkml:trace contextRef="#ctx0" brushRef="#br0">13823 1 24575,'1'0'0,"0"0"0,0 1 0,0-1 0,0 1 0,0-1 0,-1 1 0,1-1 0,0 1 0,0 0 0,-1-1 0,1 1 0,0 0 0,-1 0 0,1-1 0,-1 1 0,1 0 0,-1 0 0,0 0 0,1-1 0,-1 1 0,0 0 0,1 0 0,-1 0 0,0 0 0,0 0 0,0 0 0,0 1 0,2 31 0,-2-29 0,1 7 0,0 1 0,-1-1 0,-1 1 0,0-1 0,-1 1 0,0-1 0,-1 0 0,0 1 0,-1-1 0,-8 14 0,-17 30 0,15-25 0,-1-1 0,-2 0 0,-1-2 0,-37 43 0,-54 42 0,89-96 0,-1 0 0,-1-2 0,-1 0 0,0-1 0,-1-1 0,0 0 0,-1-2 0,-41 11 0,-30 8 0,-193 50 0,205-61 0,-158 29 0,-155 17 0,186-27 0,-213 18 0,123-10 0,34-18 0,105-17 0,-10 0 0,-283 58 0,303-49 0,-181 3 0,-156-22 0,214-3 0,-1109 3 0,1104-16 0,183 13 0,-99-17 0,-179-25 0,-629-108 0,617 91 0,158 28 0,26 10 0,31 5 0,-41-4 0,-239 1 0,177 15 0,-112-1 0,-1 6 0,-302 4 0,570 3 0,-186 30 0,-5 24 0,265-51 0,2 3 0,-1 1 0,2 2 0,-51 22 0,-159 89 0,161-76 0,50-28 0,-1 0 0,1 1 0,1 3 0,-40 30 0,12-2 0,37-30 0,0 2 0,2 1 0,1 1 0,-50 60 0,52-48 0,2 0 0,-30 69 0,14-12 0,41-96 0,0 1 0,0-1 0,0 0 0,0 0 0,0 0 0,0 1 0,0-1 0,0 0 0,0 0 0,0 1 0,0-1 0,0 0 0,0 0 0,0 1 0,0-1 0,0 0 0,0 0 0,0 0 0,-1 1 0,1-1 0,0 0 0,0 0 0,0 0 0,0 1 0,-1-1 0,1 0 0,0 0 0,0 0 0,0 0 0,-1 0 0,1 1 0,0-1 0,0 0 0,0 0 0,-1 0 0,1 0 0,0 0 0,0 0 0,-1 0 0,1 0 0,0 0 0,0 0 0,-1 0 0,1 0 0,0 0 0,0 0 0,-1 0 0,1 0 0,0 0 0,-1 0 0,-6-16 0,-5-48 0,6 30 0,-29-61 0,7 23 0,12 29 0,-30-56 0,-2 0 0,65 133 0,30 46 0,-29-53 0,-1 0 0,-2 1 0,0 0 0,-3 2 0,0-1 0,9 43 0,-5 9 0,-9-50 0,-1 1 0,1 41 0,38-140 0,-4 25 0,3 1 0,1 2 0,2 2 0,78-47 0,-120 81 0,1 0 0,-1 1 0,1-1 0,0 1 0,0 1 0,0-1 0,1 1 0,-1-1 0,0 2 0,10-1 0,72 3 0,-37 0 0,32-2-1365,-69 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0:44:52.191"/>
    </inkml:context>
    <inkml:brush xml:id="br0">
      <inkml:brushProperty name="width" value="0.15875" units="cm"/>
      <inkml:brushProperty name="height" value="0.15875" units="cm"/>
      <inkml:brushProperty name="color" value="#7B8994"/>
    </inkml:brush>
  </inkml:definitions>
  <inkml:trace contextRef="#ctx0" brushRef="#br0">0 2412 24575,'1'-2'0,"0"1"0,0-1 0,0 1 0,0 0 0,0-1 0,0 1 0,0 0 0,0 0 0,1 0 0,-1 0 0,0 0 0,1 0 0,-1 0 0,1 0 0,-1 1 0,1-1 0,-1 1 0,1-1 0,-1 1 0,1-1 0,-1 1 0,3 0 0,38-9 0,-5 6 0,0 1 0,0 2 0,0 1 0,44 8 0,148 36 0,-226-45 0,216 54 0,-87-19 0,2-6 0,158 14 0,151 5 0,-225-10 0,299 93 0,-397-97 0,19 12 0,159 75 0,-78-28 0,328 70 0,-175-61 0,-81-13 0,428 72 0,-435-133 0,-111-14 0,490 1 0,-433-17 0,-88 3 0,143-3 0,-147-11 0,0-6 0,266-73 0,-285 54 0,143-68 0,-230 92 0,306-160 0,-144 67 0,14-8 0,350-258 0,-115 27 0,-274 211 0,-41 33 0,488-352 0,-131 198 0,-218 131 0,345-177 0,-42 30 0,17 45 0,-541 210 0,226-73 0,329-64 0,-121 64 0,-366 70 0,186-7 0,117 23 0,-281 5 0,-43-1 0,212 6 0,-246-2 0,1 4 0,-1 1 0,59 20 0,208 82 0,-255-80 0,-1 3 0,93 60 0,422 256 0,-553-330 0,-1 1 0,-2 2 0,0 1 0,-1 1 0,-1 2 0,-2 1 0,-1 0 0,-1 2 0,-1 1 0,20 39 0,11 30 0,-5 2 0,41 121 0,-79-192 0,-2 1 0,-1 0 0,-2 0 0,-1 0 0,-1 1 0,-2 0 0,-2 36 0,0 307 0,0-376 0,0 0 0,0 0 0,0 0 0,0 0 0,0 0 0,0 0 0,0 1 0,0-1 0,0 0 0,0 0 0,0 0 0,0 0 0,0 0 0,0 1 0,0-1 0,0 0 0,0 0 0,0 0 0,0 0 0,0 0 0,0 0 0,0 1 0,0-1 0,0 0 0,-1 0 0,1 0 0,0 0 0,0 0 0,0 0 0,0 0 0,0 0 0,0 0 0,0 1 0,0-1 0,-1 0 0,1 0 0,0 0 0,0 0 0,0 0 0,0 0 0,0 0 0,0 0 0,-1 0 0,1 0 0,0 0 0,0 0 0,0 0 0,0 0 0,0 0 0,0 0 0,-1 0 0,1 0 0,0 0 0,0 0 0,0 0 0,0 0 0,0 0 0,0 0 0,-1 0 0,1 0 0,0-1 0,0 1 0,-12-11 0,-16-27 0,20 27 0,-17-22 0,-189-225 0,190 225 0,22 28 0,-1 0 0,0 1 0,-1-1 0,1 1 0,-1 0 0,0 0 0,0 0 0,0 0 0,0 1 0,-8-5 0,12 8 0,0 0 0,0 0 0,0 0 0,0 0 0,0 0 0,0 0 0,0 0 0,0-1 0,-1 1 0,1 0 0,0 0 0,0 0 0,0 0 0,0 0 0,0 0 0,0 0 0,0 0 0,0 0 0,-1 0 0,1 0 0,0 0 0,0 0 0,0 1 0,0-1 0,0 0 0,0 0 0,0 0 0,0 0 0,-1 0 0,1 0 0,0 0 0,0 0 0,0 0 0,0 0 0,0 0 0,0 0 0,0 0 0,0 0 0,0 1 0,0-1 0,0 0 0,0 0 0,0 0 0,0 0 0,0 0 0,0 0 0,-1 0 0,1 0 0,0 1 0,0-1 0,0 0 0,0 0 0,0 0 0,0 0 0,0 0 0,1 0 0,-1 0 0,0 0 0,0 1 0,0-1 0,0 0 0,0 0 0,0 0 0,0 0 0,4 13 0,9 12 0,8 3 0,60 72 0,-61-83 0,1 0 0,0-2 0,1 0 0,1-1 0,41 18 0,-58-29 0,-1 0 0,1 1 0,-1 0 0,0 0 0,0 0 0,0 1 0,-1-1 0,1 1 0,5 10 0,30 54 0,-24-39 0,-16-30 0,1 1 0,-1-1 0,1 1 0,0-1 0,-1 0 0,1 1 0,0-1 0,0 0 0,-1 0 0,1 1 0,0-1 0,-1 0 0,1 0 0,0 0 0,0 0 0,-1 0 0,1 0 0,0 0 0,0 0 0,-1 0 0,1-1 0,0 1 0,0 0 0,-1 0 0,1-1 0,0 1 0,-1 0 0,1-1 0,0 1 0,-1 0 0,1-1 0,-1 1 0,1-1 0,0 1 0,-1-1 0,1 0 0,-1 1 0,0-1 0,1 1 0,-1-1 0,1-1 0,28-31 0,-24 27 0,27-32 0,196-247 0,-218 274 34,-1 1-1,1 0 0,19-15 1,20-20-1533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E9A4-6E61-4AF5-9711-A3D31361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2409479"/>
            <a:ext cx="11391065" cy="89358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B255B-D275-45F6-ACB5-BBD491BB4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3848999"/>
            <a:ext cx="11391065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893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  <a:lvl2pPr>
              <a:defRPr>
                <a:solidFill>
                  <a:srgbClr val="444445"/>
                </a:solidFill>
              </a:defRPr>
            </a:lvl2pPr>
            <a:lvl3pPr>
              <a:defRPr>
                <a:solidFill>
                  <a:srgbClr val="444445"/>
                </a:solidFill>
              </a:defRPr>
            </a:lvl3pPr>
            <a:lvl4pPr>
              <a:defRPr>
                <a:solidFill>
                  <a:srgbClr val="444445"/>
                </a:solidFill>
              </a:defRPr>
            </a:lvl4pPr>
            <a:lvl5pP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51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6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tx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723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568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3.xml"/><Relationship Id="rId5" Type="http://schemas.openxmlformats.org/officeDocument/2006/relationships/image" Target="../media/image6.png"/><Relationship Id="rId4" Type="http://schemas.openxmlformats.org/officeDocument/2006/relationships/customXml" Target="../ink/ink2.xml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while loops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4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4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400D-AED9-F18C-5FE1-6D73B1D8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parameters</a:t>
            </a:r>
            <a:r>
              <a:rPr lang="en-US" b="1" dirty="0">
                <a:solidFill>
                  <a:schemeClr val="accent6"/>
                </a:solidFill>
              </a:rPr>
              <a:t> &amp; </a:t>
            </a:r>
            <a:r>
              <a:rPr lang="en-US" b="1" dirty="0"/>
              <a:t>arguments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06847B-5E3A-FC0E-2993-6275DD467C9C}"/>
              </a:ext>
            </a:extLst>
          </p:cNvPr>
          <p:cNvSpPr/>
          <p:nvPr/>
        </p:nvSpPr>
        <p:spPr>
          <a:xfrm>
            <a:off x="8211899" y="1592827"/>
            <a:ext cx="3607947" cy="402336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814C594-5B7D-15FE-C117-2B6863943D7E}"/>
              </a:ext>
            </a:extLst>
          </p:cNvPr>
          <p:cNvSpPr/>
          <p:nvPr/>
        </p:nvSpPr>
        <p:spPr>
          <a:xfrm>
            <a:off x="9272715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FBDED0-663E-A5F2-E2CA-6B644D65DA64}"/>
              </a:ext>
            </a:extLst>
          </p:cNvPr>
          <p:cNvSpPr txBox="1"/>
          <p:nvPr/>
        </p:nvSpPr>
        <p:spPr>
          <a:xfrm>
            <a:off x="7142807" y="777304"/>
            <a:ext cx="1788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Arguments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49743-3CC1-E5C2-07F3-7051B075CCB1}"/>
              </a:ext>
            </a:extLst>
          </p:cNvPr>
          <p:cNvSpPr txBox="1"/>
          <p:nvPr/>
        </p:nvSpPr>
        <p:spPr>
          <a:xfrm>
            <a:off x="7638794" y="6155070"/>
            <a:ext cx="1293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Returns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4481A5-5A13-6EF6-2922-3D581276F3A0}"/>
              </a:ext>
            </a:extLst>
          </p:cNvPr>
          <p:cNvSpPr txBox="1"/>
          <p:nvPr/>
        </p:nvSpPr>
        <p:spPr>
          <a:xfrm>
            <a:off x="579202" y="3132351"/>
            <a:ext cx="75560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area = triangle_area(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print(area)</a:t>
            </a:r>
          </a:p>
          <a:p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FC726E71-CAA0-9834-827E-BC031FA63B52}"/>
              </a:ext>
            </a:extLst>
          </p:cNvPr>
          <p:cNvSpPr/>
          <p:nvPr/>
        </p:nvSpPr>
        <p:spPr>
          <a:xfrm>
            <a:off x="10399491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C904A-CFDD-D85B-BFA3-5C322006208F}"/>
              </a:ext>
            </a:extLst>
          </p:cNvPr>
          <p:cNvSpPr txBox="1"/>
          <p:nvPr/>
        </p:nvSpPr>
        <p:spPr>
          <a:xfrm>
            <a:off x="9094640" y="20753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B0FB2-5ED5-FB74-3FF9-B48B6B28608C}"/>
              </a:ext>
            </a:extLst>
          </p:cNvPr>
          <p:cNvSpPr txBox="1"/>
          <p:nvPr/>
        </p:nvSpPr>
        <p:spPr>
          <a:xfrm>
            <a:off x="10082078" y="207536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CF38939-2675-1934-1DA8-08C305BE7EBC}"/>
              </a:ext>
            </a:extLst>
          </p:cNvPr>
          <p:cNvSpPr/>
          <p:nvPr/>
        </p:nvSpPr>
        <p:spPr>
          <a:xfrm>
            <a:off x="9893582" y="5247777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C9E07B-3F70-A78A-CCCD-D4BF355E017D}"/>
              </a:ext>
            </a:extLst>
          </p:cNvPr>
          <p:cNvSpPr txBox="1"/>
          <p:nvPr/>
        </p:nvSpPr>
        <p:spPr>
          <a:xfrm>
            <a:off x="9265483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90DB4C-FDA6-FC8E-8ED3-68BB74F80DF6}"/>
              </a:ext>
            </a:extLst>
          </p:cNvPr>
          <p:cNvSpPr txBox="1"/>
          <p:nvPr/>
        </p:nvSpPr>
        <p:spPr>
          <a:xfrm>
            <a:off x="10392258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52C673-EDFF-DF26-EDFA-1B612F419ADB}"/>
              </a:ext>
            </a:extLst>
          </p:cNvPr>
          <p:cNvSpPr txBox="1"/>
          <p:nvPr/>
        </p:nvSpPr>
        <p:spPr>
          <a:xfrm>
            <a:off x="9886350" y="6093515"/>
            <a:ext cx="391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32280-C4EA-FB5A-74DA-6E28968FF66C}"/>
              </a:ext>
            </a:extLst>
          </p:cNvPr>
          <p:cNvSpPr txBox="1"/>
          <p:nvPr/>
        </p:nvSpPr>
        <p:spPr>
          <a:xfrm>
            <a:off x="6843993" y="1983028"/>
            <a:ext cx="1811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Parameters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1162CD1-729D-B7F7-878D-EC9B66D6329B}"/>
              </a:ext>
            </a:extLst>
          </p:cNvPr>
          <p:cNvSpPr/>
          <p:nvPr/>
        </p:nvSpPr>
        <p:spPr>
          <a:xfrm rot="16200000">
            <a:off x="9155498" y="6081524"/>
            <a:ext cx="376991" cy="645050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93B945C4-069E-825F-FF9B-D5C24ED99A2E}"/>
              </a:ext>
            </a:extLst>
          </p:cNvPr>
          <p:cNvSpPr/>
          <p:nvPr/>
        </p:nvSpPr>
        <p:spPr>
          <a:xfrm rot="16200000">
            <a:off x="8916085" y="897500"/>
            <a:ext cx="376991" cy="258134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3EF5A832-D334-17A1-B723-700BF4F752E3}"/>
              </a:ext>
            </a:extLst>
          </p:cNvPr>
          <p:cNvSpPr/>
          <p:nvPr/>
        </p:nvSpPr>
        <p:spPr>
          <a:xfrm rot="16200000">
            <a:off x="8690844" y="2067302"/>
            <a:ext cx="376991" cy="318029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260670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400D-AED9-F18C-5FE1-6D73B1D8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parameters</a:t>
            </a:r>
            <a:r>
              <a:rPr lang="en-US" b="1" dirty="0">
                <a:solidFill>
                  <a:schemeClr val="accent6"/>
                </a:solidFill>
              </a:rPr>
              <a:t> &amp; </a:t>
            </a:r>
            <a:r>
              <a:rPr lang="en-US" b="1" dirty="0"/>
              <a:t>arguments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06847B-5E3A-FC0E-2993-6275DD467C9C}"/>
              </a:ext>
            </a:extLst>
          </p:cNvPr>
          <p:cNvSpPr/>
          <p:nvPr/>
        </p:nvSpPr>
        <p:spPr>
          <a:xfrm>
            <a:off x="8211899" y="1592827"/>
            <a:ext cx="3607947" cy="402336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814C594-5B7D-15FE-C117-2B6863943D7E}"/>
              </a:ext>
            </a:extLst>
          </p:cNvPr>
          <p:cNvSpPr/>
          <p:nvPr/>
        </p:nvSpPr>
        <p:spPr>
          <a:xfrm>
            <a:off x="9272715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FBDED0-663E-A5F2-E2CA-6B644D65DA64}"/>
              </a:ext>
            </a:extLst>
          </p:cNvPr>
          <p:cNvSpPr txBox="1"/>
          <p:nvPr/>
        </p:nvSpPr>
        <p:spPr>
          <a:xfrm>
            <a:off x="7142807" y="777304"/>
            <a:ext cx="1788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Arguments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49743-3CC1-E5C2-07F3-7051B075CCB1}"/>
              </a:ext>
            </a:extLst>
          </p:cNvPr>
          <p:cNvSpPr txBox="1"/>
          <p:nvPr/>
        </p:nvSpPr>
        <p:spPr>
          <a:xfrm>
            <a:off x="7638794" y="6155070"/>
            <a:ext cx="1293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Returns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4481A5-5A13-6EF6-2922-3D581276F3A0}"/>
              </a:ext>
            </a:extLst>
          </p:cNvPr>
          <p:cNvSpPr txBox="1"/>
          <p:nvPr/>
        </p:nvSpPr>
        <p:spPr>
          <a:xfrm>
            <a:off x="579202" y="3132351"/>
            <a:ext cx="75560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area = triangle_area(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1+1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2/2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print(area)</a:t>
            </a:r>
          </a:p>
          <a:p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FC726E71-CAA0-9834-827E-BC031FA63B52}"/>
              </a:ext>
            </a:extLst>
          </p:cNvPr>
          <p:cNvSpPr/>
          <p:nvPr/>
        </p:nvSpPr>
        <p:spPr>
          <a:xfrm>
            <a:off x="10399491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C904A-CFDD-D85B-BFA3-5C322006208F}"/>
              </a:ext>
            </a:extLst>
          </p:cNvPr>
          <p:cNvSpPr txBox="1"/>
          <p:nvPr/>
        </p:nvSpPr>
        <p:spPr>
          <a:xfrm>
            <a:off x="9094640" y="20753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B0FB2-5ED5-FB74-3FF9-B48B6B28608C}"/>
              </a:ext>
            </a:extLst>
          </p:cNvPr>
          <p:cNvSpPr txBox="1"/>
          <p:nvPr/>
        </p:nvSpPr>
        <p:spPr>
          <a:xfrm>
            <a:off x="10082078" y="207536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CF38939-2675-1934-1DA8-08C305BE7EBC}"/>
              </a:ext>
            </a:extLst>
          </p:cNvPr>
          <p:cNvSpPr/>
          <p:nvPr/>
        </p:nvSpPr>
        <p:spPr>
          <a:xfrm>
            <a:off x="9893582" y="5247777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C9E07B-3F70-A78A-CCCD-D4BF355E017D}"/>
              </a:ext>
            </a:extLst>
          </p:cNvPr>
          <p:cNvSpPr txBox="1"/>
          <p:nvPr/>
        </p:nvSpPr>
        <p:spPr>
          <a:xfrm>
            <a:off x="9290330" y="734987"/>
            <a:ext cx="341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90DB4C-FDA6-FC8E-8ED3-68BB74F80DF6}"/>
              </a:ext>
            </a:extLst>
          </p:cNvPr>
          <p:cNvSpPr txBox="1"/>
          <p:nvPr/>
        </p:nvSpPr>
        <p:spPr>
          <a:xfrm>
            <a:off x="10417105" y="734987"/>
            <a:ext cx="341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52C673-EDFF-DF26-EDFA-1B612F419ADB}"/>
              </a:ext>
            </a:extLst>
          </p:cNvPr>
          <p:cNvSpPr txBox="1"/>
          <p:nvPr/>
        </p:nvSpPr>
        <p:spPr>
          <a:xfrm>
            <a:off x="9911196" y="6093515"/>
            <a:ext cx="341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32280-C4EA-FB5A-74DA-6E28968FF66C}"/>
              </a:ext>
            </a:extLst>
          </p:cNvPr>
          <p:cNvSpPr txBox="1"/>
          <p:nvPr/>
        </p:nvSpPr>
        <p:spPr>
          <a:xfrm>
            <a:off x="6843993" y="1983028"/>
            <a:ext cx="1811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Parameters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1162CD1-729D-B7F7-878D-EC9B66D6329B}"/>
              </a:ext>
            </a:extLst>
          </p:cNvPr>
          <p:cNvSpPr/>
          <p:nvPr/>
        </p:nvSpPr>
        <p:spPr>
          <a:xfrm rot="16200000">
            <a:off x="9155498" y="6081524"/>
            <a:ext cx="376991" cy="645050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93B945C4-069E-825F-FF9B-D5C24ED99A2E}"/>
              </a:ext>
            </a:extLst>
          </p:cNvPr>
          <p:cNvSpPr/>
          <p:nvPr/>
        </p:nvSpPr>
        <p:spPr>
          <a:xfrm rot="16200000">
            <a:off x="8916085" y="897500"/>
            <a:ext cx="376991" cy="258134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3EF5A832-D334-17A1-B723-700BF4F752E3}"/>
              </a:ext>
            </a:extLst>
          </p:cNvPr>
          <p:cNvSpPr/>
          <p:nvPr/>
        </p:nvSpPr>
        <p:spPr>
          <a:xfrm rot="16200000">
            <a:off x="8690844" y="2067302"/>
            <a:ext cx="376991" cy="318029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665278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400D-AED9-F18C-5FE1-6D73B1D8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parameters</a:t>
            </a:r>
            <a:r>
              <a:rPr lang="en-US" b="1" dirty="0">
                <a:solidFill>
                  <a:schemeClr val="accent6"/>
                </a:solidFill>
              </a:rPr>
              <a:t> &amp; </a:t>
            </a:r>
            <a:r>
              <a:rPr lang="en-US" b="1" dirty="0"/>
              <a:t>arguments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06847B-5E3A-FC0E-2993-6275DD467C9C}"/>
              </a:ext>
            </a:extLst>
          </p:cNvPr>
          <p:cNvSpPr/>
          <p:nvPr/>
        </p:nvSpPr>
        <p:spPr>
          <a:xfrm>
            <a:off x="8211899" y="1592827"/>
            <a:ext cx="3607947" cy="402336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814C594-5B7D-15FE-C117-2B6863943D7E}"/>
              </a:ext>
            </a:extLst>
          </p:cNvPr>
          <p:cNvSpPr/>
          <p:nvPr/>
        </p:nvSpPr>
        <p:spPr>
          <a:xfrm>
            <a:off x="9272715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FBDED0-663E-A5F2-E2CA-6B644D65DA64}"/>
              </a:ext>
            </a:extLst>
          </p:cNvPr>
          <p:cNvSpPr txBox="1"/>
          <p:nvPr/>
        </p:nvSpPr>
        <p:spPr>
          <a:xfrm>
            <a:off x="7142807" y="777304"/>
            <a:ext cx="1788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Arguments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49743-3CC1-E5C2-07F3-7051B075CCB1}"/>
              </a:ext>
            </a:extLst>
          </p:cNvPr>
          <p:cNvSpPr txBox="1"/>
          <p:nvPr/>
        </p:nvSpPr>
        <p:spPr>
          <a:xfrm>
            <a:off x="7638794" y="6155070"/>
            <a:ext cx="1293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Returns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4481A5-5A13-6EF6-2922-3D581276F3A0}"/>
              </a:ext>
            </a:extLst>
          </p:cNvPr>
          <p:cNvSpPr txBox="1"/>
          <p:nvPr/>
        </p:nvSpPr>
        <p:spPr>
          <a:xfrm>
            <a:off x="579202" y="3132351"/>
            <a:ext cx="75560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area = triangle_area(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1+1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2/2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print(area)</a:t>
            </a:r>
          </a:p>
          <a:p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FC726E71-CAA0-9834-827E-BC031FA63B52}"/>
              </a:ext>
            </a:extLst>
          </p:cNvPr>
          <p:cNvSpPr/>
          <p:nvPr/>
        </p:nvSpPr>
        <p:spPr>
          <a:xfrm>
            <a:off x="10399491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C904A-CFDD-D85B-BFA3-5C322006208F}"/>
              </a:ext>
            </a:extLst>
          </p:cNvPr>
          <p:cNvSpPr txBox="1"/>
          <p:nvPr/>
        </p:nvSpPr>
        <p:spPr>
          <a:xfrm>
            <a:off x="9094640" y="20753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B0FB2-5ED5-FB74-3FF9-B48B6B28608C}"/>
              </a:ext>
            </a:extLst>
          </p:cNvPr>
          <p:cNvSpPr txBox="1"/>
          <p:nvPr/>
        </p:nvSpPr>
        <p:spPr>
          <a:xfrm>
            <a:off x="10082078" y="207536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CF38939-2675-1934-1DA8-08C305BE7EBC}"/>
              </a:ext>
            </a:extLst>
          </p:cNvPr>
          <p:cNvSpPr/>
          <p:nvPr/>
        </p:nvSpPr>
        <p:spPr>
          <a:xfrm>
            <a:off x="9893582" y="5247777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C9E07B-3F70-A78A-CCCD-D4BF355E017D}"/>
              </a:ext>
            </a:extLst>
          </p:cNvPr>
          <p:cNvSpPr txBox="1"/>
          <p:nvPr/>
        </p:nvSpPr>
        <p:spPr>
          <a:xfrm>
            <a:off x="9265483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90DB4C-FDA6-FC8E-8ED3-68BB74F80DF6}"/>
              </a:ext>
            </a:extLst>
          </p:cNvPr>
          <p:cNvSpPr txBox="1"/>
          <p:nvPr/>
        </p:nvSpPr>
        <p:spPr>
          <a:xfrm>
            <a:off x="10392258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52C673-EDFF-DF26-EDFA-1B612F419ADB}"/>
              </a:ext>
            </a:extLst>
          </p:cNvPr>
          <p:cNvSpPr txBox="1"/>
          <p:nvPr/>
        </p:nvSpPr>
        <p:spPr>
          <a:xfrm>
            <a:off x="9886349" y="609351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32280-C4EA-FB5A-74DA-6E28968FF66C}"/>
              </a:ext>
            </a:extLst>
          </p:cNvPr>
          <p:cNvSpPr txBox="1"/>
          <p:nvPr/>
        </p:nvSpPr>
        <p:spPr>
          <a:xfrm>
            <a:off x="6843993" y="1983028"/>
            <a:ext cx="1811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Parameters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1162CD1-729D-B7F7-878D-EC9B66D6329B}"/>
              </a:ext>
            </a:extLst>
          </p:cNvPr>
          <p:cNvSpPr/>
          <p:nvPr/>
        </p:nvSpPr>
        <p:spPr>
          <a:xfrm rot="16200000">
            <a:off x="9155498" y="6081524"/>
            <a:ext cx="376991" cy="645050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93B945C4-069E-825F-FF9B-D5C24ED99A2E}"/>
              </a:ext>
            </a:extLst>
          </p:cNvPr>
          <p:cNvSpPr/>
          <p:nvPr/>
        </p:nvSpPr>
        <p:spPr>
          <a:xfrm rot="16200000">
            <a:off x="8916085" y="897500"/>
            <a:ext cx="376991" cy="258134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3EF5A832-D334-17A1-B723-700BF4F752E3}"/>
              </a:ext>
            </a:extLst>
          </p:cNvPr>
          <p:cNvSpPr/>
          <p:nvPr/>
        </p:nvSpPr>
        <p:spPr>
          <a:xfrm rot="16200000">
            <a:off x="8690844" y="2067302"/>
            <a:ext cx="376991" cy="318029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779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400D-AED9-F18C-5FE1-6D73B1D8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parameters</a:t>
            </a:r>
            <a:r>
              <a:rPr lang="en-US" b="1" dirty="0">
                <a:solidFill>
                  <a:schemeClr val="accent6"/>
                </a:solidFill>
              </a:rPr>
              <a:t> &amp; </a:t>
            </a:r>
            <a:r>
              <a:rPr lang="en-US" b="1" dirty="0"/>
              <a:t>arguments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06847B-5E3A-FC0E-2993-6275DD467C9C}"/>
              </a:ext>
            </a:extLst>
          </p:cNvPr>
          <p:cNvSpPr/>
          <p:nvPr/>
        </p:nvSpPr>
        <p:spPr>
          <a:xfrm>
            <a:off x="8211899" y="1592827"/>
            <a:ext cx="3607947" cy="402336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814C594-5B7D-15FE-C117-2B6863943D7E}"/>
              </a:ext>
            </a:extLst>
          </p:cNvPr>
          <p:cNvSpPr/>
          <p:nvPr/>
        </p:nvSpPr>
        <p:spPr>
          <a:xfrm>
            <a:off x="9272715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FBDED0-663E-A5F2-E2CA-6B644D65DA64}"/>
              </a:ext>
            </a:extLst>
          </p:cNvPr>
          <p:cNvSpPr txBox="1"/>
          <p:nvPr/>
        </p:nvSpPr>
        <p:spPr>
          <a:xfrm>
            <a:off x="7142807" y="777304"/>
            <a:ext cx="1788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Arguments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49743-3CC1-E5C2-07F3-7051B075CCB1}"/>
              </a:ext>
            </a:extLst>
          </p:cNvPr>
          <p:cNvSpPr txBox="1"/>
          <p:nvPr/>
        </p:nvSpPr>
        <p:spPr>
          <a:xfrm>
            <a:off x="7638794" y="6155070"/>
            <a:ext cx="1293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Returns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4481A5-5A13-6EF6-2922-3D581276F3A0}"/>
              </a:ext>
            </a:extLst>
          </p:cNvPr>
          <p:cNvSpPr txBox="1"/>
          <p:nvPr/>
        </p:nvSpPr>
        <p:spPr>
          <a:xfrm>
            <a:off x="579202" y="3132351"/>
            <a:ext cx="75560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x = 2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y = 4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area = triangle_area(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print(area)</a:t>
            </a:r>
          </a:p>
          <a:p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FC726E71-CAA0-9834-827E-BC031FA63B52}"/>
              </a:ext>
            </a:extLst>
          </p:cNvPr>
          <p:cNvSpPr/>
          <p:nvPr/>
        </p:nvSpPr>
        <p:spPr>
          <a:xfrm>
            <a:off x="10399491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C904A-CFDD-D85B-BFA3-5C322006208F}"/>
              </a:ext>
            </a:extLst>
          </p:cNvPr>
          <p:cNvSpPr txBox="1"/>
          <p:nvPr/>
        </p:nvSpPr>
        <p:spPr>
          <a:xfrm>
            <a:off x="9094640" y="20753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B0FB2-5ED5-FB74-3FF9-B48B6B28608C}"/>
              </a:ext>
            </a:extLst>
          </p:cNvPr>
          <p:cNvSpPr txBox="1"/>
          <p:nvPr/>
        </p:nvSpPr>
        <p:spPr>
          <a:xfrm>
            <a:off x="10082078" y="207536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CF38939-2675-1934-1DA8-08C305BE7EBC}"/>
              </a:ext>
            </a:extLst>
          </p:cNvPr>
          <p:cNvSpPr/>
          <p:nvPr/>
        </p:nvSpPr>
        <p:spPr>
          <a:xfrm>
            <a:off x="9893582" y="5247777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C9E07B-3F70-A78A-CCCD-D4BF355E017D}"/>
              </a:ext>
            </a:extLst>
          </p:cNvPr>
          <p:cNvSpPr txBox="1"/>
          <p:nvPr/>
        </p:nvSpPr>
        <p:spPr>
          <a:xfrm>
            <a:off x="9290330" y="734987"/>
            <a:ext cx="341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90DB4C-FDA6-FC8E-8ED3-68BB74F80DF6}"/>
              </a:ext>
            </a:extLst>
          </p:cNvPr>
          <p:cNvSpPr txBox="1"/>
          <p:nvPr/>
        </p:nvSpPr>
        <p:spPr>
          <a:xfrm>
            <a:off x="10417105" y="734987"/>
            <a:ext cx="341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52C673-EDFF-DF26-EDFA-1B612F419ADB}"/>
              </a:ext>
            </a:extLst>
          </p:cNvPr>
          <p:cNvSpPr txBox="1"/>
          <p:nvPr/>
        </p:nvSpPr>
        <p:spPr>
          <a:xfrm>
            <a:off x="9911196" y="6093515"/>
            <a:ext cx="341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32280-C4EA-FB5A-74DA-6E28968FF66C}"/>
              </a:ext>
            </a:extLst>
          </p:cNvPr>
          <p:cNvSpPr txBox="1"/>
          <p:nvPr/>
        </p:nvSpPr>
        <p:spPr>
          <a:xfrm>
            <a:off x="6843993" y="1983028"/>
            <a:ext cx="1811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Parameters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1162CD1-729D-B7F7-878D-EC9B66D6329B}"/>
              </a:ext>
            </a:extLst>
          </p:cNvPr>
          <p:cNvSpPr/>
          <p:nvPr/>
        </p:nvSpPr>
        <p:spPr>
          <a:xfrm rot="16200000">
            <a:off x="9155498" y="6081524"/>
            <a:ext cx="376991" cy="645050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93B945C4-069E-825F-FF9B-D5C24ED99A2E}"/>
              </a:ext>
            </a:extLst>
          </p:cNvPr>
          <p:cNvSpPr/>
          <p:nvPr/>
        </p:nvSpPr>
        <p:spPr>
          <a:xfrm rot="16200000">
            <a:off x="8916085" y="897500"/>
            <a:ext cx="376991" cy="258134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3EF5A832-D334-17A1-B723-700BF4F752E3}"/>
              </a:ext>
            </a:extLst>
          </p:cNvPr>
          <p:cNvSpPr/>
          <p:nvPr/>
        </p:nvSpPr>
        <p:spPr>
          <a:xfrm rot="16200000">
            <a:off x="8690844" y="2067302"/>
            <a:ext cx="376991" cy="318029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904222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400D-AED9-F18C-5FE1-6D73B1D8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parameters</a:t>
            </a:r>
            <a:r>
              <a:rPr lang="en-US" b="1" dirty="0">
                <a:solidFill>
                  <a:schemeClr val="accent6"/>
                </a:solidFill>
              </a:rPr>
              <a:t> &amp; </a:t>
            </a:r>
            <a:r>
              <a:rPr lang="en-US" b="1" dirty="0"/>
              <a:t>arguments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06847B-5E3A-FC0E-2993-6275DD467C9C}"/>
              </a:ext>
            </a:extLst>
          </p:cNvPr>
          <p:cNvSpPr/>
          <p:nvPr/>
        </p:nvSpPr>
        <p:spPr>
          <a:xfrm>
            <a:off x="8211899" y="1592827"/>
            <a:ext cx="3607947" cy="402336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814C594-5B7D-15FE-C117-2B6863943D7E}"/>
              </a:ext>
            </a:extLst>
          </p:cNvPr>
          <p:cNvSpPr/>
          <p:nvPr/>
        </p:nvSpPr>
        <p:spPr>
          <a:xfrm>
            <a:off x="9272715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FBDED0-663E-A5F2-E2CA-6B644D65DA64}"/>
              </a:ext>
            </a:extLst>
          </p:cNvPr>
          <p:cNvSpPr txBox="1"/>
          <p:nvPr/>
        </p:nvSpPr>
        <p:spPr>
          <a:xfrm>
            <a:off x="7142807" y="777304"/>
            <a:ext cx="1788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Arguments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49743-3CC1-E5C2-07F3-7051B075CCB1}"/>
              </a:ext>
            </a:extLst>
          </p:cNvPr>
          <p:cNvSpPr txBox="1"/>
          <p:nvPr/>
        </p:nvSpPr>
        <p:spPr>
          <a:xfrm>
            <a:off x="7638794" y="6155070"/>
            <a:ext cx="1293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Returns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4481A5-5A13-6EF6-2922-3D581276F3A0}"/>
              </a:ext>
            </a:extLst>
          </p:cNvPr>
          <p:cNvSpPr txBox="1"/>
          <p:nvPr/>
        </p:nvSpPr>
        <p:spPr>
          <a:xfrm>
            <a:off x="579202" y="3132351"/>
            <a:ext cx="75560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x = 2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y = 4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area = triangle_area(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print(area)</a:t>
            </a:r>
          </a:p>
          <a:p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FC726E71-CAA0-9834-827E-BC031FA63B52}"/>
              </a:ext>
            </a:extLst>
          </p:cNvPr>
          <p:cNvSpPr/>
          <p:nvPr/>
        </p:nvSpPr>
        <p:spPr>
          <a:xfrm>
            <a:off x="10399491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C904A-CFDD-D85B-BFA3-5C322006208F}"/>
              </a:ext>
            </a:extLst>
          </p:cNvPr>
          <p:cNvSpPr txBox="1"/>
          <p:nvPr/>
        </p:nvSpPr>
        <p:spPr>
          <a:xfrm>
            <a:off x="9094640" y="20753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B0FB2-5ED5-FB74-3FF9-B48B6B28608C}"/>
              </a:ext>
            </a:extLst>
          </p:cNvPr>
          <p:cNvSpPr txBox="1"/>
          <p:nvPr/>
        </p:nvSpPr>
        <p:spPr>
          <a:xfrm>
            <a:off x="10082078" y="207536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CF38939-2675-1934-1DA8-08C305BE7EBC}"/>
              </a:ext>
            </a:extLst>
          </p:cNvPr>
          <p:cNvSpPr/>
          <p:nvPr/>
        </p:nvSpPr>
        <p:spPr>
          <a:xfrm>
            <a:off x="9893582" y="5247777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C9E07B-3F70-A78A-CCCD-D4BF355E017D}"/>
              </a:ext>
            </a:extLst>
          </p:cNvPr>
          <p:cNvSpPr txBox="1"/>
          <p:nvPr/>
        </p:nvSpPr>
        <p:spPr>
          <a:xfrm>
            <a:off x="9265483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90DB4C-FDA6-FC8E-8ED3-68BB74F80DF6}"/>
              </a:ext>
            </a:extLst>
          </p:cNvPr>
          <p:cNvSpPr txBox="1"/>
          <p:nvPr/>
        </p:nvSpPr>
        <p:spPr>
          <a:xfrm>
            <a:off x="10392258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52C673-EDFF-DF26-EDFA-1B612F419ADB}"/>
              </a:ext>
            </a:extLst>
          </p:cNvPr>
          <p:cNvSpPr txBox="1"/>
          <p:nvPr/>
        </p:nvSpPr>
        <p:spPr>
          <a:xfrm>
            <a:off x="9886349" y="609351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32280-C4EA-FB5A-74DA-6E28968FF66C}"/>
              </a:ext>
            </a:extLst>
          </p:cNvPr>
          <p:cNvSpPr txBox="1"/>
          <p:nvPr/>
        </p:nvSpPr>
        <p:spPr>
          <a:xfrm>
            <a:off x="6843993" y="1983028"/>
            <a:ext cx="1811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Parameters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1162CD1-729D-B7F7-878D-EC9B66D6329B}"/>
              </a:ext>
            </a:extLst>
          </p:cNvPr>
          <p:cNvSpPr/>
          <p:nvPr/>
        </p:nvSpPr>
        <p:spPr>
          <a:xfrm rot="16200000">
            <a:off x="9155498" y="6081524"/>
            <a:ext cx="376991" cy="645050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93B945C4-069E-825F-FF9B-D5C24ED99A2E}"/>
              </a:ext>
            </a:extLst>
          </p:cNvPr>
          <p:cNvSpPr/>
          <p:nvPr/>
        </p:nvSpPr>
        <p:spPr>
          <a:xfrm rot="16200000">
            <a:off x="8916085" y="897500"/>
            <a:ext cx="376991" cy="258134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3EF5A832-D334-17A1-B723-700BF4F752E3}"/>
              </a:ext>
            </a:extLst>
          </p:cNvPr>
          <p:cNvSpPr/>
          <p:nvPr/>
        </p:nvSpPr>
        <p:spPr>
          <a:xfrm rot="16200000">
            <a:off x="8690844" y="2067302"/>
            <a:ext cx="376991" cy="318029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19311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400D-AED9-F18C-5FE1-6D73B1D8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parameters</a:t>
            </a:r>
            <a:r>
              <a:rPr lang="en-US" b="1" dirty="0">
                <a:solidFill>
                  <a:schemeClr val="accent6"/>
                </a:solidFill>
              </a:rPr>
              <a:t> &amp; </a:t>
            </a:r>
            <a:r>
              <a:rPr lang="en-US" b="1" dirty="0"/>
              <a:t>arguments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06847B-5E3A-FC0E-2993-6275DD467C9C}"/>
              </a:ext>
            </a:extLst>
          </p:cNvPr>
          <p:cNvSpPr/>
          <p:nvPr/>
        </p:nvSpPr>
        <p:spPr>
          <a:xfrm>
            <a:off x="8211899" y="1592827"/>
            <a:ext cx="3607947" cy="402336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814C594-5B7D-15FE-C117-2B6863943D7E}"/>
              </a:ext>
            </a:extLst>
          </p:cNvPr>
          <p:cNvSpPr/>
          <p:nvPr/>
        </p:nvSpPr>
        <p:spPr>
          <a:xfrm>
            <a:off x="9272715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FBDED0-663E-A5F2-E2CA-6B644D65DA64}"/>
              </a:ext>
            </a:extLst>
          </p:cNvPr>
          <p:cNvSpPr txBox="1"/>
          <p:nvPr/>
        </p:nvSpPr>
        <p:spPr>
          <a:xfrm>
            <a:off x="7142807" y="777304"/>
            <a:ext cx="1788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Arguments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49743-3CC1-E5C2-07F3-7051B075CCB1}"/>
              </a:ext>
            </a:extLst>
          </p:cNvPr>
          <p:cNvSpPr txBox="1"/>
          <p:nvPr/>
        </p:nvSpPr>
        <p:spPr>
          <a:xfrm>
            <a:off x="7638794" y="6155070"/>
            <a:ext cx="1293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Returns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4481A5-5A13-6EF6-2922-3D581276F3A0}"/>
              </a:ext>
            </a:extLst>
          </p:cNvPr>
          <p:cNvSpPr txBox="1"/>
          <p:nvPr/>
        </p:nvSpPr>
        <p:spPr>
          <a:xfrm>
            <a:off x="579202" y="2030381"/>
            <a:ext cx="75560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x = 2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y = 4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area = triangle_area(</a:t>
            </a:r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print(area)</a:t>
            </a:r>
          </a:p>
          <a:p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FC726E71-CAA0-9834-827E-BC031FA63B52}"/>
              </a:ext>
            </a:extLst>
          </p:cNvPr>
          <p:cNvSpPr/>
          <p:nvPr/>
        </p:nvSpPr>
        <p:spPr>
          <a:xfrm>
            <a:off x="10399491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C904A-CFDD-D85B-BFA3-5C322006208F}"/>
              </a:ext>
            </a:extLst>
          </p:cNvPr>
          <p:cNvSpPr txBox="1"/>
          <p:nvPr/>
        </p:nvSpPr>
        <p:spPr>
          <a:xfrm>
            <a:off x="9094640" y="20753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B0FB2-5ED5-FB74-3FF9-B48B6B28608C}"/>
              </a:ext>
            </a:extLst>
          </p:cNvPr>
          <p:cNvSpPr txBox="1"/>
          <p:nvPr/>
        </p:nvSpPr>
        <p:spPr>
          <a:xfrm>
            <a:off x="10082078" y="207536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CF38939-2675-1934-1DA8-08C305BE7EBC}"/>
              </a:ext>
            </a:extLst>
          </p:cNvPr>
          <p:cNvSpPr/>
          <p:nvPr/>
        </p:nvSpPr>
        <p:spPr>
          <a:xfrm>
            <a:off x="9893582" y="5247777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C9E07B-3F70-A78A-CCCD-D4BF355E017D}"/>
              </a:ext>
            </a:extLst>
          </p:cNvPr>
          <p:cNvSpPr txBox="1"/>
          <p:nvPr/>
        </p:nvSpPr>
        <p:spPr>
          <a:xfrm>
            <a:off x="9265483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90DB4C-FDA6-FC8E-8ED3-68BB74F80DF6}"/>
              </a:ext>
            </a:extLst>
          </p:cNvPr>
          <p:cNvSpPr txBox="1"/>
          <p:nvPr/>
        </p:nvSpPr>
        <p:spPr>
          <a:xfrm>
            <a:off x="10392258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52C673-EDFF-DF26-EDFA-1B612F419ADB}"/>
              </a:ext>
            </a:extLst>
          </p:cNvPr>
          <p:cNvSpPr txBox="1"/>
          <p:nvPr/>
        </p:nvSpPr>
        <p:spPr>
          <a:xfrm>
            <a:off x="9886349" y="609351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32280-C4EA-FB5A-74DA-6E28968FF66C}"/>
              </a:ext>
            </a:extLst>
          </p:cNvPr>
          <p:cNvSpPr txBox="1"/>
          <p:nvPr/>
        </p:nvSpPr>
        <p:spPr>
          <a:xfrm>
            <a:off x="6843993" y="1983028"/>
            <a:ext cx="1811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Parameters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1162CD1-729D-B7F7-878D-EC9B66D6329B}"/>
              </a:ext>
            </a:extLst>
          </p:cNvPr>
          <p:cNvSpPr/>
          <p:nvPr/>
        </p:nvSpPr>
        <p:spPr>
          <a:xfrm rot="16200000">
            <a:off x="9155498" y="6081524"/>
            <a:ext cx="376991" cy="645050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93B945C4-069E-825F-FF9B-D5C24ED99A2E}"/>
              </a:ext>
            </a:extLst>
          </p:cNvPr>
          <p:cNvSpPr/>
          <p:nvPr/>
        </p:nvSpPr>
        <p:spPr>
          <a:xfrm rot="16200000">
            <a:off x="8916085" y="897500"/>
            <a:ext cx="376991" cy="258134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3EF5A832-D334-17A1-B723-700BF4F752E3}"/>
              </a:ext>
            </a:extLst>
          </p:cNvPr>
          <p:cNvSpPr/>
          <p:nvPr/>
        </p:nvSpPr>
        <p:spPr>
          <a:xfrm rot="16200000">
            <a:off x="8690844" y="2067302"/>
            <a:ext cx="376991" cy="318029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661E56-5DB8-9511-F825-030472A703C6}"/>
              </a:ext>
            </a:extLst>
          </p:cNvPr>
          <p:cNvSpPr txBox="1"/>
          <p:nvPr/>
        </p:nvSpPr>
        <p:spPr>
          <a:xfrm>
            <a:off x="579202" y="4654946"/>
            <a:ext cx="75560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base = 2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height = 4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area = triangle_area(</a:t>
            </a:r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print(area)</a:t>
            </a:r>
          </a:p>
          <a:p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2C56626C-C5DA-C3A6-1DD4-53015DCD69C4}"/>
              </a:ext>
            </a:extLst>
          </p:cNvPr>
          <p:cNvSpPr/>
          <p:nvPr/>
        </p:nvSpPr>
        <p:spPr>
          <a:xfrm rot="5400000">
            <a:off x="4614596" y="4183191"/>
            <a:ext cx="1938992" cy="35169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6A9DE9-F104-1B6B-0D37-FEAE2C86639B}"/>
              </a:ext>
            </a:extLst>
          </p:cNvPr>
          <p:cNvSpPr txBox="1"/>
          <p:nvPr/>
        </p:nvSpPr>
        <p:spPr>
          <a:xfrm>
            <a:off x="5916552" y="3943538"/>
            <a:ext cx="1722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Same arguments</a:t>
            </a:r>
            <a:r>
              <a:rPr lang="en-US" sz="2400" dirty="0">
                <a:solidFill>
                  <a:schemeClr val="accent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7056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parameters</a:t>
            </a:r>
            <a:r>
              <a:rPr lang="en-US" b="1" dirty="0">
                <a:solidFill>
                  <a:schemeClr val="accent6"/>
                </a:solidFill>
              </a:rPr>
              <a:t> &amp; </a:t>
            </a:r>
            <a:r>
              <a:rPr lang="en-US" b="1" dirty="0"/>
              <a:t>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74041" cy="4900029"/>
          </a:xfrm>
        </p:spPr>
        <p:txBody>
          <a:bodyPr>
            <a:normAutofit/>
          </a:bodyPr>
          <a:lstStyle/>
          <a:p>
            <a:r>
              <a:rPr lang="en-US" dirty="0"/>
              <a:t>Let</a:t>
            </a:r>
            <a:r>
              <a:rPr lang="en-US" dirty="0">
                <a:solidFill>
                  <a:schemeClr val="accent6"/>
                </a:solidFill>
              </a:rPr>
              <a:t>’</a:t>
            </a:r>
            <a:r>
              <a:rPr lang="en-US" dirty="0"/>
              <a:t>s look at some examples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Parameters </a:t>
            </a:r>
            <a:r>
              <a:rPr lang="en-US" sz="2600" b="1" dirty="0">
                <a:solidFill>
                  <a:srgbClr val="FFFFFF"/>
                </a:solidFill>
              </a:rPr>
              <a:t>&amp;</a:t>
            </a:r>
            <a:r>
              <a:rPr lang="en-US" sz="2600" b="1" dirty="0">
                <a:solidFill>
                  <a:schemeClr val="accent6"/>
                </a:solidFill>
              </a:rPr>
              <a:t> Arguments</a:t>
            </a:r>
          </a:p>
        </p:txBody>
      </p:sp>
    </p:spTree>
    <p:extLst>
      <p:ext uri="{BB962C8B-B14F-4D97-AF65-F5344CB8AC3E}">
        <p14:creationId xmlns:p14="http://schemas.microsoft.com/office/powerpoint/2010/main" val="412790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FF00"/>
                </a:solidFill>
              </a:rPr>
              <a:t> </a:t>
            </a:r>
            <a:r>
              <a:rPr lang="en-US" b="1" dirty="0"/>
              <a:t>v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r>
              <a:rPr lang="en-US" b="1" dirty="0"/>
              <a:t>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173677" cy="4856529"/>
          </a:xfrm>
        </p:spPr>
        <p:txBody>
          <a:bodyPr>
            <a:normAutofit/>
          </a:bodyPr>
          <a:lstStyle/>
          <a:p>
            <a:r>
              <a:rPr lang="en-US" dirty="0"/>
              <a:t>The difference between print and return is a point of confusion year after year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/>
              <a:t>So</a:t>
            </a:r>
            <a:r>
              <a:rPr lang="en-US" dirty="0">
                <a:solidFill>
                  <a:schemeClr val="accent2"/>
                </a:solidFill>
              </a:rPr>
              <a:t>, </a:t>
            </a:r>
            <a:r>
              <a:rPr lang="en-US" dirty="0"/>
              <a:t>let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s be proactive and address this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CACF3A-D0DB-F0B8-9AB0-411821970AE4}"/>
              </a:ext>
            </a:extLst>
          </p:cNvPr>
          <p:cNvSpPr txBox="1"/>
          <p:nvPr/>
        </p:nvSpPr>
        <p:spPr>
          <a:xfrm>
            <a:off x="2843788" y="5731986"/>
            <a:ext cx="12811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00FF00"/>
                </a:solidFill>
                <a:latin typeface="Consolas" panose="020B0609020204030204" pitchFamily="49" charset="0"/>
              </a:rPr>
              <a:t>return</a:t>
            </a:r>
            <a:endParaRPr lang="en-US" sz="2600" b="1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4CE0B8-D583-432E-B694-821457933048}"/>
              </a:ext>
            </a:extLst>
          </p:cNvPr>
          <p:cNvSpPr txBox="1"/>
          <p:nvPr/>
        </p:nvSpPr>
        <p:spPr>
          <a:xfrm>
            <a:off x="7948246" y="5731985"/>
            <a:ext cx="109837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00FF00"/>
                </a:solidFill>
                <a:latin typeface="Consolas" panose="020B0609020204030204" pitchFamily="49" charset="0"/>
              </a:rPr>
              <a:t>print</a:t>
            </a:r>
            <a:endParaRPr lang="en-US" sz="2600" b="1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6A2F25AC-E031-4A23-7D1D-737DFF943F34}"/>
              </a:ext>
            </a:extLst>
          </p:cNvPr>
          <p:cNvSpPr/>
          <p:nvPr/>
        </p:nvSpPr>
        <p:spPr>
          <a:xfrm>
            <a:off x="3329643" y="3983166"/>
            <a:ext cx="2742912" cy="1581821"/>
          </a:xfrm>
          <a:prstGeom prst="wedgeEllipseCallou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Are we the same</a:t>
            </a:r>
            <a:r>
              <a:rPr lang="en-US" sz="2800" b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3A93756D-4B49-CB76-C3AB-9DA63FBDA039}"/>
              </a:ext>
            </a:extLst>
          </p:cNvPr>
          <p:cNvSpPr/>
          <p:nvPr/>
        </p:nvSpPr>
        <p:spPr>
          <a:xfrm>
            <a:off x="8268964" y="3983165"/>
            <a:ext cx="2742912" cy="1581821"/>
          </a:xfrm>
          <a:prstGeom prst="wedgeEllipseCallou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Eww</a:t>
            </a:r>
            <a:r>
              <a:rPr lang="en-US" sz="2800" b="1" dirty="0">
                <a:solidFill>
                  <a:schemeClr val="accent2"/>
                </a:solidFill>
              </a:rPr>
              <a:t>,</a:t>
            </a:r>
            <a:r>
              <a:rPr lang="en-US" sz="2800" b="1" dirty="0">
                <a:solidFill>
                  <a:srgbClr val="FFFFFF"/>
                </a:solidFill>
              </a:rPr>
              <a:t> no</a:t>
            </a:r>
            <a:r>
              <a:rPr lang="en-US" sz="28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7021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170" y="727514"/>
            <a:ext cx="1709615" cy="6561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4367A3B-D216-CEEE-C877-2C80950A795F}"/>
              </a:ext>
            </a:extLst>
          </p:cNvPr>
          <p:cNvSpPr txBox="1">
            <a:spLocks/>
          </p:cNvSpPr>
          <p:nvPr/>
        </p:nvSpPr>
        <p:spPr>
          <a:xfrm>
            <a:off x="7565030" y="727514"/>
            <a:ext cx="218756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398CEB-BD84-3604-465A-CED66E3E9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169" y="1731840"/>
            <a:ext cx="4757615" cy="483547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Use cases</a:t>
            </a:r>
          </a:p>
          <a:p>
            <a:r>
              <a:rPr lang="en-US" sz="3200" b="1" u="sng" dirty="0"/>
              <a:t>Debugging</a:t>
            </a:r>
            <a:r>
              <a:rPr lang="en-US" sz="3200" b="1" dirty="0">
                <a:solidFill>
                  <a:schemeClr val="accent1"/>
                </a:solidFill>
              </a:rPr>
              <a:t>.</a:t>
            </a:r>
          </a:p>
          <a:p>
            <a:r>
              <a:rPr lang="en-US" sz="3200" dirty="0"/>
              <a:t>Displaying messages to users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B6AAAB9-6E34-B3ED-2DEF-076C65D2FBAF}"/>
              </a:ext>
            </a:extLst>
          </p:cNvPr>
          <p:cNvSpPr txBox="1">
            <a:spLocks/>
          </p:cNvSpPr>
          <p:nvPr/>
        </p:nvSpPr>
        <p:spPr>
          <a:xfrm>
            <a:off x="6280002" y="1731839"/>
            <a:ext cx="4757615" cy="4835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accent6"/>
                </a:solidFill>
              </a:rPr>
              <a:t>Use cases</a:t>
            </a:r>
          </a:p>
          <a:p>
            <a:r>
              <a:rPr lang="en-US" sz="3200" dirty="0"/>
              <a:t>Used to end the execution of the function call and </a:t>
            </a:r>
            <a:r>
              <a:rPr lang="en-US" sz="3200" dirty="0">
                <a:solidFill>
                  <a:schemeClr val="accent2"/>
                </a:solidFill>
              </a:rPr>
              <a:t>“</a:t>
            </a:r>
            <a:r>
              <a:rPr lang="en-US" sz="3200" dirty="0"/>
              <a:t>return</a:t>
            </a:r>
            <a:r>
              <a:rPr lang="en-US" sz="3200" dirty="0">
                <a:solidFill>
                  <a:schemeClr val="accent2"/>
                </a:solidFill>
              </a:rPr>
              <a:t>”</a:t>
            </a:r>
            <a:r>
              <a:rPr lang="en-US" sz="3200" dirty="0"/>
              <a:t> the result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5155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170" y="727514"/>
            <a:ext cx="1709615" cy="6561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4367A3B-D216-CEEE-C877-2C80950A795F}"/>
              </a:ext>
            </a:extLst>
          </p:cNvPr>
          <p:cNvSpPr txBox="1">
            <a:spLocks/>
          </p:cNvSpPr>
          <p:nvPr/>
        </p:nvSpPr>
        <p:spPr>
          <a:xfrm>
            <a:off x="7565030" y="727514"/>
            <a:ext cx="218756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129F2C-4B9A-6073-E4B7-552D1A28FB98}"/>
              </a:ext>
            </a:extLst>
          </p:cNvPr>
          <p:cNvSpPr txBox="1"/>
          <p:nvPr/>
        </p:nvSpPr>
        <p:spPr>
          <a:xfrm>
            <a:off x="1551536" y="2032596"/>
            <a:ext cx="35028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print(output)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square(2)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534861-C07A-8EB0-4895-64C074F0E8C3}"/>
              </a:ext>
            </a:extLst>
          </p:cNvPr>
          <p:cNvSpPr txBox="1"/>
          <p:nvPr/>
        </p:nvSpPr>
        <p:spPr>
          <a:xfrm>
            <a:off x="6907369" y="2032596"/>
            <a:ext cx="35028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output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square(2)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62057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This Week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4.1</a:t>
            </a:r>
          </a:p>
          <a:p>
            <a:pPr lvl="1"/>
            <a:r>
              <a:rPr lang="en-US" b="1" dirty="0"/>
              <a:t>function review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/>
              <a:t> while loops</a:t>
            </a:r>
          </a:p>
          <a:p>
            <a:pPr lvl="1"/>
            <a:r>
              <a:rPr lang="en-US" b="1" dirty="0"/>
              <a:t>Reading</a:t>
            </a:r>
            <a:r>
              <a:rPr lang="en-US" b="1" dirty="0">
                <a:solidFill>
                  <a:schemeClr val="accent1"/>
                </a:solidFill>
              </a:rPr>
              <a:t>:</a:t>
            </a:r>
            <a:r>
              <a:rPr lang="en-US" b="1" dirty="0"/>
              <a:t> Chapter 9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4.2</a:t>
            </a:r>
          </a:p>
          <a:p>
            <a:pPr lvl="1"/>
            <a:r>
              <a:rPr lang="en-US" dirty="0"/>
              <a:t>More while loops</a:t>
            </a:r>
          </a:p>
          <a:p>
            <a:pPr lvl="1"/>
            <a:r>
              <a:rPr lang="en-US" dirty="0"/>
              <a:t>Reading: Chapter 9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4.3</a:t>
            </a:r>
          </a:p>
          <a:p>
            <a:pPr lvl="1"/>
            <a:r>
              <a:rPr lang="en-US" dirty="0"/>
              <a:t>Midterm review</a:t>
            </a:r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170" y="727514"/>
            <a:ext cx="1709615" cy="6561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4367A3B-D216-CEEE-C877-2C80950A795F}"/>
              </a:ext>
            </a:extLst>
          </p:cNvPr>
          <p:cNvSpPr txBox="1">
            <a:spLocks/>
          </p:cNvSpPr>
          <p:nvPr/>
        </p:nvSpPr>
        <p:spPr>
          <a:xfrm>
            <a:off x="7565030" y="727514"/>
            <a:ext cx="218756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4906A4F2-3274-5C2B-157A-22D1D34ABE4A}"/>
              </a:ext>
            </a:extLst>
          </p:cNvPr>
          <p:cNvSpPr/>
          <p:nvPr/>
        </p:nvSpPr>
        <p:spPr>
          <a:xfrm>
            <a:off x="8485731" y="5258183"/>
            <a:ext cx="376991" cy="5671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797FA2C-0CC0-3112-C521-BCAE5D2C7CE2}"/>
              </a:ext>
            </a:extLst>
          </p:cNvPr>
          <p:cNvSpPr/>
          <p:nvPr/>
        </p:nvSpPr>
        <p:spPr>
          <a:xfrm>
            <a:off x="7746308" y="3438477"/>
            <a:ext cx="1855839" cy="159872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endParaRPr lang="en-US" sz="2800" b="1" dirty="0">
              <a:solidFill>
                <a:schemeClr val="accent6"/>
              </a:solidFill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5F53A9F7-49BF-5E08-2C44-2B4E7E791BE6}"/>
              </a:ext>
            </a:extLst>
          </p:cNvPr>
          <p:cNvSpPr/>
          <p:nvPr/>
        </p:nvSpPr>
        <p:spPr>
          <a:xfrm>
            <a:off x="8485730" y="2415984"/>
            <a:ext cx="376991" cy="8477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03E360-63D1-639F-A3DE-93D735A1DEAE}"/>
              </a:ext>
            </a:extLst>
          </p:cNvPr>
          <p:cNvSpPr txBox="1"/>
          <p:nvPr/>
        </p:nvSpPr>
        <p:spPr>
          <a:xfrm>
            <a:off x="7981215" y="1930138"/>
            <a:ext cx="1645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Arguments: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EF7963-FD29-B2CB-7A58-CF5682F9BA66}"/>
              </a:ext>
            </a:extLst>
          </p:cNvPr>
          <p:cNvSpPr txBox="1"/>
          <p:nvPr/>
        </p:nvSpPr>
        <p:spPr>
          <a:xfrm>
            <a:off x="8164095" y="5905326"/>
            <a:ext cx="128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Returns: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E710A2-9A32-2866-2F08-24036F97B014}"/>
              </a:ext>
            </a:extLst>
          </p:cNvPr>
          <p:cNvSpPr txBox="1"/>
          <p:nvPr/>
        </p:nvSpPr>
        <p:spPr>
          <a:xfrm>
            <a:off x="6012008" y="1931987"/>
            <a:ext cx="2082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we </a:t>
            </a:r>
            <a:r>
              <a:rPr lang="en-US" b="1" dirty="0">
                <a:solidFill>
                  <a:schemeClr val="accent6"/>
                </a:solidFill>
              </a:rPr>
              <a:t>pass</a:t>
            </a:r>
            <a:r>
              <a:rPr lang="en-US" dirty="0">
                <a:solidFill>
                  <a:srgbClr val="FFFFFF"/>
                </a:solidFill>
              </a:rPr>
              <a:t> to the function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6FB240-9AE5-53F0-133A-99ACA49CBD57}"/>
              </a:ext>
            </a:extLst>
          </p:cNvPr>
          <p:cNvSpPr txBox="1"/>
          <p:nvPr/>
        </p:nvSpPr>
        <p:spPr>
          <a:xfrm>
            <a:off x="6088365" y="5363619"/>
            <a:ext cx="2123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the function </a:t>
            </a:r>
            <a:r>
              <a:rPr lang="en-US" b="1" dirty="0">
                <a:solidFill>
                  <a:schemeClr val="accent6"/>
                </a:solidFill>
              </a:rPr>
              <a:t>returns</a:t>
            </a:r>
            <a:r>
              <a:rPr lang="en-US" dirty="0">
                <a:solidFill>
                  <a:srgbClr val="FFFFFF"/>
                </a:solidFill>
              </a:rPr>
              <a:t> to us after we </a:t>
            </a:r>
            <a:r>
              <a:rPr lang="en-US" b="1" dirty="0">
                <a:solidFill>
                  <a:schemeClr val="accent6"/>
                </a:solidFill>
              </a:rPr>
              <a:t>call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it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63C552F3-709A-DAFC-F985-212E3BC1373A}"/>
              </a:ext>
            </a:extLst>
          </p:cNvPr>
          <p:cNvSpPr/>
          <p:nvPr/>
        </p:nvSpPr>
        <p:spPr>
          <a:xfrm>
            <a:off x="3094369" y="5258183"/>
            <a:ext cx="376991" cy="5671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A28B9A5-D541-6B88-F56A-4F6E434A0590}"/>
              </a:ext>
            </a:extLst>
          </p:cNvPr>
          <p:cNvSpPr/>
          <p:nvPr/>
        </p:nvSpPr>
        <p:spPr>
          <a:xfrm>
            <a:off x="2354946" y="3438477"/>
            <a:ext cx="1855839" cy="159872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BDCFD755-1F13-092A-8C33-93E160371DDA}"/>
              </a:ext>
            </a:extLst>
          </p:cNvPr>
          <p:cNvSpPr/>
          <p:nvPr/>
        </p:nvSpPr>
        <p:spPr>
          <a:xfrm>
            <a:off x="3094368" y="2415984"/>
            <a:ext cx="376991" cy="8477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B57424-F3D2-96D0-81C7-C226C7CCE674}"/>
              </a:ext>
            </a:extLst>
          </p:cNvPr>
          <p:cNvSpPr txBox="1"/>
          <p:nvPr/>
        </p:nvSpPr>
        <p:spPr>
          <a:xfrm>
            <a:off x="2589853" y="1930138"/>
            <a:ext cx="1645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Arguments: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53C110-E5FB-6D8C-CA52-22B9B513BC07}"/>
              </a:ext>
            </a:extLst>
          </p:cNvPr>
          <p:cNvSpPr txBox="1"/>
          <p:nvPr/>
        </p:nvSpPr>
        <p:spPr>
          <a:xfrm>
            <a:off x="2772733" y="5905326"/>
            <a:ext cx="1731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Returns: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E60932-4D78-7BF1-0176-A47F8C672CA3}"/>
              </a:ext>
            </a:extLst>
          </p:cNvPr>
          <p:cNvSpPr txBox="1"/>
          <p:nvPr/>
        </p:nvSpPr>
        <p:spPr>
          <a:xfrm>
            <a:off x="620646" y="1931987"/>
            <a:ext cx="2082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we </a:t>
            </a:r>
            <a:r>
              <a:rPr lang="en-US" b="1" dirty="0">
                <a:solidFill>
                  <a:schemeClr val="accent6"/>
                </a:solidFill>
              </a:rPr>
              <a:t>pass</a:t>
            </a:r>
            <a:r>
              <a:rPr lang="en-US" dirty="0">
                <a:solidFill>
                  <a:srgbClr val="FFFFFF"/>
                </a:solidFill>
              </a:rPr>
              <a:t> to the function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335426-C0A7-77F5-E75F-AA6AEEE1381F}"/>
              </a:ext>
            </a:extLst>
          </p:cNvPr>
          <p:cNvSpPr txBox="1"/>
          <p:nvPr/>
        </p:nvSpPr>
        <p:spPr>
          <a:xfrm>
            <a:off x="697003" y="5363619"/>
            <a:ext cx="2123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the function </a:t>
            </a:r>
            <a:r>
              <a:rPr lang="en-US" b="1" dirty="0">
                <a:solidFill>
                  <a:schemeClr val="accent6"/>
                </a:solidFill>
              </a:rPr>
              <a:t>returns</a:t>
            </a:r>
            <a:r>
              <a:rPr lang="en-US" dirty="0">
                <a:solidFill>
                  <a:srgbClr val="FFFFFF"/>
                </a:solidFill>
              </a:rPr>
              <a:t> to us after we </a:t>
            </a:r>
            <a:r>
              <a:rPr lang="en-US" b="1" dirty="0">
                <a:solidFill>
                  <a:schemeClr val="accent6"/>
                </a:solidFill>
              </a:rPr>
              <a:t>call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it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C94744-6227-A5E9-5E0B-75527303CF08}"/>
              </a:ext>
            </a:extLst>
          </p:cNvPr>
          <p:cNvSpPr txBox="1"/>
          <p:nvPr/>
        </p:nvSpPr>
        <p:spPr>
          <a:xfrm>
            <a:off x="4005179" y="2944974"/>
            <a:ext cx="26661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print(output)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C9A3CE-12A1-3C38-ABF2-63CF806768E5}"/>
              </a:ext>
            </a:extLst>
          </p:cNvPr>
          <p:cNvSpPr txBox="1"/>
          <p:nvPr/>
        </p:nvSpPr>
        <p:spPr>
          <a:xfrm>
            <a:off x="9392839" y="2944973"/>
            <a:ext cx="26661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output</a:t>
            </a:r>
          </a:p>
        </p:txBody>
      </p:sp>
    </p:spTree>
    <p:extLst>
      <p:ext uri="{BB962C8B-B14F-4D97-AF65-F5344CB8AC3E}">
        <p14:creationId xmlns:p14="http://schemas.microsoft.com/office/powerpoint/2010/main" val="4247789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170" y="727514"/>
            <a:ext cx="1709615" cy="6561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4367A3B-D216-CEEE-C877-2C80950A795F}"/>
              </a:ext>
            </a:extLst>
          </p:cNvPr>
          <p:cNvSpPr txBox="1">
            <a:spLocks/>
          </p:cNvSpPr>
          <p:nvPr/>
        </p:nvSpPr>
        <p:spPr>
          <a:xfrm>
            <a:off x="7565030" y="727514"/>
            <a:ext cx="218756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4906A4F2-3274-5C2B-157A-22D1D34ABE4A}"/>
              </a:ext>
            </a:extLst>
          </p:cNvPr>
          <p:cNvSpPr/>
          <p:nvPr/>
        </p:nvSpPr>
        <p:spPr>
          <a:xfrm>
            <a:off x="8485731" y="5258183"/>
            <a:ext cx="376991" cy="5671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797FA2C-0CC0-3112-C521-BCAE5D2C7CE2}"/>
              </a:ext>
            </a:extLst>
          </p:cNvPr>
          <p:cNvSpPr/>
          <p:nvPr/>
        </p:nvSpPr>
        <p:spPr>
          <a:xfrm>
            <a:off x="7746308" y="3438477"/>
            <a:ext cx="1855839" cy="159872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endParaRPr lang="en-US" sz="2800" b="1" dirty="0">
              <a:solidFill>
                <a:schemeClr val="accent6"/>
              </a:solidFill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5F53A9F7-49BF-5E08-2C44-2B4E7E791BE6}"/>
              </a:ext>
            </a:extLst>
          </p:cNvPr>
          <p:cNvSpPr/>
          <p:nvPr/>
        </p:nvSpPr>
        <p:spPr>
          <a:xfrm>
            <a:off x="8485730" y="2415984"/>
            <a:ext cx="376991" cy="8477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03E360-63D1-639F-A3DE-93D735A1DEAE}"/>
              </a:ext>
            </a:extLst>
          </p:cNvPr>
          <p:cNvSpPr txBox="1"/>
          <p:nvPr/>
        </p:nvSpPr>
        <p:spPr>
          <a:xfrm>
            <a:off x="7981215" y="1930138"/>
            <a:ext cx="1645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Arguments: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EF7963-FD29-B2CB-7A58-CF5682F9BA66}"/>
              </a:ext>
            </a:extLst>
          </p:cNvPr>
          <p:cNvSpPr txBox="1"/>
          <p:nvPr/>
        </p:nvSpPr>
        <p:spPr>
          <a:xfrm>
            <a:off x="8164095" y="5905326"/>
            <a:ext cx="128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Returns: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E710A2-9A32-2866-2F08-24036F97B014}"/>
              </a:ext>
            </a:extLst>
          </p:cNvPr>
          <p:cNvSpPr txBox="1"/>
          <p:nvPr/>
        </p:nvSpPr>
        <p:spPr>
          <a:xfrm>
            <a:off x="6012008" y="1931987"/>
            <a:ext cx="2082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we </a:t>
            </a:r>
            <a:r>
              <a:rPr lang="en-US" b="1" dirty="0">
                <a:solidFill>
                  <a:schemeClr val="accent6"/>
                </a:solidFill>
              </a:rPr>
              <a:t>pass</a:t>
            </a:r>
            <a:r>
              <a:rPr lang="en-US" dirty="0">
                <a:solidFill>
                  <a:srgbClr val="FFFFFF"/>
                </a:solidFill>
              </a:rPr>
              <a:t> to the function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6FB240-9AE5-53F0-133A-99ACA49CBD57}"/>
              </a:ext>
            </a:extLst>
          </p:cNvPr>
          <p:cNvSpPr txBox="1"/>
          <p:nvPr/>
        </p:nvSpPr>
        <p:spPr>
          <a:xfrm>
            <a:off x="6088365" y="5363619"/>
            <a:ext cx="2123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the function </a:t>
            </a:r>
            <a:r>
              <a:rPr lang="en-US" b="1" dirty="0">
                <a:solidFill>
                  <a:schemeClr val="accent6"/>
                </a:solidFill>
              </a:rPr>
              <a:t>returns</a:t>
            </a:r>
            <a:r>
              <a:rPr lang="en-US" dirty="0">
                <a:solidFill>
                  <a:srgbClr val="FFFFFF"/>
                </a:solidFill>
              </a:rPr>
              <a:t> to us after we </a:t>
            </a:r>
            <a:r>
              <a:rPr lang="en-US" b="1" dirty="0">
                <a:solidFill>
                  <a:schemeClr val="accent6"/>
                </a:solidFill>
              </a:rPr>
              <a:t>call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it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63C552F3-709A-DAFC-F985-212E3BC1373A}"/>
              </a:ext>
            </a:extLst>
          </p:cNvPr>
          <p:cNvSpPr/>
          <p:nvPr/>
        </p:nvSpPr>
        <p:spPr>
          <a:xfrm>
            <a:off x="3094369" y="5258183"/>
            <a:ext cx="376991" cy="5671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A28B9A5-D541-6B88-F56A-4F6E434A0590}"/>
              </a:ext>
            </a:extLst>
          </p:cNvPr>
          <p:cNvSpPr/>
          <p:nvPr/>
        </p:nvSpPr>
        <p:spPr>
          <a:xfrm>
            <a:off x="2354946" y="3438477"/>
            <a:ext cx="1855839" cy="159872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BDCFD755-1F13-092A-8C33-93E160371DDA}"/>
              </a:ext>
            </a:extLst>
          </p:cNvPr>
          <p:cNvSpPr/>
          <p:nvPr/>
        </p:nvSpPr>
        <p:spPr>
          <a:xfrm>
            <a:off x="3094368" y="2415984"/>
            <a:ext cx="376991" cy="8477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B57424-F3D2-96D0-81C7-C226C7CCE674}"/>
              </a:ext>
            </a:extLst>
          </p:cNvPr>
          <p:cNvSpPr txBox="1"/>
          <p:nvPr/>
        </p:nvSpPr>
        <p:spPr>
          <a:xfrm>
            <a:off x="2589853" y="1930138"/>
            <a:ext cx="1645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Arguments: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53C110-E5FB-6D8C-CA52-22B9B513BC07}"/>
              </a:ext>
            </a:extLst>
          </p:cNvPr>
          <p:cNvSpPr txBox="1"/>
          <p:nvPr/>
        </p:nvSpPr>
        <p:spPr>
          <a:xfrm>
            <a:off x="2772733" y="5905326"/>
            <a:ext cx="1731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Returns: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E60932-4D78-7BF1-0176-A47F8C672CA3}"/>
              </a:ext>
            </a:extLst>
          </p:cNvPr>
          <p:cNvSpPr txBox="1"/>
          <p:nvPr/>
        </p:nvSpPr>
        <p:spPr>
          <a:xfrm>
            <a:off x="620646" y="1931987"/>
            <a:ext cx="2082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we </a:t>
            </a:r>
            <a:r>
              <a:rPr lang="en-US" b="1" dirty="0">
                <a:solidFill>
                  <a:schemeClr val="accent6"/>
                </a:solidFill>
              </a:rPr>
              <a:t>pass</a:t>
            </a:r>
            <a:r>
              <a:rPr lang="en-US" dirty="0">
                <a:solidFill>
                  <a:srgbClr val="FFFFFF"/>
                </a:solidFill>
              </a:rPr>
              <a:t> to the function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335426-C0A7-77F5-E75F-AA6AEEE1381F}"/>
              </a:ext>
            </a:extLst>
          </p:cNvPr>
          <p:cNvSpPr txBox="1"/>
          <p:nvPr/>
        </p:nvSpPr>
        <p:spPr>
          <a:xfrm>
            <a:off x="697003" y="5363619"/>
            <a:ext cx="2123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the function </a:t>
            </a:r>
            <a:r>
              <a:rPr lang="en-US" b="1" dirty="0">
                <a:solidFill>
                  <a:schemeClr val="accent6"/>
                </a:solidFill>
              </a:rPr>
              <a:t>returns</a:t>
            </a:r>
            <a:r>
              <a:rPr lang="en-US" dirty="0">
                <a:solidFill>
                  <a:srgbClr val="FFFFFF"/>
                </a:solidFill>
              </a:rPr>
              <a:t> to us after we </a:t>
            </a:r>
            <a:r>
              <a:rPr lang="en-US" b="1" dirty="0">
                <a:solidFill>
                  <a:schemeClr val="accent6"/>
                </a:solidFill>
              </a:rPr>
              <a:t>call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it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C94744-6227-A5E9-5E0B-75527303CF08}"/>
              </a:ext>
            </a:extLst>
          </p:cNvPr>
          <p:cNvSpPr txBox="1"/>
          <p:nvPr/>
        </p:nvSpPr>
        <p:spPr>
          <a:xfrm>
            <a:off x="4005179" y="2944974"/>
            <a:ext cx="26661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print(output)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C9A3CE-12A1-3C38-ABF2-63CF806768E5}"/>
              </a:ext>
            </a:extLst>
          </p:cNvPr>
          <p:cNvSpPr txBox="1"/>
          <p:nvPr/>
        </p:nvSpPr>
        <p:spPr>
          <a:xfrm>
            <a:off x="9392839" y="2944973"/>
            <a:ext cx="26661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output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FC17C82-AC04-A5FC-1B41-FE2328D4E6D3}"/>
              </a:ext>
            </a:extLst>
          </p:cNvPr>
          <p:cNvSpPr/>
          <p:nvPr/>
        </p:nvSpPr>
        <p:spPr>
          <a:xfrm>
            <a:off x="4603262" y="4234960"/>
            <a:ext cx="1191847" cy="2275255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9F344D-F84E-3CFC-A72F-9FC4EA07AD3C}"/>
              </a:ext>
            </a:extLst>
          </p:cNvPr>
          <p:cNvSpPr txBox="1"/>
          <p:nvPr/>
        </p:nvSpPr>
        <p:spPr>
          <a:xfrm>
            <a:off x="4663407" y="4513808"/>
            <a:ext cx="1191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</a:t>
            </a:r>
          </a:p>
          <a:p>
            <a:r>
              <a:rPr lang="en-US" dirty="0">
                <a:solidFill>
                  <a:srgbClr val="FFFFFF"/>
                </a:solidFill>
              </a:rPr>
              <a:t>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A96ADF-D353-E72B-2FC1-50C61DD4ACBC}"/>
              </a:ext>
            </a:extLst>
          </p:cNvPr>
          <p:cNvSpPr txBox="1"/>
          <p:nvPr/>
        </p:nvSpPr>
        <p:spPr>
          <a:xfrm>
            <a:off x="4693676" y="534212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6AD4718-3A91-9897-D513-FB2212C67031}"/>
              </a:ext>
            </a:extLst>
          </p:cNvPr>
          <p:cNvSpPr/>
          <p:nvPr/>
        </p:nvSpPr>
        <p:spPr>
          <a:xfrm>
            <a:off x="9992581" y="4234960"/>
            <a:ext cx="1191847" cy="2275255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587FE9-A120-F380-D5C4-FBD17BFC3C7E}"/>
              </a:ext>
            </a:extLst>
          </p:cNvPr>
          <p:cNvSpPr txBox="1"/>
          <p:nvPr/>
        </p:nvSpPr>
        <p:spPr>
          <a:xfrm>
            <a:off x="10052726" y="4513808"/>
            <a:ext cx="1191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</a:t>
            </a:r>
          </a:p>
          <a:p>
            <a:r>
              <a:rPr lang="en-US" dirty="0">
                <a:solidFill>
                  <a:srgbClr val="FFFFFF"/>
                </a:solidFill>
              </a:rPr>
              <a:t>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2766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FF00"/>
                </a:solidFill>
              </a:rPr>
              <a:t> </a:t>
            </a:r>
            <a:r>
              <a:rPr lang="en-US" b="1" dirty="0"/>
              <a:t>v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r>
              <a:rPr lang="en-US" b="1" dirty="0"/>
              <a:t>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endParaRPr lang="en-US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827AFA-FE4E-422F-8C76-F76365652273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600" b="1" dirty="0">
                <a:solidFill>
                  <a:schemeClr val="accent6"/>
                </a:solidFill>
              </a:rPr>
              <a:t> v.s. </a:t>
            </a:r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67601-AE17-EA38-6057-0E6FFB104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74041" cy="4900029"/>
          </a:xfrm>
        </p:spPr>
        <p:txBody>
          <a:bodyPr>
            <a:normAutofit/>
          </a:bodyPr>
          <a:lstStyle/>
          <a:p>
            <a:r>
              <a:rPr lang="en-US" dirty="0"/>
              <a:t>Let</a:t>
            </a:r>
            <a:r>
              <a:rPr lang="en-US" dirty="0">
                <a:solidFill>
                  <a:schemeClr val="accent6"/>
                </a:solidFill>
              </a:rPr>
              <a:t>’</a:t>
            </a:r>
            <a:r>
              <a:rPr lang="en-US" dirty="0"/>
              <a:t>s look at some examples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851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EC08-3C33-ED98-8837-4586F25F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When is a function done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B0433-9EFC-E18B-4F4F-95D950F50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17738" cy="4900029"/>
          </a:xfrm>
        </p:spPr>
        <p:txBody>
          <a:bodyPr>
            <a:normAutofit/>
          </a:bodyPr>
          <a:lstStyle/>
          <a:p>
            <a:r>
              <a:rPr lang="en-US" dirty="0"/>
              <a:t>A function is done executing if one of the following things occurs</a:t>
            </a:r>
            <a:r>
              <a:rPr lang="en-US" dirty="0">
                <a:solidFill>
                  <a:schemeClr val="accent6"/>
                </a:solidFill>
              </a:rPr>
              <a:t>: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 the indented code finishes running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accent6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return statement is encountered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2015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EC08-3C33-ED98-8837-4586F25F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When is a function done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7BF329-EC6A-4EE9-8F33-0587B3A64912}"/>
              </a:ext>
            </a:extLst>
          </p:cNvPr>
          <p:cNvSpPr txBox="1"/>
          <p:nvPr/>
        </p:nvSpPr>
        <p:spPr>
          <a:xfrm>
            <a:off x="344742" y="2155428"/>
            <a:ext cx="36020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99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output</a:t>
            </a: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8D45B6-DFC0-DD84-D76F-9192C969CFB6}"/>
              </a:ext>
            </a:extLst>
          </p:cNvPr>
          <p:cNvSpPr txBox="1"/>
          <p:nvPr/>
        </p:nvSpPr>
        <p:spPr>
          <a:xfrm>
            <a:off x="4263725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81703-FD85-51C7-ECA5-DD322DFAA050}"/>
              </a:ext>
            </a:extLst>
          </p:cNvPr>
          <p:cNvSpPr txBox="1"/>
          <p:nvPr/>
        </p:nvSpPr>
        <p:spPr>
          <a:xfrm>
            <a:off x="8182708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output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766CCD-A16A-50B0-B5F3-678B8D98F62A}"/>
              </a:ext>
            </a:extLst>
          </p:cNvPr>
          <p:cNvSpPr/>
          <p:nvPr/>
        </p:nvSpPr>
        <p:spPr>
          <a:xfrm>
            <a:off x="132862" y="1688123"/>
            <a:ext cx="11840307" cy="4931508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270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EC08-3C33-ED98-8837-4586F25F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When is a function done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7BF329-EC6A-4EE9-8F33-0587B3A64912}"/>
              </a:ext>
            </a:extLst>
          </p:cNvPr>
          <p:cNvSpPr txBox="1"/>
          <p:nvPr/>
        </p:nvSpPr>
        <p:spPr>
          <a:xfrm>
            <a:off x="344742" y="2155428"/>
            <a:ext cx="36020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99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output</a:t>
            </a: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8D45B6-DFC0-DD84-D76F-9192C969CFB6}"/>
              </a:ext>
            </a:extLst>
          </p:cNvPr>
          <p:cNvSpPr txBox="1"/>
          <p:nvPr/>
        </p:nvSpPr>
        <p:spPr>
          <a:xfrm>
            <a:off x="4263725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81703-FD85-51C7-ECA5-DD322DFAA050}"/>
              </a:ext>
            </a:extLst>
          </p:cNvPr>
          <p:cNvSpPr txBox="1"/>
          <p:nvPr/>
        </p:nvSpPr>
        <p:spPr>
          <a:xfrm>
            <a:off x="8182708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output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766CCD-A16A-50B0-B5F3-678B8D98F62A}"/>
              </a:ext>
            </a:extLst>
          </p:cNvPr>
          <p:cNvSpPr/>
          <p:nvPr/>
        </p:nvSpPr>
        <p:spPr>
          <a:xfrm>
            <a:off x="4263725" y="1688123"/>
            <a:ext cx="7709444" cy="4931508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736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EC08-3C33-ED98-8837-4586F25F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When is a function done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7BF329-EC6A-4EE9-8F33-0587B3A64912}"/>
              </a:ext>
            </a:extLst>
          </p:cNvPr>
          <p:cNvSpPr txBox="1"/>
          <p:nvPr/>
        </p:nvSpPr>
        <p:spPr>
          <a:xfrm>
            <a:off x="344742" y="2155428"/>
            <a:ext cx="36020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99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output</a:t>
            </a: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8D45B6-DFC0-DD84-D76F-9192C969CFB6}"/>
              </a:ext>
            </a:extLst>
          </p:cNvPr>
          <p:cNvSpPr txBox="1"/>
          <p:nvPr/>
        </p:nvSpPr>
        <p:spPr>
          <a:xfrm>
            <a:off x="4263725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81703-FD85-51C7-ECA5-DD322DFAA050}"/>
              </a:ext>
            </a:extLst>
          </p:cNvPr>
          <p:cNvSpPr txBox="1"/>
          <p:nvPr/>
        </p:nvSpPr>
        <p:spPr>
          <a:xfrm>
            <a:off x="8182708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output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766CCD-A16A-50B0-B5F3-678B8D98F62A}"/>
              </a:ext>
            </a:extLst>
          </p:cNvPr>
          <p:cNvSpPr/>
          <p:nvPr/>
        </p:nvSpPr>
        <p:spPr>
          <a:xfrm>
            <a:off x="4263725" y="1688123"/>
            <a:ext cx="7709444" cy="4931508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80DD2F-B122-E9DB-0081-BB96E57E3BB6}"/>
              </a:ext>
            </a:extLst>
          </p:cNvPr>
          <p:cNvSpPr txBox="1"/>
          <p:nvPr/>
        </p:nvSpPr>
        <p:spPr>
          <a:xfrm>
            <a:off x="94647" y="330880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end</a:t>
            </a:r>
            <a:r>
              <a:rPr lang="en-US" b="1" dirty="0">
                <a:solidFill>
                  <a:srgbClr val="FF0066"/>
                </a:solidFill>
              </a:rPr>
              <a:t>.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92A90AB-3E9F-85F4-9197-9034AA1E4A96}"/>
              </a:ext>
            </a:extLst>
          </p:cNvPr>
          <p:cNvSpPr/>
          <p:nvPr/>
        </p:nvSpPr>
        <p:spPr>
          <a:xfrm>
            <a:off x="791310" y="3381158"/>
            <a:ext cx="242277" cy="250092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073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EC08-3C33-ED98-8837-4586F25F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When is a function done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7BF329-EC6A-4EE9-8F33-0587B3A64912}"/>
              </a:ext>
            </a:extLst>
          </p:cNvPr>
          <p:cNvSpPr txBox="1"/>
          <p:nvPr/>
        </p:nvSpPr>
        <p:spPr>
          <a:xfrm>
            <a:off x="344742" y="2155428"/>
            <a:ext cx="36020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99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output</a:t>
            </a: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8D45B6-DFC0-DD84-D76F-9192C969CFB6}"/>
              </a:ext>
            </a:extLst>
          </p:cNvPr>
          <p:cNvSpPr txBox="1"/>
          <p:nvPr/>
        </p:nvSpPr>
        <p:spPr>
          <a:xfrm>
            <a:off x="4263725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81703-FD85-51C7-ECA5-DD322DFAA050}"/>
              </a:ext>
            </a:extLst>
          </p:cNvPr>
          <p:cNvSpPr txBox="1"/>
          <p:nvPr/>
        </p:nvSpPr>
        <p:spPr>
          <a:xfrm>
            <a:off x="8182708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output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766CCD-A16A-50B0-B5F3-678B8D98F62A}"/>
              </a:ext>
            </a:extLst>
          </p:cNvPr>
          <p:cNvSpPr/>
          <p:nvPr/>
        </p:nvSpPr>
        <p:spPr>
          <a:xfrm>
            <a:off x="7971691" y="1688123"/>
            <a:ext cx="4001477" cy="4931508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80DD2F-B122-E9DB-0081-BB96E57E3BB6}"/>
              </a:ext>
            </a:extLst>
          </p:cNvPr>
          <p:cNvSpPr txBox="1"/>
          <p:nvPr/>
        </p:nvSpPr>
        <p:spPr>
          <a:xfrm>
            <a:off x="94647" y="330880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end</a:t>
            </a:r>
            <a:r>
              <a:rPr lang="en-US" b="1" dirty="0">
                <a:solidFill>
                  <a:srgbClr val="FF0066"/>
                </a:solidFill>
              </a:rPr>
              <a:t>.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92A90AB-3E9F-85F4-9197-9034AA1E4A96}"/>
              </a:ext>
            </a:extLst>
          </p:cNvPr>
          <p:cNvSpPr/>
          <p:nvPr/>
        </p:nvSpPr>
        <p:spPr>
          <a:xfrm>
            <a:off x="791310" y="3381158"/>
            <a:ext cx="242277" cy="250092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974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EC08-3C33-ED98-8837-4586F25F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When is a function done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7BF329-EC6A-4EE9-8F33-0587B3A64912}"/>
              </a:ext>
            </a:extLst>
          </p:cNvPr>
          <p:cNvSpPr txBox="1"/>
          <p:nvPr/>
        </p:nvSpPr>
        <p:spPr>
          <a:xfrm>
            <a:off x="344742" y="2155428"/>
            <a:ext cx="36020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99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output</a:t>
            </a: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8D45B6-DFC0-DD84-D76F-9192C969CFB6}"/>
              </a:ext>
            </a:extLst>
          </p:cNvPr>
          <p:cNvSpPr txBox="1"/>
          <p:nvPr/>
        </p:nvSpPr>
        <p:spPr>
          <a:xfrm>
            <a:off x="4263725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81703-FD85-51C7-ECA5-DD322DFAA050}"/>
              </a:ext>
            </a:extLst>
          </p:cNvPr>
          <p:cNvSpPr txBox="1"/>
          <p:nvPr/>
        </p:nvSpPr>
        <p:spPr>
          <a:xfrm>
            <a:off x="8182708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output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766CCD-A16A-50B0-B5F3-678B8D98F62A}"/>
              </a:ext>
            </a:extLst>
          </p:cNvPr>
          <p:cNvSpPr/>
          <p:nvPr/>
        </p:nvSpPr>
        <p:spPr>
          <a:xfrm>
            <a:off x="7971691" y="1688123"/>
            <a:ext cx="4001477" cy="4931508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80DD2F-B122-E9DB-0081-BB96E57E3BB6}"/>
              </a:ext>
            </a:extLst>
          </p:cNvPr>
          <p:cNvSpPr txBox="1"/>
          <p:nvPr/>
        </p:nvSpPr>
        <p:spPr>
          <a:xfrm>
            <a:off x="94647" y="330880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end</a:t>
            </a:r>
            <a:r>
              <a:rPr lang="en-US" b="1" dirty="0">
                <a:solidFill>
                  <a:srgbClr val="FF0066"/>
                </a:solidFill>
              </a:rPr>
              <a:t>.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92A90AB-3E9F-85F4-9197-9034AA1E4A96}"/>
              </a:ext>
            </a:extLst>
          </p:cNvPr>
          <p:cNvSpPr/>
          <p:nvPr/>
        </p:nvSpPr>
        <p:spPr>
          <a:xfrm>
            <a:off x="791310" y="3381158"/>
            <a:ext cx="242277" cy="250092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309DBB-0195-513C-D891-E4337EFA45D2}"/>
              </a:ext>
            </a:extLst>
          </p:cNvPr>
          <p:cNvSpPr txBox="1"/>
          <p:nvPr/>
        </p:nvSpPr>
        <p:spPr>
          <a:xfrm>
            <a:off x="3998002" y="3590161"/>
            <a:ext cx="11526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end</a:t>
            </a:r>
            <a:r>
              <a:rPr lang="en-US" b="1" dirty="0">
                <a:solidFill>
                  <a:srgbClr val="FF0066"/>
                </a:solidFill>
              </a:rPr>
              <a:t>.</a:t>
            </a:r>
          </a:p>
          <a:p>
            <a:r>
              <a:rPr lang="en-US" b="1" dirty="0">
                <a:solidFill>
                  <a:srgbClr val="FF0066"/>
                </a:solidFill>
              </a:rPr>
              <a:t>(</a:t>
            </a:r>
            <a:r>
              <a:rPr lang="en-US" dirty="0">
                <a:solidFill>
                  <a:srgbClr val="FFFFFF"/>
                </a:solidFill>
              </a:rPr>
              <a:t>end of </a:t>
            </a:r>
          </a:p>
          <a:p>
            <a:r>
              <a:rPr lang="en-US" dirty="0">
                <a:solidFill>
                  <a:srgbClr val="FFFFFF"/>
                </a:solidFill>
              </a:rPr>
              <a:t>indented </a:t>
            </a:r>
          </a:p>
          <a:p>
            <a:r>
              <a:rPr lang="en-US" dirty="0">
                <a:solidFill>
                  <a:srgbClr val="FFFFFF"/>
                </a:solidFill>
              </a:rPr>
              <a:t>code</a:t>
            </a:r>
            <a:r>
              <a:rPr lang="en-US" b="1" dirty="0">
                <a:solidFill>
                  <a:srgbClr val="FF0066"/>
                </a:solidFill>
              </a:rPr>
              <a:t>)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8E4AB4E-5C49-34A1-5BF9-D28BE75A06A6}"/>
              </a:ext>
            </a:extLst>
          </p:cNvPr>
          <p:cNvSpPr/>
          <p:nvPr/>
        </p:nvSpPr>
        <p:spPr>
          <a:xfrm>
            <a:off x="4694665" y="3662510"/>
            <a:ext cx="242277" cy="250092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972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EC08-3C33-ED98-8837-4586F25F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When is a function done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7BF329-EC6A-4EE9-8F33-0587B3A64912}"/>
              </a:ext>
            </a:extLst>
          </p:cNvPr>
          <p:cNvSpPr txBox="1"/>
          <p:nvPr/>
        </p:nvSpPr>
        <p:spPr>
          <a:xfrm>
            <a:off x="344742" y="2155428"/>
            <a:ext cx="36020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99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output</a:t>
            </a: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8D45B6-DFC0-DD84-D76F-9192C969CFB6}"/>
              </a:ext>
            </a:extLst>
          </p:cNvPr>
          <p:cNvSpPr txBox="1"/>
          <p:nvPr/>
        </p:nvSpPr>
        <p:spPr>
          <a:xfrm>
            <a:off x="4263725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81703-FD85-51C7-ECA5-DD322DFAA050}"/>
              </a:ext>
            </a:extLst>
          </p:cNvPr>
          <p:cNvSpPr txBox="1"/>
          <p:nvPr/>
        </p:nvSpPr>
        <p:spPr>
          <a:xfrm>
            <a:off x="8182708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output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80DD2F-B122-E9DB-0081-BB96E57E3BB6}"/>
              </a:ext>
            </a:extLst>
          </p:cNvPr>
          <p:cNvSpPr txBox="1"/>
          <p:nvPr/>
        </p:nvSpPr>
        <p:spPr>
          <a:xfrm>
            <a:off x="94647" y="330880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end</a:t>
            </a:r>
            <a:r>
              <a:rPr lang="en-US" b="1" dirty="0">
                <a:solidFill>
                  <a:srgbClr val="FF0066"/>
                </a:solidFill>
              </a:rPr>
              <a:t>.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92A90AB-3E9F-85F4-9197-9034AA1E4A96}"/>
              </a:ext>
            </a:extLst>
          </p:cNvPr>
          <p:cNvSpPr/>
          <p:nvPr/>
        </p:nvSpPr>
        <p:spPr>
          <a:xfrm>
            <a:off x="791310" y="3381158"/>
            <a:ext cx="242277" cy="250092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C16ACF-A77D-9298-675D-27ACAF25A7CD}"/>
              </a:ext>
            </a:extLst>
          </p:cNvPr>
          <p:cNvSpPr txBox="1"/>
          <p:nvPr/>
        </p:nvSpPr>
        <p:spPr>
          <a:xfrm>
            <a:off x="3998002" y="3590161"/>
            <a:ext cx="11526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end</a:t>
            </a:r>
            <a:r>
              <a:rPr lang="en-US" b="1" dirty="0">
                <a:solidFill>
                  <a:srgbClr val="FF0066"/>
                </a:solidFill>
              </a:rPr>
              <a:t>.</a:t>
            </a:r>
          </a:p>
          <a:p>
            <a:r>
              <a:rPr lang="en-US" b="1" dirty="0">
                <a:solidFill>
                  <a:srgbClr val="FF0066"/>
                </a:solidFill>
              </a:rPr>
              <a:t>(</a:t>
            </a:r>
            <a:r>
              <a:rPr lang="en-US" dirty="0">
                <a:solidFill>
                  <a:srgbClr val="FFFFFF"/>
                </a:solidFill>
              </a:rPr>
              <a:t>end of </a:t>
            </a:r>
          </a:p>
          <a:p>
            <a:r>
              <a:rPr lang="en-US" dirty="0">
                <a:solidFill>
                  <a:srgbClr val="FFFFFF"/>
                </a:solidFill>
              </a:rPr>
              <a:t>indented </a:t>
            </a:r>
          </a:p>
          <a:p>
            <a:r>
              <a:rPr lang="en-US" dirty="0">
                <a:solidFill>
                  <a:srgbClr val="FFFFFF"/>
                </a:solidFill>
              </a:rPr>
              <a:t>code</a:t>
            </a:r>
            <a:r>
              <a:rPr lang="en-US" b="1" dirty="0">
                <a:solidFill>
                  <a:srgbClr val="FF0066"/>
                </a:solidFill>
              </a:rPr>
              <a:t>)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D9C9932-3949-2903-5ED9-AED1F082D49D}"/>
              </a:ext>
            </a:extLst>
          </p:cNvPr>
          <p:cNvSpPr/>
          <p:nvPr/>
        </p:nvSpPr>
        <p:spPr>
          <a:xfrm>
            <a:off x="4694665" y="3662510"/>
            <a:ext cx="242277" cy="250092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84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400D-AED9-F18C-5FE1-6D73B1D8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function</a:t>
            </a:r>
            <a:r>
              <a:rPr lang="en-US" dirty="0"/>
              <a:t> confusion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DC0F8-2D91-F825-6F25-258C04786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Review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.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parameters</a:t>
            </a:r>
            <a:r>
              <a:rPr lang="en-US" dirty="0"/>
              <a:t> and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arguments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/>
              <a:t> and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When is a function done</a:t>
            </a:r>
            <a:r>
              <a:rPr lang="en-US" dirty="0">
                <a:solidFill>
                  <a:schemeClr val="accent2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886256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EC08-3C33-ED98-8837-4586F25F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When is a function done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7BF329-EC6A-4EE9-8F33-0587B3A64912}"/>
              </a:ext>
            </a:extLst>
          </p:cNvPr>
          <p:cNvSpPr txBox="1"/>
          <p:nvPr/>
        </p:nvSpPr>
        <p:spPr>
          <a:xfrm>
            <a:off x="344742" y="2155428"/>
            <a:ext cx="36020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99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output</a:t>
            </a: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8D45B6-DFC0-DD84-D76F-9192C969CFB6}"/>
              </a:ext>
            </a:extLst>
          </p:cNvPr>
          <p:cNvSpPr txBox="1"/>
          <p:nvPr/>
        </p:nvSpPr>
        <p:spPr>
          <a:xfrm>
            <a:off x="4263725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81703-FD85-51C7-ECA5-DD322DFAA050}"/>
              </a:ext>
            </a:extLst>
          </p:cNvPr>
          <p:cNvSpPr txBox="1"/>
          <p:nvPr/>
        </p:nvSpPr>
        <p:spPr>
          <a:xfrm>
            <a:off x="8182708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output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80DD2F-B122-E9DB-0081-BB96E57E3BB6}"/>
              </a:ext>
            </a:extLst>
          </p:cNvPr>
          <p:cNvSpPr txBox="1"/>
          <p:nvPr/>
        </p:nvSpPr>
        <p:spPr>
          <a:xfrm>
            <a:off x="94647" y="330880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end</a:t>
            </a:r>
            <a:r>
              <a:rPr lang="en-US" b="1" dirty="0">
                <a:solidFill>
                  <a:srgbClr val="FF0066"/>
                </a:solidFill>
              </a:rPr>
              <a:t>.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92A90AB-3E9F-85F4-9197-9034AA1E4A96}"/>
              </a:ext>
            </a:extLst>
          </p:cNvPr>
          <p:cNvSpPr/>
          <p:nvPr/>
        </p:nvSpPr>
        <p:spPr>
          <a:xfrm>
            <a:off x="791310" y="3381158"/>
            <a:ext cx="242277" cy="250092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E5E12C-B619-89F3-E1AE-B989DE09FB37}"/>
              </a:ext>
            </a:extLst>
          </p:cNvPr>
          <p:cNvSpPr txBox="1"/>
          <p:nvPr/>
        </p:nvSpPr>
        <p:spPr>
          <a:xfrm>
            <a:off x="3998002" y="3590161"/>
            <a:ext cx="11526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end</a:t>
            </a:r>
            <a:r>
              <a:rPr lang="en-US" b="1" dirty="0">
                <a:solidFill>
                  <a:srgbClr val="FF0066"/>
                </a:solidFill>
              </a:rPr>
              <a:t>.</a:t>
            </a:r>
          </a:p>
          <a:p>
            <a:r>
              <a:rPr lang="en-US" b="1" dirty="0">
                <a:solidFill>
                  <a:srgbClr val="FF0066"/>
                </a:solidFill>
              </a:rPr>
              <a:t>(</a:t>
            </a:r>
            <a:r>
              <a:rPr lang="en-US" dirty="0">
                <a:solidFill>
                  <a:srgbClr val="FFFFFF"/>
                </a:solidFill>
              </a:rPr>
              <a:t>end of </a:t>
            </a:r>
          </a:p>
          <a:p>
            <a:r>
              <a:rPr lang="en-US" dirty="0">
                <a:solidFill>
                  <a:srgbClr val="FFFFFF"/>
                </a:solidFill>
              </a:rPr>
              <a:t>indented </a:t>
            </a:r>
          </a:p>
          <a:p>
            <a:r>
              <a:rPr lang="en-US" dirty="0">
                <a:solidFill>
                  <a:srgbClr val="FFFFFF"/>
                </a:solidFill>
              </a:rPr>
              <a:t>code</a:t>
            </a:r>
            <a:r>
              <a:rPr lang="en-US" b="1" dirty="0">
                <a:solidFill>
                  <a:srgbClr val="FF0066"/>
                </a:solidFill>
              </a:rPr>
              <a:t>)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8DA9D52-89BE-EDD0-247F-D0DEA6B682C3}"/>
              </a:ext>
            </a:extLst>
          </p:cNvPr>
          <p:cNvSpPr/>
          <p:nvPr/>
        </p:nvSpPr>
        <p:spPr>
          <a:xfrm>
            <a:off x="4694665" y="3662510"/>
            <a:ext cx="242277" cy="250092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2ED13E-79A9-066C-ACD6-64F64517C01F}"/>
              </a:ext>
            </a:extLst>
          </p:cNvPr>
          <p:cNvSpPr txBox="1"/>
          <p:nvPr/>
        </p:nvSpPr>
        <p:spPr>
          <a:xfrm>
            <a:off x="7956496" y="294438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end</a:t>
            </a:r>
            <a:r>
              <a:rPr lang="en-US" b="1" dirty="0">
                <a:solidFill>
                  <a:srgbClr val="FF0066"/>
                </a:solidFill>
              </a:rPr>
              <a:t>.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45FD5DD-56F8-E91E-917A-E15F6232C4E8}"/>
              </a:ext>
            </a:extLst>
          </p:cNvPr>
          <p:cNvSpPr/>
          <p:nvPr/>
        </p:nvSpPr>
        <p:spPr>
          <a:xfrm>
            <a:off x="8653159" y="3016733"/>
            <a:ext cx="242277" cy="250092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149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When is a function done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74041" cy="4900029"/>
          </a:xfrm>
        </p:spPr>
        <p:txBody>
          <a:bodyPr>
            <a:normAutofit/>
          </a:bodyPr>
          <a:lstStyle/>
          <a:p>
            <a:r>
              <a:rPr lang="en-US" dirty="0"/>
              <a:t>Let</a:t>
            </a:r>
            <a:r>
              <a:rPr lang="en-US" dirty="0">
                <a:solidFill>
                  <a:schemeClr val="accent6"/>
                </a:solidFill>
              </a:rPr>
              <a:t>’</a:t>
            </a:r>
            <a:r>
              <a:rPr lang="en-US" dirty="0"/>
              <a:t>s look at some examples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4. </a:t>
            </a:r>
            <a:r>
              <a:rPr lang="en-US" sz="2600" b="1" dirty="0">
                <a:solidFill>
                  <a:schemeClr val="accent6"/>
                </a:solidFill>
              </a:rPr>
              <a:t>When is a function done</a:t>
            </a:r>
            <a:r>
              <a:rPr lang="en-US" sz="2600" b="1" dirty="0">
                <a:solidFill>
                  <a:srgbClr val="FFFFFF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297147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sz="2800" dirty="0"/>
              <a:t>Looping </a:t>
            </a:r>
            <a:r>
              <a:rPr lang="en-US" sz="2800" dirty="0">
                <a:solidFill>
                  <a:schemeClr val="accent6"/>
                </a:solidFill>
              </a:rPr>
              <a:t>(</a:t>
            </a:r>
            <a:r>
              <a:rPr lang="en-US" sz="2800" dirty="0"/>
              <a:t>aka iteration</a:t>
            </a:r>
            <a:r>
              <a:rPr lang="en-US" sz="2800" dirty="0">
                <a:solidFill>
                  <a:schemeClr val="accent6"/>
                </a:solidFill>
              </a:rPr>
              <a:t>)</a:t>
            </a:r>
            <a:r>
              <a:rPr lang="en-US" sz="2800" dirty="0"/>
              <a:t> is the second key control structure in programming </a:t>
            </a:r>
            <a:r>
              <a:rPr lang="en-US" sz="2800" dirty="0">
                <a:solidFill>
                  <a:schemeClr val="accent6"/>
                </a:solidFill>
              </a:rPr>
              <a:t>(</a:t>
            </a:r>
            <a:r>
              <a:rPr lang="en-US" sz="2800" dirty="0"/>
              <a:t>if</a:t>
            </a:r>
            <a:r>
              <a:rPr lang="en-US" sz="2800" dirty="0">
                <a:solidFill>
                  <a:schemeClr val="accent2"/>
                </a:solidFill>
              </a:rPr>
              <a:t>-</a:t>
            </a:r>
            <a:r>
              <a:rPr lang="en-US" sz="2800" dirty="0"/>
              <a:t>statements</a:t>
            </a:r>
            <a:r>
              <a:rPr lang="en-US" sz="2800" dirty="0">
                <a:solidFill>
                  <a:schemeClr val="accent2"/>
                </a:solidFill>
              </a:rPr>
              <a:t>/</a:t>
            </a:r>
            <a:r>
              <a:rPr lang="en-US" sz="2800" dirty="0"/>
              <a:t>branching was the first</a:t>
            </a:r>
            <a:r>
              <a:rPr lang="en-US" sz="2800" dirty="0">
                <a:solidFill>
                  <a:schemeClr val="accent6"/>
                </a:solidFill>
              </a:rPr>
              <a:t>)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3192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31784B-D1D2-4AC4-804A-F98336B4D789}"/>
              </a:ext>
            </a:extLst>
          </p:cNvPr>
          <p:cNvSpPr/>
          <p:nvPr/>
        </p:nvSpPr>
        <p:spPr>
          <a:xfrm>
            <a:off x="9893218" y="837312"/>
            <a:ext cx="1940888" cy="1744316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List of Customers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6B4462-C1F9-4A9B-A463-77B7999D3F7C}"/>
              </a:ext>
            </a:extLst>
          </p:cNvPr>
          <p:cNvSpPr/>
          <p:nvPr/>
        </p:nvSpPr>
        <p:spPr>
          <a:xfrm>
            <a:off x="5276975" y="3120758"/>
            <a:ext cx="3274143" cy="327414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Send Promotional Email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AB7A9E8-073A-4922-A93D-4FF5B3DCB72A}"/>
              </a:ext>
            </a:extLst>
          </p:cNvPr>
          <p:cNvSpPr/>
          <p:nvPr/>
        </p:nvSpPr>
        <p:spPr>
          <a:xfrm flipH="1">
            <a:off x="2601620" y="4442213"/>
            <a:ext cx="2194559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0881C-07D1-4F04-9CD5-60FAB9F3BF33}"/>
              </a:ext>
            </a:extLst>
          </p:cNvPr>
          <p:cNvSpPr txBox="1"/>
          <p:nvPr/>
        </p:nvSpPr>
        <p:spPr>
          <a:xfrm>
            <a:off x="1416087" y="4496218"/>
            <a:ext cx="1103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Email</a:t>
            </a:r>
          </a:p>
        </p:txBody>
      </p:sp>
      <p:pic>
        <p:nvPicPr>
          <p:cNvPr id="102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02C69A0C-701A-41B7-B899-4F809C7C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371185" y="2466100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DE1E47-C1E8-4BBC-BF41-6DF5197226B2}"/>
              </a:ext>
            </a:extLst>
          </p:cNvPr>
          <p:cNvSpPr txBox="1"/>
          <p:nvPr/>
        </p:nvSpPr>
        <p:spPr>
          <a:xfrm>
            <a:off x="7473741" y="1776710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16324494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31784B-D1D2-4AC4-804A-F98336B4D789}"/>
              </a:ext>
            </a:extLst>
          </p:cNvPr>
          <p:cNvSpPr/>
          <p:nvPr/>
        </p:nvSpPr>
        <p:spPr>
          <a:xfrm>
            <a:off x="9893218" y="837312"/>
            <a:ext cx="1940888" cy="1744316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List of Tweets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6B4462-C1F9-4A9B-A463-77B7999D3F7C}"/>
              </a:ext>
            </a:extLst>
          </p:cNvPr>
          <p:cNvSpPr/>
          <p:nvPr/>
        </p:nvSpPr>
        <p:spPr>
          <a:xfrm>
            <a:off x="5276975" y="3120758"/>
            <a:ext cx="3274143" cy="327414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Does the Tweet contain </a:t>
            </a:r>
            <a:r>
              <a:rPr lang="en-US" sz="2800" b="1" dirty="0">
                <a:solidFill>
                  <a:schemeClr val="accent6"/>
                </a:solidFill>
              </a:rPr>
              <a:t>#</a:t>
            </a:r>
            <a:r>
              <a:rPr lang="en-US" sz="2800" b="1" dirty="0">
                <a:solidFill>
                  <a:srgbClr val="FFFFFF"/>
                </a:solidFill>
              </a:rPr>
              <a:t>cleancode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AB7A9E8-073A-4922-A93D-4FF5B3DCB72A}"/>
              </a:ext>
            </a:extLst>
          </p:cNvPr>
          <p:cNvSpPr/>
          <p:nvPr/>
        </p:nvSpPr>
        <p:spPr>
          <a:xfrm flipH="1">
            <a:off x="2601620" y="4442213"/>
            <a:ext cx="2194559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0881C-07D1-4F04-9CD5-60FAB9F3BF33}"/>
              </a:ext>
            </a:extLst>
          </p:cNvPr>
          <p:cNvSpPr txBox="1"/>
          <p:nvPr/>
        </p:nvSpPr>
        <p:spPr>
          <a:xfrm>
            <a:off x="1215512" y="4496218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pic>
        <p:nvPicPr>
          <p:cNvPr id="102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02C69A0C-701A-41B7-B899-4F809C7C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371185" y="2466100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DE1E47-C1E8-4BBC-BF41-6DF5197226B2}"/>
              </a:ext>
            </a:extLst>
          </p:cNvPr>
          <p:cNvSpPr txBox="1"/>
          <p:nvPr/>
        </p:nvSpPr>
        <p:spPr>
          <a:xfrm>
            <a:off x="7473741" y="1776710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38423386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622B7E0-B526-41BC-8024-DD9FE4A9D64C}"/>
              </a:ext>
            </a:extLst>
          </p:cNvPr>
          <p:cNvSpPr/>
          <p:nvPr/>
        </p:nvSpPr>
        <p:spPr>
          <a:xfrm>
            <a:off x="6972611" y="2571075"/>
            <a:ext cx="500184" cy="500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pic>
        <p:nvPicPr>
          <p:cNvPr id="15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93C11156-6201-4A89-A9A4-4CC109517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80085DA-82B7-417E-BF68-FAD6F2D9329A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13938723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9B6918-D9FC-4A9B-B80E-FCF8629F3CCC}"/>
              </a:ext>
            </a:extLst>
          </p:cNvPr>
          <p:cNvSpPr/>
          <p:nvPr/>
        </p:nvSpPr>
        <p:spPr>
          <a:xfrm>
            <a:off x="7520976" y="2571075"/>
            <a:ext cx="500184" cy="500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A4B1FBC9-8059-45FE-9A9A-DE5CEFE39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84FF112-76AF-417D-B16F-27EBBB040EEF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37537384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FB3141-7694-41C9-A4A2-62EA1DE6B4FD}"/>
              </a:ext>
            </a:extLst>
          </p:cNvPr>
          <p:cNvSpPr/>
          <p:nvPr/>
        </p:nvSpPr>
        <p:spPr>
          <a:xfrm>
            <a:off x="8077156" y="2571075"/>
            <a:ext cx="500184" cy="500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2311B441-965F-4B36-8C80-BBB27A5E9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B439F07-59DF-4FB6-A8F6-7B094F94DE33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38274639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D7FFD1-4DA1-42D4-9B46-7081327AD7D7}"/>
              </a:ext>
            </a:extLst>
          </p:cNvPr>
          <p:cNvSpPr/>
          <p:nvPr/>
        </p:nvSpPr>
        <p:spPr>
          <a:xfrm>
            <a:off x="8632045" y="2571075"/>
            <a:ext cx="500184" cy="500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8DFFA9F9-8FF5-407F-AEA8-92C0405D6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7C5AACE-98A2-48AA-B9F6-4D83CC2793BF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14056375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D7FFD1-4DA1-42D4-9B46-7081327AD7D7}"/>
              </a:ext>
            </a:extLst>
          </p:cNvPr>
          <p:cNvSpPr/>
          <p:nvPr/>
        </p:nvSpPr>
        <p:spPr>
          <a:xfrm>
            <a:off x="6960814" y="5253889"/>
            <a:ext cx="500184" cy="500184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169F3E34-67A7-44AA-B6F8-7833D4E4F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CBAF5D6-B302-4B64-AFEC-3782BBB2F632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3969570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400D-AED9-F18C-5FE1-6D73B1D8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function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dirty="0"/>
              <a:t>what are they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DAD58D6-4EAB-D25A-71A2-B726CD504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58486" cy="4835479"/>
          </a:xfrm>
        </p:spPr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A function is best explained as a self</a:t>
            </a:r>
            <a:r>
              <a:rPr lang="en-US" dirty="0">
                <a:solidFill>
                  <a:schemeClr val="accent6"/>
                </a:solidFill>
                <a:cs typeface="Courier New" panose="02070309020205020404" pitchFamily="49" charset="0"/>
              </a:rPr>
              <a:t>-</a:t>
            </a:r>
            <a:r>
              <a:rPr lang="en-US" dirty="0">
                <a:cs typeface="Courier New" panose="02070309020205020404" pitchFamily="49" charset="0"/>
              </a:rPr>
              <a:t>contained piece of code that has inputs and an output</a:t>
            </a:r>
            <a:r>
              <a:rPr lang="en-US" dirty="0">
                <a:solidFill>
                  <a:schemeClr val="accent6"/>
                </a:solidFill>
                <a:cs typeface="Courier New" panose="02070309020205020404" pitchFamily="49" charset="0"/>
              </a:rPr>
              <a:t>.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171E914E-BE49-E3BA-5BA7-B2EE0A2E4A4A}"/>
              </a:ext>
            </a:extLst>
          </p:cNvPr>
          <p:cNvSpPr/>
          <p:nvPr/>
        </p:nvSpPr>
        <p:spPr>
          <a:xfrm>
            <a:off x="1860287" y="5824036"/>
            <a:ext cx="376991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10E09D7-55FE-D15D-15DC-EEDEB4378F1C}"/>
              </a:ext>
            </a:extLst>
          </p:cNvPr>
          <p:cNvSpPr/>
          <p:nvPr/>
        </p:nvSpPr>
        <p:spPr>
          <a:xfrm>
            <a:off x="1120864" y="4060233"/>
            <a:ext cx="1855839" cy="159872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D403898C-8DF8-9597-C411-B320F397A19F}"/>
              </a:ext>
            </a:extLst>
          </p:cNvPr>
          <p:cNvSpPr/>
          <p:nvPr/>
        </p:nvSpPr>
        <p:spPr>
          <a:xfrm>
            <a:off x="1860286" y="3516187"/>
            <a:ext cx="376991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AC4C67-9154-7088-CE28-8B20F74E8FF4}"/>
              </a:ext>
            </a:extLst>
          </p:cNvPr>
          <p:cNvSpPr txBox="1"/>
          <p:nvPr/>
        </p:nvSpPr>
        <p:spPr>
          <a:xfrm>
            <a:off x="1893876" y="6190822"/>
            <a:ext cx="317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994862-A5C5-70FA-1766-FE920FCDC970}"/>
              </a:ext>
            </a:extLst>
          </p:cNvPr>
          <p:cNvSpPr txBox="1"/>
          <p:nvPr/>
        </p:nvSpPr>
        <p:spPr>
          <a:xfrm>
            <a:off x="397511" y="3140148"/>
            <a:ext cx="3298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day</a:t>
            </a:r>
            <a:r>
              <a:rPr lang="en-US" b="1" dirty="0">
                <a:solidFill>
                  <a:srgbClr val="FFFFFF"/>
                </a:solidFill>
              </a:rPr>
              <a:t>=</a:t>
            </a:r>
            <a:r>
              <a:rPr lang="en-US" b="1" dirty="0">
                <a:solidFill>
                  <a:schemeClr val="accent6"/>
                </a:solidFill>
              </a:rPr>
              <a:t>1</a:t>
            </a:r>
            <a:r>
              <a:rPr lang="en-US" b="1" dirty="0">
                <a:solidFill>
                  <a:srgbClr val="FFFFFF"/>
                </a:solidFill>
              </a:rPr>
              <a:t>,</a:t>
            </a:r>
            <a:r>
              <a:rPr lang="en-US" b="1" dirty="0">
                <a:solidFill>
                  <a:schemeClr val="accent6"/>
                </a:solidFill>
              </a:rPr>
              <a:t> month</a:t>
            </a:r>
            <a:r>
              <a:rPr lang="en-US" b="1" dirty="0">
                <a:solidFill>
                  <a:srgbClr val="FFFFFF"/>
                </a:solidFill>
              </a:rPr>
              <a:t>=</a:t>
            </a:r>
            <a:r>
              <a:rPr lang="en-US" b="1" dirty="0">
                <a:solidFill>
                  <a:schemeClr val="accent6"/>
                </a:solidFill>
              </a:rPr>
              <a:t>1</a:t>
            </a:r>
            <a:r>
              <a:rPr lang="en-US" b="1" dirty="0">
                <a:solidFill>
                  <a:srgbClr val="FFFFFF"/>
                </a:solidFill>
              </a:rPr>
              <a:t>,</a:t>
            </a:r>
            <a:r>
              <a:rPr lang="en-US" b="1" dirty="0">
                <a:solidFill>
                  <a:schemeClr val="accent6"/>
                </a:solidFill>
              </a:rPr>
              <a:t> year</a:t>
            </a:r>
            <a:r>
              <a:rPr lang="en-US" b="1" dirty="0">
                <a:solidFill>
                  <a:srgbClr val="FFFFFF"/>
                </a:solidFill>
              </a:rPr>
              <a:t>=</a:t>
            </a:r>
            <a:r>
              <a:rPr lang="en-US" b="1" dirty="0">
                <a:solidFill>
                  <a:schemeClr val="accent6"/>
                </a:solidFill>
              </a:rPr>
              <a:t>2022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D640791-3BCF-2DD0-6570-650F1B9942EB}"/>
              </a:ext>
            </a:extLst>
          </p:cNvPr>
          <p:cNvSpPr/>
          <p:nvPr/>
        </p:nvSpPr>
        <p:spPr>
          <a:xfrm>
            <a:off x="5906261" y="5824036"/>
            <a:ext cx="376991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6EE4777-787E-638E-3786-F805E05A6A0C}"/>
              </a:ext>
            </a:extLst>
          </p:cNvPr>
          <p:cNvSpPr/>
          <p:nvPr/>
        </p:nvSpPr>
        <p:spPr>
          <a:xfrm>
            <a:off x="5166838" y="4060233"/>
            <a:ext cx="1855839" cy="159872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1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7216DAD6-E667-BE4F-BB61-7D239874F7C2}"/>
              </a:ext>
            </a:extLst>
          </p:cNvPr>
          <p:cNvSpPr/>
          <p:nvPr/>
        </p:nvSpPr>
        <p:spPr>
          <a:xfrm>
            <a:off x="5906260" y="3516187"/>
            <a:ext cx="376991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1F0351-DE67-9C4F-586A-20AD8B684FE7}"/>
              </a:ext>
            </a:extLst>
          </p:cNvPr>
          <p:cNvSpPr txBox="1"/>
          <p:nvPr/>
        </p:nvSpPr>
        <p:spPr>
          <a:xfrm>
            <a:off x="5842067" y="619082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0.5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C5B963-6A67-9568-31CB-CAD9E374D691}"/>
              </a:ext>
            </a:extLst>
          </p:cNvPr>
          <p:cNvSpPr txBox="1"/>
          <p:nvPr/>
        </p:nvSpPr>
        <p:spPr>
          <a:xfrm>
            <a:off x="5044614" y="3140148"/>
            <a:ext cx="2096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base</a:t>
            </a:r>
            <a:r>
              <a:rPr lang="en-US" b="1" dirty="0">
                <a:solidFill>
                  <a:srgbClr val="FFFFFF"/>
                </a:solidFill>
              </a:rPr>
              <a:t>=</a:t>
            </a:r>
            <a:r>
              <a:rPr lang="en-US" b="1" dirty="0">
                <a:solidFill>
                  <a:schemeClr val="accent6"/>
                </a:solidFill>
              </a:rPr>
              <a:t>1</a:t>
            </a:r>
            <a:r>
              <a:rPr lang="en-US" b="1" dirty="0">
                <a:solidFill>
                  <a:srgbClr val="FFFFFF"/>
                </a:solidFill>
              </a:rPr>
              <a:t>,</a:t>
            </a:r>
            <a:r>
              <a:rPr lang="en-US" b="1" dirty="0">
                <a:solidFill>
                  <a:schemeClr val="accent6"/>
                </a:solidFill>
              </a:rPr>
              <a:t> height</a:t>
            </a:r>
            <a:r>
              <a:rPr lang="en-US" b="1" dirty="0">
                <a:solidFill>
                  <a:srgbClr val="FFFFFF"/>
                </a:solidFill>
              </a:rPr>
              <a:t>=</a:t>
            </a:r>
            <a:r>
              <a:rPr lang="en-US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E0E310A5-AB47-875B-1545-9953617070F7}"/>
              </a:ext>
            </a:extLst>
          </p:cNvPr>
          <p:cNvSpPr/>
          <p:nvPr/>
        </p:nvSpPr>
        <p:spPr>
          <a:xfrm>
            <a:off x="9952235" y="5830743"/>
            <a:ext cx="376991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DF9D725-C86A-1D97-CA88-00A9B405AD7C}"/>
              </a:ext>
            </a:extLst>
          </p:cNvPr>
          <p:cNvSpPr/>
          <p:nvPr/>
        </p:nvSpPr>
        <p:spPr>
          <a:xfrm>
            <a:off x="9212812" y="4066940"/>
            <a:ext cx="1855839" cy="159872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sine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62D82758-19F7-575F-1F59-D5519C0AB28B}"/>
              </a:ext>
            </a:extLst>
          </p:cNvPr>
          <p:cNvSpPr/>
          <p:nvPr/>
        </p:nvSpPr>
        <p:spPr>
          <a:xfrm>
            <a:off x="9952234" y="3522894"/>
            <a:ext cx="376991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969DB9-16AC-4CD7-4733-B2B9559A02D8}"/>
              </a:ext>
            </a:extLst>
          </p:cNvPr>
          <p:cNvSpPr txBox="1"/>
          <p:nvPr/>
        </p:nvSpPr>
        <p:spPr>
          <a:xfrm>
            <a:off x="9985824" y="6197529"/>
            <a:ext cx="317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11B030-C2E8-F366-BC80-9A7BAB4DCCA3}"/>
              </a:ext>
            </a:extLst>
          </p:cNvPr>
          <p:cNvSpPr txBox="1"/>
          <p:nvPr/>
        </p:nvSpPr>
        <p:spPr>
          <a:xfrm>
            <a:off x="9533496" y="3146855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angle</a:t>
            </a:r>
            <a:r>
              <a:rPr lang="en-US" b="1" dirty="0">
                <a:solidFill>
                  <a:srgbClr val="FFFFFF"/>
                </a:solidFill>
              </a:rPr>
              <a:t>=</a:t>
            </a:r>
            <a:r>
              <a:rPr lang="en-US" b="1" dirty="0">
                <a:solidFill>
                  <a:schemeClr val="accent6"/>
                </a:solidFill>
              </a:rPr>
              <a:t>90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E02740-52CB-B248-EB60-7AC18AD7E1A0}"/>
              </a:ext>
            </a:extLst>
          </p:cNvPr>
          <p:cNvSpPr txBox="1"/>
          <p:nvPr/>
        </p:nvSpPr>
        <p:spPr>
          <a:xfrm>
            <a:off x="7530336" y="2872621"/>
            <a:ext cx="2082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we </a:t>
            </a:r>
            <a:r>
              <a:rPr lang="en-US" b="1" dirty="0">
                <a:solidFill>
                  <a:schemeClr val="accent6"/>
                </a:solidFill>
              </a:rPr>
              <a:t>pass</a:t>
            </a:r>
            <a:r>
              <a:rPr lang="en-US" dirty="0">
                <a:solidFill>
                  <a:srgbClr val="FFFFFF"/>
                </a:solidFill>
              </a:rPr>
              <a:t> to the function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F41595-C355-915D-522C-9984DE89771A}"/>
              </a:ext>
            </a:extLst>
          </p:cNvPr>
          <p:cNvSpPr txBox="1"/>
          <p:nvPr/>
        </p:nvSpPr>
        <p:spPr>
          <a:xfrm>
            <a:off x="7606693" y="5649430"/>
            <a:ext cx="2123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the function </a:t>
            </a:r>
            <a:r>
              <a:rPr lang="en-US" b="1" dirty="0">
                <a:solidFill>
                  <a:schemeClr val="accent6"/>
                </a:solidFill>
              </a:rPr>
              <a:t>returns</a:t>
            </a:r>
            <a:r>
              <a:rPr lang="en-US" dirty="0">
                <a:solidFill>
                  <a:srgbClr val="FFFFFF"/>
                </a:solidFill>
              </a:rPr>
              <a:t> to us after we </a:t>
            </a:r>
            <a:r>
              <a:rPr lang="en-US" b="1" dirty="0">
                <a:solidFill>
                  <a:schemeClr val="accent6"/>
                </a:solidFill>
              </a:rPr>
              <a:t>call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it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88193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74041" cy="4900029"/>
          </a:xfrm>
        </p:spPr>
        <p:txBody>
          <a:bodyPr>
            <a:normAutofit/>
          </a:bodyPr>
          <a:lstStyle/>
          <a:p>
            <a:r>
              <a:rPr lang="en-US" dirty="0"/>
              <a:t>Sometimes we need to keep looping as long as some condition is </a:t>
            </a:r>
            <a:r>
              <a:rPr lang="en-US" b="1" dirty="0">
                <a:solidFill>
                  <a:schemeClr val="accent6"/>
                </a:solidFill>
              </a:rPr>
              <a:t>True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and stop when it becomes </a:t>
            </a:r>
            <a:r>
              <a:rPr lang="en-US" b="1" dirty="0">
                <a:solidFill>
                  <a:schemeClr val="accent6"/>
                </a:solidFill>
              </a:rPr>
              <a:t>False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Let</a:t>
            </a:r>
            <a:r>
              <a:rPr lang="en-US" dirty="0">
                <a:solidFill>
                  <a:schemeClr val="accent1"/>
                </a:solidFill>
              </a:rPr>
              <a:t>'</a:t>
            </a:r>
            <a:r>
              <a:rPr lang="en-US" dirty="0"/>
              <a:t>s say you want to ask the user a question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/>
              <a:t>Do you think the Toronto Maple Leafs will win the Stanley Cup in your lifetime</a:t>
            </a:r>
            <a:r>
              <a:rPr lang="en-US" dirty="0">
                <a:solidFill>
                  <a:schemeClr val="accent1"/>
                </a:solidFill>
              </a:rPr>
              <a:t>?</a:t>
            </a:r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/>
              <a:t> </a:t>
            </a:r>
          </a:p>
          <a:p>
            <a:r>
              <a:rPr lang="en-US" dirty="0"/>
              <a:t>If the user answers </a:t>
            </a:r>
            <a:r>
              <a:rPr lang="en-US" dirty="0">
                <a:solidFill>
                  <a:schemeClr val="accent6"/>
                </a:solidFill>
              </a:rPr>
              <a:t>'</a:t>
            </a:r>
            <a:r>
              <a:rPr lang="en-US" dirty="0"/>
              <a:t>y</a:t>
            </a:r>
            <a:r>
              <a:rPr lang="en-US" dirty="0">
                <a:solidFill>
                  <a:schemeClr val="accent6"/>
                </a:solidFill>
              </a:rPr>
              <a:t>'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print out </a:t>
            </a:r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/>
              <a:t>You are going to live for a very long time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/>
              <a:t> If the user answers </a:t>
            </a:r>
            <a:r>
              <a:rPr lang="en-US" dirty="0">
                <a:solidFill>
                  <a:schemeClr val="accent6"/>
                </a:solidFill>
              </a:rPr>
              <a:t>'</a:t>
            </a:r>
            <a:r>
              <a:rPr lang="en-US" dirty="0"/>
              <a:t>n</a:t>
            </a:r>
            <a:r>
              <a:rPr lang="en-US" dirty="0">
                <a:solidFill>
                  <a:schemeClr val="accent6"/>
                </a:solidFill>
              </a:rPr>
              <a:t>'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print out </a:t>
            </a:r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/>
              <a:t>Well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sometimes miracles happen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"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5. </a:t>
            </a:r>
            <a:r>
              <a:rPr lang="en-US" sz="2600" b="1" dirty="0">
                <a:solidFill>
                  <a:schemeClr val="accent6"/>
                </a:solidFill>
              </a:rPr>
              <a:t>Asking the User a Question</a:t>
            </a:r>
          </a:p>
        </p:txBody>
      </p:sp>
    </p:spTree>
    <p:extLst>
      <p:ext uri="{BB962C8B-B14F-4D97-AF65-F5344CB8AC3E}">
        <p14:creationId xmlns:p14="http://schemas.microsoft.com/office/powerpoint/2010/main" val="8250885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10964778" cy="4835479"/>
          </a:xfrm>
        </p:spPr>
        <p:txBody>
          <a:bodyPr>
            <a:normAutofit/>
          </a:bodyPr>
          <a:lstStyle/>
          <a:p>
            <a:r>
              <a:rPr lang="en-US" sz="3200" dirty="0"/>
              <a:t>Our code kinda worked but if the user makes a typo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they can</a:t>
            </a:r>
            <a:r>
              <a:rPr lang="en-US" sz="3200" dirty="0">
                <a:solidFill>
                  <a:schemeClr val="accent2"/>
                </a:solidFill>
              </a:rPr>
              <a:t>’</a:t>
            </a:r>
            <a:r>
              <a:rPr lang="en-US" sz="3200" dirty="0"/>
              <a:t>t participate in the questionnaire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r>
              <a:rPr lang="en-US" sz="3200" dirty="0"/>
              <a:t>The general solution is to loop</a:t>
            </a:r>
            <a:r>
              <a:rPr lang="en-US" sz="3200" dirty="0">
                <a:solidFill>
                  <a:schemeClr val="accent1"/>
                </a:solidFill>
              </a:rPr>
              <a:t>:</a:t>
            </a:r>
            <a:r>
              <a:rPr lang="en-US" sz="3200" dirty="0"/>
              <a:t> to execute the same lines of code more than once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  <a:r>
              <a:rPr lang="en-US" sz="3200" dirty="0"/>
              <a:t> This is also called iteration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r>
              <a:rPr lang="en-US" sz="3200" dirty="0"/>
              <a:t>We</a:t>
            </a:r>
            <a:r>
              <a:rPr lang="en-US" sz="3200" dirty="0">
                <a:solidFill>
                  <a:schemeClr val="accent6"/>
                </a:solidFill>
              </a:rPr>
              <a:t>'</a:t>
            </a:r>
            <a:r>
              <a:rPr lang="en-US" sz="3200" dirty="0"/>
              <a:t>re going to talk about one loop construct today</a:t>
            </a:r>
            <a:r>
              <a:rPr lang="en-US" sz="3200" dirty="0">
                <a:solidFill>
                  <a:schemeClr val="accent1"/>
                </a:solidFill>
              </a:rPr>
              <a:t>:</a:t>
            </a:r>
            <a:r>
              <a:rPr lang="en-US" sz="3200" dirty="0"/>
              <a:t> the while</a:t>
            </a:r>
            <a:r>
              <a:rPr lang="en-US" sz="3200" dirty="0">
                <a:solidFill>
                  <a:schemeClr val="accent6"/>
                </a:solidFill>
              </a:rPr>
              <a:t>-</a:t>
            </a:r>
            <a:r>
              <a:rPr lang="en-US" sz="3200" dirty="0"/>
              <a:t>loop where you loop while some boolean expression is True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03756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040728" cy="483547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accent6"/>
                </a:solidFill>
              </a:rPr>
              <a:t>while loop </a:t>
            </a:r>
            <a:r>
              <a:rPr lang="en-US" dirty="0"/>
              <a:t>keeps executing a piece of code as long as a particular condition is </a:t>
            </a:r>
            <a:r>
              <a:rPr lang="en-US" b="1" dirty="0">
                <a:solidFill>
                  <a:schemeClr val="accent6"/>
                </a:solidFill>
              </a:rPr>
              <a:t>True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There must be a colon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:</a:t>
            </a:r>
            <a:r>
              <a:rPr lang="en-US" dirty="0">
                <a:solidFill>
                  <a:schemeClr val="accent1"/>
                </a:solidFill>
              </a:rPr>
              <a:t>)</a:t>
            </a:r>
            <a:r>
              <a:rPr lang="en-US" dirty="0"/>
              <a:t> at the end of the while statement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The action to be performed must be indented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70ACCF-3AA6-4238-95F7-2DDF40B8029A}"/>
              </a:ext>
            </a:extLst>
          </p:cNvPr>
          <p:cNvSpPr txBox="1"/>
          <p:nvPr/>
        </p:nvSpPr>
        <p:spPr>
          <a:xfrm>
            <a:off x="7027397" y="1825624"/>
            <a:ext cx="462658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expression: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do something.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D4C98-2197-4026-BA18-2560D06128D3}"/>
              </a:ext>
            </a:extLst>
          </p:cNvPr>
          <p:cNvSpPr txBox="1"/>
          <p:nvPr/>
        </p:nvSpPr>
        <p:spPr>
          <a:xfrm>
            <a:off x="7087557" y="3678181"/>
            <a:ext cx="1290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Indent</a:t>
            </a:r>
          </a:p>
        </p:txBody>
      </p:sp>
      <p:sp>
        <p:nvSpPr>
          <p:cNvPr id="9" name="Arrow: Bent-Up 8">
            <a:extLst>
              <a:ext uri="{FF2B5EF4-FFF2-40B4-BE49-F238E27FC236}">
                <a16:creationId xmlns:a16="http://schemas.microsoft.com/office/drawing/2014/main" id="{DF12F6F6-C5A3-4FB9-A620-AD248921680E}"/>
              </a:ext>
            </a:extLst>
          </p:cNvPr>
          <p:cNvSpPr/>
          <p:nvPr/>
        </p:nvSpPr>
        <p:spPr>
          <a:xfrm rot="5400000" flipH="1">
            <a:off x="6976593" y="2776088"/>
            <a:ext cx="1189481" cy="728846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Bent-Up 9">
            <a:extLst>
              <a:ext uri="{FF2B5EF4-FFF2-40B4-BE49-F238E27FC236}">
                <a16:creationId xmlns:a16="http://schemas.microsoft.com/office/drawing/2014/main" id="{76090EB6-7EC8-4D9C-82DD-D8D34A6709F0}"/>
              </a:ext>
            </a:extLst>
          </p:cNvPr>
          <p:cNvSpPr/>
          <p:nvPr/>
        </p:nvSpPr>
        <p:spPr>
          <a:xfrm rot="10800000" flipH="1">
            <a:off x="8488561" y="1245544"/>
            <a:ext cx="1189481" cy="728846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82EE26-0D92-4CCF-A77A-481BE028A8DB}"/>
              </a:ext>
            </a:extLst>
          </p:cNvPr>
          <p:cNvSpPr txBox="1"/>
          <p:nvPr/>
        </p:nvSpPr>
        <p:spPr>
          <a:xfrm>
            <a:off x="6174936" y="554470"/>
            <a:ext cx="31227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Must evaluate to 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True </a:t>
            </a:r>
            <a:r>
              <a:rPr lang="en-US" sz="2800" b="1" dirty="0">
                <a:solidFill>
                  <a:srgbClr val="FFFFFF"/>
                </a:solidFill>
              </a:rPr>
              <a:t>or</a:t>
            </a:r>
            <a:r>
              <a:rPr lang="en-US" sz="2800" b="1" dirty="0">
                <a:solidFill>
                  <a:schemeClr val="accent6"/>
                </a:solidFill>
              </a:rPr>
              <a:t> False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0BED55-7CFE-48D9-BE38-4EB3A2F9AAB4}"/>
              </a:ext>
            </a:extLst>
          </p:cNvPr>
          <p:cNvSpPr txBox="1"/>
          <p:nvPr/>
        </p:nvSpPr>
        <p:spPr>
          <a:xfrm>
            <a:off x="10407761" y="815999"/>
            <a:ext cx="1168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Colon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D6FA868-73C8-49D1-851B-1FD6B24D247A}"/>
              </a:ext>
            </a:extLst>
          </p:cNvPr>
          <p:cNvSpPr/>
          <p:nvPr/>
        </p:nvSpPr>
        <p:spPr>
          <a:xfrm rot="16200000" flipH="1">
            <a:off x="11056723" y="1503532"/>
            <a:ext cx="656148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456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040728" cy="4835479"/>
          </a:xfrm>
        </p:spPr>
        <p:txBody>
          <a:bodyPr>
            <a:normAutofit/>
          </a:bodyPr>
          <a:lstStyle/>
          <a:p>
            <a:r>
              <a:rPr lang="en-US" dirty="0"/>
              <a:t>The condition that gets evaluated is just a boolean expression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In particular it can include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n-US" dirty="0"/>
              <a:t>Something that evaluates to </a:t>
            </a:r>
            <a:r>
              <a:rPr lang="en-US" b="1" dirty="0">
                <a:solidFill>
                  <a:schemeClr val="accent6"/>
                </a:solidFill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accent6"/>
                </a:solidFill>
              </a:rPr>
              <a:t>False</a:t>
            </a:r>
            <a:r>
              <a:rPr lang="en-US" dirty="0">
                <a:solidFill>
                  <a:schemeClr val="accent2"/>
                </a:solidFill>
              </a:rPr>
              <a:t>. </a:t>
            </a:r>
          </a:p>
          <a:p>
            <a:pPr lvl="1"/>
            <a:r>
              <a:rPr lang="en-US" dirty="0"/>
              <a:t>logical operators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</a:t>
            </a:r>
            <a:r>
              <a:rPr lang="en-US" b="1" dirty="0">
                <a:solidFill>
                  <a:schemeClr val="accent6"/>
                </a:solidFill>
              </a:rPr>
              <a:t>or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</a:t>
            </a:r>
            <a:r>
              <a:rPr lang="en-US" b="1" dirty="0">
                <a:solidFill>
                  <a:schemeClr val="accent6"/>
                </a:solidFill>
              </a:rPr>
              <a:t>not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lvl="1"/>
            <a:r>
              <a:rPr lang="en-US" dirty="0"/>
              <a:t>comparison operators</a:t>
            </a:r>
          </a:p>
          <a:p>
            <a:pPr lvl="1"/>
            <a:r>
              <a:rPr lang="en-US" dirty="0"/>
              <a:t>function calls</a:t>
            </a:r>
          </a:p>
          <a:p>
            <a:r>
              <a:rPr lang="en-US" dirty="0">
                <a:solidFill>
                  <a:schemeClr val="accent2"/>
                </a:solidFill>
              </a:rPr>
              <a:t>...</a:t>
            </a:r>
            <a:r>
              <a:rPr lang="en-US" dirty="0"/>
              <a:t> really anything that evaluates to </a:t>
            </a:r>
            <a:r>
              <a:rPr lang="en-US" b="1" dirty="0">
                <a:solidFill>
                  <a:schemeClr val="accent6"/>
                </a:solidFill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accent6"/>
                </a:solidFill>
              </a:rPr>
              <a:t>False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8506115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8506115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7879181" y="3337563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Condition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9480675" y="3555796"/>
            <a:ext cx="127133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7531558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75A27F-F72C-78D9-CF2E-ACDF1B18730E}"/>
              </a:ext>
            </a:extLst>
          </p:cNvPr>
          <p:cNvSpPr txBox="1"/>
          <p:nvPr/>
        </p:nvSpPr>
        <p:spPr>
          <a:xfrm>
            <a:off x="9624648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E6915B-F479-1086-486E-F2AD78ED33A0}"/>
              </a:ext>
            </a:extLst>
          </p:cNvPr>
          <p:cNvSpPr txBox="1"/>
          <p:nvPr/>
        </p:nvSpPr>
        <p:spPr>
          <a:xfrm>
            <a:off x="7135388" y="5037638"/>
            <a:ext cx="11528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Exit</a:t>
            </a:r>
          </a:p>
          <a:p>
            <a:pPr algn="ctr"/>
            <a:r>
              <a:rPr lang="en-US" sz="3200" b="1" dirty="0">
                <a:solidFill>
                  <a:srgbClr val="FFFFFF"/>
                </a:solidFill>
              </a:rPr>
              <a:t>Loop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10724348" y="2938847"/>
            <a:ext cx="12035" cy="64590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8554245" y="1336486"/>
            <a:ext cx="219776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731860" y="1336486"/>
            <a:ext cx="4523" cy="52499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9657550" y="1861484"/>
            <a:ext cx="2157665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Do Something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632F48A-27C8-D555-31FB-FE7A3C95787C}"/>
              </a:ext>
            </a:extLst>
          </p:cNvPr>
          <p:cNvSpPr txBox="1"/>
          <p:nvPr/>
        </p:nvSpPr>
        <p:spPr>
          <a:xfrm>
            <a:off x="8748896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3D483F4-8124-6374-A63E-702491DA4D08}"/>
              </a:ext>
            </a:extLst>
          </p:cNvPr>
          <p:cNvSpPr txBox="1"/>
          <p:nvPr/>
        </p:nvSpPr>
        <p:spPr>
          <a:xfrm>
            <a:off x="6526749" y="2522636"/>
            <a:ext cx="1418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</a:p>
        </p:txBody>
      </p:sp>
      <p:pic>
        <p:nvPicPr>
          <p:cNvPr id="33" name="Picture 2" descr="Loop - Free arrows icons">
            <a:extLst>
              <a:ext uri="{FF2B5EF4-FFF2-40B4-BE49-F238E27FC236}">
                <a16:creationId xmlns:a16="http://schemas.microsoft.com/office/drawing/2014/main" id="{CC23337C-9633-9980-702B-85CD28C77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743934" y="1885383"/>
            <a:ext cx="707711" cy="81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636AD96-B4F2-2F50-C4F3-D07E89EE9EA1}"/>
              </a:ext>
            </a:extLst>
          </p:cNvPr>
          <p:cNvSpPr txBox="1"/>
          <p:nvPr/>
        </p:nvSpPr>
        <p:spPr>
          <a:xfrm>
            <a:off x="8763013" y="659262"/>
            <a:ext cx="2196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Will loop until condition is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8046478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8506115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8506115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7879181" y="3337563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Condition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9480675" y="3555796"/>
            <a:ext cx="127133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7531558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75A27F-F72C-78D9-CF2E-ACDF1B18730E}"/>
              </a:ext>
            </a:extLst>
          </p:cNvPr>
          <p:cNvSpPr txBox="1"/>
          <p:nvPr/>
        </p:nvSpPr>
        <p:spPr>
          <a:xfrm>
            <a:off x="9624648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10724348" y="2938847"/>
            <a:ext cx="12035" cy="64590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8554245" y="1336486"/>
            <a:ext cx="219776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731860" y="1336486"/>
            <a:ext cx="4523" cy="52499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9657550" y="1861484"/>
            <a:ext cx="2157665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Do Something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181E7C-8D44-D634-ED5E-6C6367A998A8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2515617" y="449661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A66250C-A170-F68B-2410-CF30EEBB1611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515617" y="50409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6EAACC1-D07A-AC86-1533-609086D85434}"/>
              </a:ext>
            </a:extLst>
          </p:cNvPr>
          <p:cNvSpPr txBox="1"/>
          <p:nvPr/>
        </p:nvSpPr>
        <p:spPr>
          <a:xfrm>
            <a:off x="1888683" y="3341473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Condition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A19B97-6E5E-9B03-C7F8-70A9AC94D17C}"/>
              </a:ext>
            </a:extLst>
          </p:cNvPr>
          <p:cNvCxnSpPr>
            <a:cxnSpLocks/>
          </p:cNvCxnSpPr>
          <p:nvPr/>
        </p:nvCxnSpPr>
        <p:spPr>
          <a:xfrm flipH="1">
            <a:off x="3490177" y="3559706"/>
            <a:ext cx="127133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iamond 16">
            <a:extLst>
              <a:ext uri="{FF2B5EF4-FFF2-40B4-BE49-F238E27FC236}">
                <a16:creationId xmlns:a16="http://schemas.microsoft.com/office/drawing/2014/main" id="{D887D90E-166E-2DA2-1C36-9CE60E4C8A81}"/>
              </a:ext>
            </a:extLst>
          </p:cNvPr>
          <p:cNvSpPr/>
          <p:nvPr/>
        </p:nvSpPr>
        <p:spPr>
          <a:xfrm>
            <a:off x="1541060" y="262279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BC782C-3069-DECA-193A-000983D73DD6}"/>
              </a:ext>
            </a:extLst>
          </p:cNvPr>
          <p:cNvSpPr txBox="1"/>
          <p:nvPr/>
        </p:nvSpPr>
        <p:spPr>
          <a:xfrm>
            <a:off x="3618764" y="2941446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5FBDECD-A779-F61D-3D87-D45069D36130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4745884" y="3522229"/>
            <a:ext cx="1" cy="96913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4A05C64-93D1-8E37-8CE3-D30AD7104E55}"/>
              </a:ext>
            </a:extLst>
          </p:cNvPr>
          <p:cNvSpPr txBox="1"/>
          <p:nvPr/>
        </p:nvSpPr>
        <p:spPr>
          <a:xfrm>
            <a:off x="1179694" y="531849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57D63E-DE66-C8D4-0F81-B0761B316FAC}"/>
              </a:ext>
            </a:extLst>
          </p:cNvPr>
          <p:cNvSpPr txBox="1"/>
          <p:nvPr/>
        </p:nvSpPr>
        <p:spPr>
          <a:xfrm>
            <a:off x="6050008" y="3257279"/>
            <a:ext cx="1418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69AEDC4-4DC1-C241-FB47-0052DB297AA4}"/>
              </a:ext>
            </a:extLst>
          </p:cNvPr>
          <p:cNvSpPr txBox="1"/>
          <p:nvPr/>
        </p:nvSpPr>
        <p:spPr>
          <a:xfrm>
            <a:off x="804418" y="3257279"/>
            <a:ext cx="678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8748896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3A1695C-BD7E-1A5C-122F-0BF1F939859E}"/>
              </a:ext>
            </a:extLst>
          </p:cNvPr>
          <p:cNvCxnSpPr>
            <a:cxnSpLocks/>
          </p:cNvCxnSpPr>
          <p:nvPr/>
        </p:nvCxnSpPr>
        <p:spPr>
          <a:xfrm>
            <a:off x="4741361" y="5568731"/>
            <a:ext cx="4523" cy="52499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09214F5-E619-8A3A-A204-63B33DB4271B}"/>
              </a:ext>
            </a:extLst>
          </p:cNvPr>
          <p:cNvCxnSpPr>
            <a:cxnSpLocks/>
          </p:cNvCxnSpPr>
          <p:nvPr/>
        </p:nvCxnSpPr>
        <p:spPr>
          <a:xfrm flipH="1">
            <a:off x="2571562" y="6074246"/>
            <a:ext cx="219776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73C3E0E-EB10-991D-F505-5BD4131F089C}"/>
              </a:ext>
            </a:extLst>
          </p:cNvPr>
          <p:cNvSpPr/>
          <p:nvPr/>
        </p:nvSpPr>
        <p:spPr>
          <a:xfrm>
            <a:off x="3667052" y="4491368"/>
            <a:ext cx="2157665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Do Something</a:t>
            </a:r>
          </a:p>
        </p:txBody>
      </p:sp>
    </p:spTree>
    <p:extLst>
      <p:ext uri="{BB962C8B-B14F-4D97-AF65-F5344CB8AC3E}">
        <p14:creationId xmlns:p14="http://schemas.microsoft.com/office/powerpoint/2010/main" val="21013404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5A7E66B-C171-B92C-D5E5-A12297FF77E2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9721F4C-E6D8-BABF-B0A5-51A72DE47822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FF3051A-FE63-F266-02B8-E1A13AB5B64C}"/>
              </a:ext>
            </a:extLst>
          </p:cNvPr>
          <p:cNvSpPr txBox="1"/>
          <p:nvPr/>
        </p:nvSpPr>
        <p:spPr>
          <a:xfrm>
            <a:off x="6785030" y="3337563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Condition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4572E40-0361-AF53-B52F-DB0BA2B7AAA3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iamond 21">
            <a:extLst>
              <a:ext uri="{FF2B5EF4-FFF2-40B4-BE49-F238E27FC236}">
                <a16:creationId xmlns:a16="http://schemas.microsoft.com/office/drawing/2014/main" id="{56E04F2F-7638-A8BA-CD76-2075FE55D4F4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FEC4ED3-4BF7-EA24-DB5A-623DFD24CE7F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10E12EE-F320-682E-46C0-CE3B77FB8E76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2F7F778-09F8-B18F-5DAD-33B47D19F3BF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A322011-6787-DBE3-E837-88262FA3B097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65C755EB-FA92-285E-B8FE-9DFE4AC44024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Do Something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2ACA4E0-BA05-D59D-DF35-C9B3CA954D7D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40BFD3-436B-1471-0961-9C4805635EF8}"/>
              </a:ext>
            </a:extLst>
          </p:cNvPr>
          <p:cNvSpPr txBox="1"/>
          <p:nvPr/>
        </p:nvSpPr>
        <p:spPr>
          <a:xfrm>
            <a:off x="5385706" y="335887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1C5E91F-4BBE-76DE-CE4F-59653826C3B1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</p:spTree>
    <p:extLst>
      <p:ext uri="{BB962C8B-B14F-4D97-AF65-F5344CB8AC3E}">
        <p14:creationId xmlns:p14="http://schemas.microsoft.com/office/powerpoint/2010/main" val="37162703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74C1B4-A09B-C569-314C-70EFD7ED6FD3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6B65CA-AFFD-7179-BEB8-0CE7EF50586A}"/>
              </a:ext>
            </a:extLst>
          </p:cNvPr>
          <p:cNvSpPr/>
          <p:nvPr/>
        </p:nvSpPr>
        <p:spPr>
          <a:xfrm>
            <a:off x="5713970" y="1698514"/>
            <a:ext cx="1487700" cy="47416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0427E3A-9489-9979-C5D6-BDD3680918B3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85E630-25BF-9F50-8DE0-9638FBEADDE4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26969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6B65CA-AFFD-7179-BEB8-0CE7EF50586A}"/>
              </a:ext>
            </a:extLst>
          </p:cNvPr>
          <p:cNvSpPr/>
          <p:nvPr/>
        </p:nvSpPr>
        <p:spPr>
          <a:xfrm rot="2724285">
            <a:off x="6504995" y="2634477"/>
            <a:ext cx="1839589" cy="1839365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CC34F5-8778-FF9C-8914-867B39F45966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E5BB657-0BA0-E12B-5F18-1BECFAFD2B2E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3DADDE-0BC5-C715-BEAA-DBD3255CCAF9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69500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79447D-28EC-015D-A8DF-43CAEDBD9AEB}"/>
              </a:ext>
            </a:extLst>
          </p:cNvPr>
          <p:cNvSpPr/>
          <p:nvPr/>
        </p:nvSpPr>
        <p:spPr>
          <a:xfrm>
            <a:off x="8442507" y="1735706"/>
            <a:ext cx="3426029" cy="134914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8CD48C-3A3A-417D-177E-26C7D690375D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97EE76A-EF9C-7020-9DD9-7FD5492B95F6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5BFEE7-28FB-AAE3-7D85-DA2C4C464254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74F9A3-7223-7CCB-3FCB-D81489547012}"/>
              </a:ext>
            </a:extLst>
          </p:cNvPr>
          <p:cNvSpPr txBox="1"/>
          <p:nvPr/>
        </p:nvSpPr>
        <p:spPr>
          <a:xfrm>
            <a:off x="626006" y="4504012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</p:txBody>
      </p:sp>
    </p:spTree>
    <p:extLst>
      <p:ext uri="{BB962C8B-B14F-4D97-AF65-F5344CB8AC3E}">
        <p14:creationId xmlns:p14="http://schemas.microsoft.com/office/powerpoint/2010/main" val="824471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E26B917-0DF8-5EC6-94BD-1A983B906DE9}"/>
              </a:ext>
            </a:extLst>
          </p:cNvPr>
          <p:cNvSpPr/>
          <p:nvPr/>
        </p:nvSpPr>
        <p:spPr>
          <a:xfrm>
            <a:off x="5713970" y="1698514"/>
            <a:ext cx="1487700" cy="47416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79447D-28EC-015D-A8DF-43CAEDBD9AEB}"/>
              </a:ext>
            </a:extLst>
          </p:cNvPr>
          <p:cNvSpPr/>
          <p:nvPr/>
        </p:nvSpPr>
        <p:spPr>
          <a:xfrm>
            <a:off x="8442507" y="1735706"/>
            <a:ext cx="3426029" cy="134914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8CD48C-3A3A-417D-177E-26C7D690375D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97EE76A-EF9C-7020-9DD9-7FD5492B95F6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5BFEE7-28FB-AAE3-7D85-DA2C4C464254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74F9A3-7223-7CCB-3FCB-D81489547012}"/>
              </a:ext>
            </a:extLst>
          </p:cNvPr>
          <p:cNvSpPr txBox="1"/>
          <p:nvPr/>
        </p:nvSpPr>
        <p:spPr>
          <a:xfrm>
            <a:off x="626006" y="4504012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</p:txBody>
      </p:sp>
    </p:spTree>
    <p:extLst>
      <p:ext uri="{BB962C8B-B14F-4D97-AF65-F5344CB8AC3E}">
        <p14:creationId xmlns:p14="http://schemas.microsoft.com/office/powerpoint/2010/main" val="3469100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function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dirty="0"/>
              <a:t>what are they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74041" cy="4900029"/>
          </a:xfrm>
        </p:spPr>
        <p:txBody>
          <a:bodyPr>
            <a:normAutofit/>
          </a:bodyPr>
          <a:lstStyle/>
          <a:p>
            <a:r>
              <a:rPr lang="en-US" dirty="0"/>
              <a:t>Let</a:t>
            </a:r>
            <a:r>
              <a:rPr lang="en-US" dirty="0">
                <a:solidFill>
                  <a:schemeClr val="accent6"/>
                </a:solidFill>
              </a:rPr>
              <a:t>’</a:t>
            </a:r>
            <a:r>
              <a:rPr lang="en-US" dirty="0"/>
              <a:t>s look at a real example of using function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</a:t>
            </a:r>
            <a:r>
              <a:rPr lang="en-US" sz="2600" b="1" dirty="0">
                <a:solidFill>
                  <a:schemeClr val="accent6"/>
                </a:solidFill>
              </a:rPr>
              <a:t>Function use cases</a:t>
            </a:r>
          </a:p>
        </p:txBody>
      </p:sp>
    </p:spTree>
    <p:extLst>
      <p:ext uri="{BB962C8B-B14F-4D97-AF65-F5344CB8AC3E}">
        <p14:creationId xmlns:p14="http://schemas.microsoft.com/office/powerpoint/2010/main" val="39061044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6B65CA-AFFD-7179-BEB8-0CE7EF50586A}"/>
              </a:ext>
            </a:extLst>
          </p:cNvPr>
          <p:cNvSpPr/>
          <p:nvPr/>
        </p:nvSpPr>
        <p:spPr>
          <a:xfrm rot="2724285">
            <a:off x="6504995" y="2634477"/>
            <a:ext cx="1839589" cy="1839365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DD1054-5FA1-43C0-C299-97CB19AF2BF0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F77B847-A6E0-D64F-42C8-F61AC28226F1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B4568D-838B-37CE-477D-F52687055BE7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EB795F-B8E0-48F9-C470-046DEF7DBCA5}"/>
              </a:ext>
            </a:extLst>
          </p:cNvPr>
          <p:cNvSpPr txBox="1"/>
          <p:nvPr/>
        </p:nvSpPr>
        <p:spPr>
          <a:xfrm>
            <a:off x="626006" y="4504012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</p:txBody>
      </p:sp>
    </p:spTree>
    <p:extLst>
      <p:ext uri="{BB962C8B-B14F-4D97-AF65-F5344CB8AC3E}">
        <p14:creationId xmlns:p14="http://schemas.microsoft.com/office/powerpoint/2010/main" val="22514514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79447D-28EC-015D-A8DF-43CAEDBD9AEB}"/>
              </a:ext>
            </a:extLst>
          </p:cNvPr>
          <p:cNvSpPr/>
          <p:nvPr/>
        </p:nvSpPr>
        <p:spPr>
          <a:xfrm>
            <a:off x="8442507" y="1735706"/>
            <a:ext cx="3426029" cy="134914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11D067-822D-DAB8-B453-31DD8F961B3B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F4EA73D-66F6-5BEE-056F-52C0C613E3C6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3CCCA6-92A7-5D2D-55BB-9E8E31478018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322C44-B2A5-5123-658D-BE1917529EEC}"/>
              </a:ext>
            </a:extLst>
          </p:cNvPr>
          <p:cNvSpPr txBox="1"/>
          <p:nvPr/>
        </p:nvSpPr>
        <p:spPr>
          <a:xfrm>
            <a:off x="626006" y="4504012"/>
            <a:ext cx="873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</p:txBody>
      </p:sp>
    </p:spTree>
    <p:extLst>
      <p:ext uri="{BB962C8B-B14F-4D97-AF65-F5344CB8AC3E}">
        <p14:creationId xmlns:p14="http://schemas.microsoft.com/office/powerpoint/2010/main" val="32886820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E26B917-0DF8-5EC6-94BD-1A983B906DE9}"/>
              </a:ext>
            </a:extLst>
          </p:cNvPr>
          <p:cNvSpPr/>
          <p:nvPr/>
        </p:nvSpPr>
        <p:spPr>
          <a:xfrm>
            <a:off x="5713970" y="1698514"/>
            <a:ext cx="1487700" cy="47416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79447D-28EC-015D-A8DF-43CAEDBD9AEB}"/>
              </a:ext>
            </a:extLst>
          </p:cNvPr>
          <p:cNvSpPr/>
          <p:nvPr/>
        </p:nvSpPr>
        <p:spPr>
          <a:xfrm>
            <a:off x="8442507" y="1735706"/>
            <a:ext cx="3426029" cy="134914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11D067-822D-DAB8-B453-31DD8F961B3B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F4EA73D-66F6-5BEE-056F-52C0C613E3C6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3CCCA6-92A7-5D2D-55BB-9E8E31478018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322C44-B2A5-5123-658D-BE1917529EEC}"/>
              </a:ext>
            </a:extLst>
          </p:cNvPr>
          <p:cNvSpPr txBox="1"/>
          <p:nvPr/>
        </p:nvSpPr>
        <p:spPr>
          <a:xfrm>
            <a:off x="626006" y="4504012"/>
            <a:ext cx="873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</p:txBody>
      </p:sp>
    </p:spTree>
    <p:extLst>
      <p:ext uri="{BB962C8B-B14F-4D97-AF65-F5344CB8AC3E}">
        <p14:creationId xmlns:p14="http://schemas.microsoft.com/office/powerpoint/2010/main" val="37973678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6B65CA-AFFD-7179-BEB8-0CE7EF50586A}"/>
              </a:ext>
            </a:extLst>
          </p:cNvPr>
          <p:cNvSpPr/>
          <p:nvPr/>
        </p:nvSpPr>
        <p:spPr>
          <a:xfrm rot="2724285">
            <a:off x="6504995" y="2634477"/>
            <a:ext cx="1839589" cy="1839365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F8BCE9-BAF7-9916-2312-4DC0FB517099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04836EA-B44D-4D66-3030-F6A8346CC519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8F8788-93FB-69EE-4546-B7852AB5BB63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E2CA42-AC55-E11E-FBE7-5DCDA6C7EB7A}"/>
              </a:ext>
            </a:extLst>
          </p:cNvPr>
          <p:cNvSpPr txBox="1"/>
          <p:nvPr/>
        </p:nvSpPr>
        <p:spPr>
          <a:xfrm>
            <a:off x="626006" y="4504012"/>
            <a:ext cx="873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</p:txBody>
      </p:sp>
    </p:spTree>
    <p:extLst>
      <p:ext uri="{BB962C8B-B14F-4D97-AF65-F5344CB8AC3E}">
        <p14:creationId xmlns:p14="http://schemas.microsoft.com/office/powerpoint/2010/main" val="41395929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79447D-28EC-015D-A8DF-43CAEDBD9AEB}"/>
              </a:ext>
            </a:extLst>
          </p:cNvPr>
          <p:cNvSpPr/>
          <p:nvPr/>
        </p:nvSpPr>
        <p:spPr>
          <a:xfrm>
            <a:off x="8442507" y="1735706"/>
            <a:ext cx="3426029" cy="134914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8B1D3B-D2FD-3AD6-00DF-E1E499ED9A0C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53D7CC3-1291-F29C-1FF2-3814D85EF6E5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1C3617-1132-F335-7E1A-B5CFB1079EF7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CD384B-DF02-D763-9F7B-1D33768BF1F5}"/>
              </a:ext>
            </a:extLst>
          </p:cNvPr>
          <p:cNvSpPr txBox="1"/>
          <p:nvPr/>
        </p:nvSpPr>
        <p:spPr>
          <a:xfrm>
            <a:off x="626006" y="4504012"/>
            <a:ext cx="873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</p:txBody>
      </p:sp>
    </p:spTree>
    <p:extLst>
      <p:ext uri="{BB962C8B-B14F-4D97-AF65-F5344CB8AC3E}">
        <p14:creationId xmlns:p14="http://schemas.microsoft.com/office/powerpoint/2010/main" val="5036141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E26B917-0DF8-5EC6-94BD-1A983B906DE9}"/>
              </a:ext>
            </a:extLst>
          </p:cNvPr>
          <p:cNvSpPr/>
          <p:nvPr/>
        </p:nvSpPr>
        <p:spPr>
          <a:xfrm>
            <a:off x="5713970" y="1698514"/>
            <a:ext cx="1487700" cy="47416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79447D-28EC-015D-A8DF-43CAEDBD9AEB}"/>
              </a:ext>
            </a:extLst>
          </p:cNvPr>
          <p:cNvSpPr/>
          <p:nvPr/>
        </p:nvSpPr>
        <p:spPr>
          <a:xfrm>
            <a:off x="8442507" y="1735706"/>
            <a:ext cx="3426029" cy="134914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8B1D3B-D2FD-3AD6-00DF-E1E499ED9A0C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53D7CC3-1291-F29C-1FF2-3814D85EF6E5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1C3617-1132-F335-7E1A-B5CFB1079EF7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CD384B-DF02-D763-9F7B-1D33768BF1F5}"/>
              </a:ext>
            </a:extLst>
          </p:cNvPr>
          <p:cNvSpPr txBox="1"/>
          <p:nvPr/>
        </p:nvSpPr>
        <p:spPr>
          <a:xfrm>
            <a:off x="626006" y="4504012"/>
            <a:ext cx="873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</p:txBody>
      </p:sp>
    </p:spTree>
    <p:extLst>
      <p:ext uri="{BB962C8B-B14F-4D97-AF65-F5344CB8AC3E}">
        <p14:creationId xmlns:p14="http://schemas.microsoft.com/office/powerpoint/2010/main" val="36813092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6B65CA-AFFD-7179-BEB8-0CE7EF50586A}"/>
              </a:ext>
            </a:extLst>
          </p:cNvPr>
          <p:cNvSpPr/>
          <p:nvPr/>
        </p:nvSpPr>
        <p:spPr>
          <a:xfrm rot="2724285">
            <a:off x="6504995" y="2634477"/>
            <a:ext cx="1839589" cy="1839365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305227-8786-E4D7-4C6F-729C5AA1024E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DC34027-AE58-9026-213A-75CA5EC00FC7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A1BF74-57F2-2DC4-22C6-550FF20F2214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A29ECD-C4C1-4F19-791B-6E22C2C39328}"/>
              </a:ext>
            </a:extLst>
          </p:cNvPr>
          <p:cNvSpPr txBox="1"/>
          <p:nvPr/>
        </p:nvSpPr>
        <p:spPr>
          <a:xfrm>
            <a:off x="626006" y="4504012"/>
            <a:ext cx="873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</p:txBody>
      </p:sp>
    </p:spTree>
    <p:extLst>
      <p:ext uri="{BB962C8B-B14F-4D97-AF65-F5344CB8AC3E}">
        <p14:creationId xmlns:p14="http://schemas.microsoft.com/office/powerpoint/2010/main" val="31404838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79447D-28EC-015D-A8DF-43CAEDBD9AEB}"/>
              </a:ext>
            </a:extLst>
          </p:cNvPr>
          <p:cNvSpPr/>
          <p:nvPr/>
        </p:nvSpPr>
        <p:spPr>
          <a:xfrm>
            <a:off x="8442507" y="1735706"/>
            <a:ext cx="3426029" cy="134914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7F32B0-C4C2-13F4-59C9-3AAE7C612696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B782E05-5D60-DB71-E124-F0B6A08917EC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F7552B-9834-DD5C-EC8B-2128F65A6C0B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92E50D-8771-B237-A344-00B9823195AC}"/>
              </a:ext>
            </a:extLst>
          </p:cNvPr>
          <p:cNvSpPr txBox="1"/>
          <p:nvPr/>
        </p:nvSpPr>
        <p:spPr>
          <a:xfrm>
            <a:off x="626006" y="4504012"/>
            <a:ext cx="8739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</a:p>
        </p:txBody>
      </p:sp>
    </p:spTree>
    <p:extLst>
      <p:ext uri="{BB962C8B-B14F-4D97-AF65-F5344CB8AC3E}">
        <p14:creationId xmlns:p14="http://schemas.microsoft.com/office/powerpoint/2010/main" val="18865765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E26B917-0DF8-5EC6-94BD-1A983B906DE9}"/>
              </a:ext>
            </a:extLst>
          </p:cNvPr>
          <p:cNvSpPr/>
          <p:nvPr/>
        </p:nvSpPr>
        <p:spPr>
          <a:xfrm>
            <a:off x="5713970" y="1698514"/>
            <a:ext cx="1487700" cy="47416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79447D-28EC-015D-A8DF-43CAEDBD9AEB}"/>
              </a:ext>
            </a:extLst>
          </p:cNvPr>
          <p:cNvSpPr/>
          <p:nvPr/>
        </p:nvSpPr>
        <p:spPr>
          <a:xfrm>
            <a:off x="8442507" y="1735706"/>
            <a:ext cx="3426029" cy="134914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4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7F32B0-C4C2-13F4-59C9-3AAE7C612696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B782E05-5D60-DB71-E124-F0B6A08917EC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F7552B-9834-DD5C-EC8B-2128F65A6C0B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92E50D-8771-B237-A344-00B9823195AC}"/>
              </a:ext>
            </a:extLst>
          </p:cNvPr>
          <p:cNvSpPr txBox="1"/>
          <p:nvPr/>
        </p:nvSpPr>
        <p:spPr>
          <a:xfrm>
            <a:off x="626006" y="4504012"/>
            <a:ext cx="8739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</a:p>
        </p:txBody>
      </p:sp>
    </p:spTree>
    <p:extLst>
      <p:ext uri="{BB962C8B-B14F-4D97-AF65-F5344CB8AC3E}">
        <p14:creationId xmlns:p14="http://schemas.microsoft.com/office/powerpoint/2010/main" val="144352996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6B65CA-AFFD-7179-BEB8-0CE7EF50586A}"/>
              </a:ext>
            </a:extLst>
          </p:cNvPr>
          <p:cNvSpPr/>
          <p:nvPr/>
        </p:nvSpPr>
        <p:spPr>
          <a:xfrm rot="2724285">
            <a:off x="6504995" y="2634477"/>
            <a:ext cx="1839589" cy="1839365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4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6FB531-9C25-1967-E433-35D78174C750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713B807-68C5-C664-3C93-CC53C8C79167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32DDCD-169C-D5FB-58DD-1E951EA43697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E02EB7-9781-AD65-84BF-3144ACBCB88D}"/>
              </a:ext>
            </a:extLst>
          </p:cNvPr>
          <p:cNvSpPr txBox="1"/>
          <p:nvPr/>
        </p:nvSpPr>
        <p:spPr>
          <a:xfrm>
            <a:off x="626006" y="4504012"/>
            <a:ext cx="8739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</a:p>
        </p:txBody>
      </p:sp>
    </p:spTree>
    <p:extLst>
      <p:ext uri="{BB962C8B-B14F-4D97-AF65-F5344CB8AC3E}">
        <p14:creationId xmlns:p14="http://schemas.microsoft.com/office/powerpoint/2010/main" val="31758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400D-AED9-F18C-5FE1-6D73B1D8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parameters</a:t>
            </a:r>
            <a:r>
              <a:rPr lang="en-US" b="1" dirty="0">
                <a:solidFill>
                  <a:schemeClr val="accent6"/>
                </a:solidFill>
              </a:rPr>
              <a:t> &amp; </a:t>
            </a:r>
            <a:r>
              <a:rPr lang="en-US" b="1" dirty="0"/>
              <a:t>arguments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06847B-5E3A-FC0E-2993-6275DD467C9C}"/>
              </a:ext>
            </a:extLst>
          </p:cNvPr>
          <p:cNvSpPr/>
          <p:nvPr/>
        </p:nvSpPr>
        <p:spPr>
          <a:xfrm>
            <a:off x="8211899" y="1592827"/>
            <a:ext cx="3607947" cy="402336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814C594-5B7D-15FE-C117-2B6863943D7E}"/>
              </a:ext>
            </a:extLst>
          </p:cNvPr>
          <p:cNvSpPr/>
          <p:nvPr/>
        </p:nvSpPr>
        <p:spPr>
          <a:xfrm>
            <a:off x="9272715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4481A5-5A13-6EF6-2922-3D581276F3A0}"/>
              </a:ext>
            </a:extLst>
          </p:cNvPr>
          <p:cNvSpPr txBox="1"/>
          <p:nvPr/>
        </p:nvSpPr>
        <p:spPr>
          <a:xfrm>
            <a:off x="579202" y="3132351"/>
            <a:ext cx="62589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triangle_area(base, height):</a:t>
            </a:r>
          </a:p>
          <a:p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</a:p>
          <a:p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(number, number) -&gt; number</a:t>
            </a:r>
          </a:p>
          <a:p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""“</a:t>
            </a:r>
          </a:p>
          <a:p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 = 0.5 * base * height</a:t>
            </a:r>
            <a:endParaRPr lang="en-US" sz="24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FC726E71-CAA0-9834-827E-BC031FA63B52}"/>
              </a:ext>
            </a:extLst>
          </p:cNvPr>
          <p:cNvSpPr/>
          <p:nvPr/>
        </p:nvSpPr>
        <p:spPr>
          <a:xfrm>
            <a:off x="10399491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C904A-CFDD-D85B-BFA3-5C322006208F}"/>
              </a:ext>
            </a:extLst>
          </p:cNvPr>
          <p:cNvSpPr txBox="1"/>
          <p:nvPr/>
        </p:nvSpPr>
        <p:spPr>
          <a:xfrm>
            <a:off x="9094640" y="20753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B0FB2-5ED5-FB74-3FF9-B48B6B28608C}"/>
              </a:ext>
            </a:extLst>
          </p:cNvPr>
          <p:cNvSpPr txBox="1"/>
          <p:nvPr/>
        </p:nvSpPr>
        <p:spPr>
          <a:xfrm>
            <a:off x="10082078" y="207536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CF38939-2675-1934-1DA8-08C305BE7EBC}"/>
              </a:ext>
            </a:extLst>
          </p:cNvPr>
          <p:cNvSpPr/>
          <p:nvPr/>
        </p:nvSpPr>
        <p:spPr>
          <a:xfrm>
            <a:off x="9893582" y="5247777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C9E07B-3F70-A78A-CCCD-D4BF355E017D}"/>
              </a:ext>
            </a:extLst>
          </p:cNvPr>
          <p:cNvSpPr txBox="1"/>
          <p:nvPr/>
        </p:nvSpPr>
        <p:spPr>
          <a:xfrm>
            <a:off x="9265483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90DB4C-FDA6-FC8E-8ED3-68BB74F80DF6}"/>
              </a:ext>
            </a:extLst>
          </p:cNvPr>
          <p:cNvSpPr txBox="1"/>
          <p:nvPr/>
        </p:nvSpPr>
        <p:spPr>
          <a:xfrm>
            <a:off x="10392258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52C673-EDFF-DF26-EDFA-1B612F419ADB}"/>
              </a:ext>
            </a:extLst>
          </p:cNvPr>
          <p:cNvSpPr txBox="1"/>
          <p:nvPr/>
        </p:nvSpPr>
        <p:spPr>
          <a:xfrm>
            <a:off x="9734065" y="6093515"/>
            <a:ext cx="696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0.5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021051-47E9-AC49-6FAB-BC0F71180CEF}"/>
              </a:ext>
            </a:extLst>
          </p:cNvPr>
          <p:cNvSpPr txBox="1"/>
          <p:nvPr/>
        </p:nvSpPr>
        <p:spPr>
          <a:xfrm>
            <a:off x="7142807" y="777304"/>
            <a:ext cx="1788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Arguments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D093AB-131D-1846-A342-95295CF0BE92}"/>
              </a:ext>
            </a:extLst>
          </p:cNvPr>
          <p:cNvSpPr txBox="1"/>
          <p:nvPr/>
        </p:nvSpPr>
        <p:spPr>
          <a:xfrm>
            <a:off x="7638794" y="6155070"/>
            <a:ext cx="1293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Returns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C468FF-6841-4DF4-A337-7F096E35133C}"/>
              </a:ext>
            </a:extLst>
          </p:cNvPr>
          <p:cNvSpPr txBox="1"/>
          <p:nvPr/>
        </p:nvSpPr>
        <p:spPr>
          <a:xfrm>
            <a:off x="6843993" y="1983028"/>
            <a:ext cx="1811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Parameters</a:t>
            </a: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21BEB19A-0957-9E7B-7BC7-84D9A5F27ADE}"/>
              </a:ext>
            </a:extLst>
          </p:cNvPr>
          <p:cNvSpPr/>
          <p:nvPr/>
        </p:nvSpPr>
        <p:spPr>
          <a:xfrm rot="16200000">
            <a:off x="9155498" y="6081524"/>
            <a:ext cx="376991" cy="645050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E64DC24D-0D73-68DC-F17D-85E21D0B732E}"/>
              </a:ext>
            </a:extLst>
          </p:cNvPr>
          <p:cNvSpPr/>
          <p:nvPr/>
        </p:nvSpPr>
        <p:spPr>
          <a:xfrm rot="16200000">
            <a:off x="8916085" y="897500"/>
            <a:ext cx="376991" cy="258134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5FE63940-6FBB-E64F-E779-A8DBCA6C15A8}"/>
              </a:ext>
            </a:extLst>
          </p:cNvPr>
          <p:cNvSpPr/>
          <p:nvPr/>
        </p:nvSpPr>
        <p:spPr>
          <a:xfrm rot="16200000">
            <a:off x="8690844" y="2067302"/>
            <a:ext cx="376991" cy="318029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6662466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79447D-28EC-015D-A8DF-43CAEDBD9AEB}"/>
              </a:ext>
            </a:extLst>
          </p:cNvPr>
          <p:cNvSpPr/>
          <p:nvPr/>
        </p:nvSpPr>
        <p:spPr>
          <a:xfrm>
            <a:off x="8442507" y="1735706"/>
            <a:ext cx="3426029" cy="134914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4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922EE4-AA8E-7B8E-4D3E-6CEF66B35906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0DC9A31-CFC8-6A52-9F3B-4419886D3ADB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71D38B-989A-4B7F-9BBD-4C62EA75263E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7C74A6-AFEA-C3BB-CB9F-0156ACC05EAA}"/>
              </a:ext>
            </a:extLst>
          </p:cNvPr>
          <p:cNvSpPr txBox="1"/>
          <p:nvPr/>
        </p:nvSpPr>
        <p:spPr>
          <a:xfrm>
            <a:off x="626006" y="4504012"/>
            <a:ext cx="8739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4</a:t>
            </a:r>
          </a:p>
        </p:txBody>
      </p:sp>
    </p:spTree>
    <p:extLst>
      <p:ext uri="{BB962C8B-B14F-4D97-AF65-F5344CB8AC3E}">
        <p14:creationId xmlns:p14="http://schemas.microsoft.com/office/powerpoint/2010/main" val="23196253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E26B917-0DF8-5EC6-94BD-1A983B906DE9}"/>
              </a:ext>
            </a:extLst>
          </p:cNvPr>
          <p:cNvSpPr/>
          <p:nvPr/>
        </p:nvSpPr>
        <p:spPr>
          <a:xfrm>
            <a:off x="5713970" y="1698514"/>
            <a:ext cx="1487700" cy="47416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79447D-28EC-015D-A8DF-43CAEDBD9AEB}"/>
              </a:ext>
            </a:extLst>
          </p:cNvPr>
          <p:cNvSpPr/>
          <p:nvPr/>
        </p:nvSpPr>
        <p:spPr>
          <a:xfrm>
            <a:off x="8442507" y="1735706"/>
            <a:ext cx="3426029" cy="134914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5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922EE4-AA8E-7B8E-4D3E-6CEF66B35906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0DC9A31-CFC8-6A52-9F3B-4419886D3ADB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71D38B-989A-4B7F-9BBD-4C62EA75263E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7C74A6-AFEA-C3BB-CB9F-0156ACC05EAA}"/>
              </a:ext>
            </a:extLst>
          </p:cNvPr>
          <p:cNvSpPr txBox="1"/>
          <p:nvPr/>
        </p:nvSpPr>
        <p:spPr>
          <a:xfrm>
            <a:off x="626006" y="4504012"/>
            <a:ext cx="8739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4</a:t>
            </a:r>
          </a:p>
        </p:txBody>
      </p:sp>
    </p:spTree>
    <p:extLst>
      <p:ext uri="{BB962C8B-B14F-4D97-AF65-F5344CB8AC3E}">
        <p14:creationId xmlns:p14="http://schemas.microsoft.com/office/powerpoint/2010/main" val="158295299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6B65CA-AFFD-7179-BEB8-0CE7EF50586A}"/>
              </a:ext>
            </a:extLst>
          </p:cNvPr>
          <p:cNvSpPr/>
          <p:nvPr/>
        </p:nvSpPr>
        <p:spPr>
          <a:xfrm rot="2724285">
            <a:off x="6504995" y="2634477"/>
            <a:ext cx="1839589" cy="1839365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5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02F505-5CC6-05FF-7930-9BC416048955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0B43997-9017-D64D-F9D0-27A01D2AE5B6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4D2ED4-4740-58EA-16D1-7457072A60C0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9F0BC6-17EC-566C-0B42-9E1F83B4CCBA}"/>
              </a:ext>
            </a:extLst>
          </p:cNvPr>
          <p:cNvSpPr txBox="1"/>
          <p:nvPr/>
        </p:nvSpPr>
        <p:spPr>
          <a:xfrm>
            <a:off x="626006" y="4504012"/>
            <a:ext cx="8739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4</a:t>
            </a:r>
          </a:p>
        </p:txBody>
      </p:sp>
    </p:spTree>
    <p:extLst>
      <p:ext uri="{BB962C8B-B14F-4D97-AF65-F5344CB8AC3E}">
        <p14:creationId xmlns:p14="http://schemas.microsoft.com/office/powerpoint/2010/main" val="29905117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834253A-B688-8F9A-8E44-899EBF565A8F}"/>
              </a:ext>
            </a:extLst>
          </p:cNvPr>
          <p:cNvSpPr/>
          <p:nvPr/>
        </p:nvSpPr>
        <p:spPr>
          <a:xfrm>
            <a:off x="5652416" y="4994234"/>
            <a:ext cx="1439572" cy="1264104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5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02F505-5CC6-05FF-7930-9BC416048955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38BB23-C5FE-D42D-F0F5-9CA792B929F4}"/>
              </a:ext>
            </a:extLst>
          </p:cNvPr>
          <p:cNvSpPr txBox="1"/>
          <p:nvPr/>
        </p:nvSpPr>
        <p:spPr>
          <a:xfrm>
            <a:off x="5806772" y="5076713"/>
            <a:ext cx="11528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Exit</a:t>
            </a:r>
          </a:p>
          <a:p>
            <a:pPr algn="ctr"/>
            <a:r>
              <a:rPr lang="en-US" sz="3200" b="1" dirty="0">
                <a:solidFill>
                  <a:srgbClr val="FFFFFF"/>
                </a:solidFill>
              </a:rPr>
              <a:t>Loop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21B06D3-CC7E-E5CC-F21C-12AF15227D0E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372DCC-1346-667F-2B58-B4F34E460FC0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73C80E-EDB1-7BB4-7717-7C281F16DDB3}"/>
              </a:ext>
            </a:extLst>
          </p:cNvPr>
          <p:cNvSpPr txBox="1"/>
          <p:nvPr/>
        </p:nvSpPr>
        <p:spPr>
          <a:xfrm>
            <a:off x="626006" y="4504012"/>
            <a:ext cx="8739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4</a:t>
            </a:r>
          </a:p>
        </p:txBody>
      </p:sp>
    </p:spTree>
    <p:extLst>
      <p:ext uri="{BB962C8B-B14F-4D97-AF65-F5344CB8AC3E}">
        <p14:creationId xmlns:p14="http://schemas.microsoft.com/office/powerpoint/2010/main" val="414243990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5A3109E-E755-4A5A-A247-07E72E9B1BB6}"/>
              </a:ext>
            </a:extLst>
          </p:cNvPr>
          <p:cNvSpPr/>
          <p:nvPr/>
        </p:nvSpPr>
        <p:spPr>
          <a:xfrm>
            <a:off x="97455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6. </a:t>
            </a:r>
            <a:r>
              <a:rPr lang="en-US" sz="2600" b="1" dirty="0">
                <a:solidFill>
                  <a:schemeClr val="accent6"/>
                </a:solidFill>
              </a:rPr>
              <a:t>While Loops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FF9DC0C-BEDC-4219-840F-B95647FCD8A4}"/>
              </a:ext>
            </a:extLst>
          </p:cNvPr>
          <p:cNvSpPr txBox="1"/>
          <p:nvPr/>
        </p:nvSpPr>
        <p:spPr>
          <a:xfrm>
            <a:off x="7027397" y="1825624"/>
            <a:ext cx="462658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expression: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do something.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BB28E4A-7D5C-4EA0-8D7C-51C362B257BC}"/>
              </a:ext>
            </a:extLst>
          </p:cNvPr>
          <p:cNvSpPr txBox="1"/>
          <p:nvPr/>
        </p:nvSpPr>
        <p:spPr>
          <a:xfrm>
            <a:off x="7087557" y="3678181"/>
            <a:ext cx="1290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Indent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AE18D8-F423-450A-92D9-0BA0259ADE80}"/>
              </a:ext>
            </a:extLst>
          </p:cNvPr>
          <p:cNvSpPr txBox="1"/>
          <p:nvPr/>
        </p:nvSpPr>
        <p:spPr>
          <a:xfrm>
            <a:off x="10407761" y="815999"/>
            <a:ext cx="1168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Colon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4EE1A28F-2B6B-4F87-A083-CCD7218024DB}"/>
              </a:ext>
            </a:extLst>
          </p:cNvPr>
          <p:cNvSpPr/>
          <p:nvPr/>
        </p:nvSpPr>
        <p:spPr>
          <a:xfrm rot="16200000" flipH="1">
            <a:off x="11056723" y="1503532"/>
            <a:ext cx="656148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row: Bent-Up 47">
            <a:extLst>
              <a:ext uri="{FF2B5EF4-FFF2-40B4-BE49-F238E27FC236}">
                <a16:creationId xmlns:a16="http://schemas.microsoft.com/office/drawing/2014/main" id="{A6668D85-FE70-4D60-9CA8-D8D34A50775D}"/>
              </a:ext>
            </a:extLst>
          </p:cNvPr>
          <p:cNvSpPr/>
          <p:nvPr/>
        </p:nvSpPr>
        <p:spPr>
          <a:xfrm rot="5400000" flipH="1">
            <a:off x="6976593" y="2776088"/>
            <a:ext cx="1189481" cy="728846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Bent-Up 48">
            <a:extLst>
              <a:ext uri="{FF2B5EF4-FFF2-40B4-BE49-F238E27FC236}">
                <a16:creationId xmlns:a16="http://schemas.microsoft.com/office/drawing/2014/main" id="{A0784CE2-C6B5-4163-B8CE-2BB20C781717}"/>
              </a:ext>
            </a:extLst>
          </p:cNvPr>
          <p:cNvSpPr/>
          <p:nvPr/>
        </p:nvSpPr>
        <p:spPr>
          <a:xfrm rot="10800000" flipH="1">
            <a:off x="8488561" y="1245544"/>
            <a:ext cx="1189481" cy="728846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16FF3F-0158-4480-BD45-BE366443DC85}"/>
              </a:ext>
            </a:extLst>
          </p:cNvPr>
          <p:cNvSpPr txBox="1"/>
          <p:nvPr/>
        </p:nvSpPr>
        <p:spPr>
          <a:xfrm>
            <a:off x="6174936" y="554470"/>
            <a:ext cx="31227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Must evaluate to 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True or False</a:t>
            </a:r>
          </a:p>
        </p:txBody>
      </p:sp>
    </p:spTree>
    <p:extLst>
      <p:ext uri="{BB962C8B-B14F-4D97-AF65-F5344CB8AC3E}">
        <p14:creationId xmlns:p14="http://schemas.microsoft.com/office/powerpoint/2010/main" val="126841701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59F63-DA20-42B9-BE8B-BCE9947AC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&amp;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D67F6-93D8-4A5B-B408-087A8FBD5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5057274" cy="4835479"/>
          </a:xfrm>
        </p:spPr>
        <p:txBody>
          <a:bodyPr/>
          <a:lstStyle/>
          <a:p>
            <a:r>
              <a:rPr lang="en-US" dirty="0"/>
              <a:t>In Python there are two types of loops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and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/>
              <a:t>For loops will be introduced in Week 6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/>
              <a:t>What is the difference between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loops and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loops and when would we use one over the other</a:t>
            </a:r>
            <a:r>
              <a:rPr lang="en-US" dirty="0">
                <a:solidFill>
                  <a:schemeClr val="accent1"/>
                </a:solidFill>
              </a:rPr>
              <a:t>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2DE41D-A1A0-4EE6-B60D-6EFC7510B727}"/>
              </a:ext>
            </a:extLst>
          </p:cNvPr>
          <p:cNvSpPr txBox="1"/>
          <p:nvPr/>
        </p:nvSpPr>
        <p:spPr>
          <a:xfrm>
            <a:off x="6461914" y="1825623"/>
            <a:ext cx="567174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E59FA7-20B6-4224-A82E-E7AB18E6A826}"/>
              </a:ext>
            </a:extLst>
          </p:cNvPr>
          <p:cNvSpPr txBox="1"/>
          <p:nvPr/>
        </p:nvSpPr>
        <p:spPr>
          <a:xfrm>
            <a:off x="7483055" y="4508666"/>
            <a:ext cx="462658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</p:spTree>
    <p:extLst>
      <p:ext uri="{BB962C8B-B14F-4D97-AF65-F5344CB8AC3E}">
        <p14:creationId xmlns:p14="http://schemas.microsoft.com/office/powerpoint/2010/main" val="196279304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59F63-DA20-42B9-BE8B-BCE9947AC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&amp;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D67F6-93D8-4A5B-B408-087A8FBD5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5057274" cy="4835479"/>
          </a:xfrm>
        </p:spPr>
        <p:txBody>
          <a:bodyPr/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>
                <a:cs typeface="Courier New" panose="02070309020205020404" pitchFamily="49" charset="0"/>
              </a:rPr>
              <a:t> loop</a:t>
            </a:r>
          </a:p>
          <a:p>
            <a:r>
              <a:rPr lang="en-US" dirty="0"/>
              <a:t>The number of iterations to be done is already known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D7C1D-C381-4DBC-A0A8-CF42F45D70EF}"/>
              </a:ext>
            </a:extLst>
          </p:cNvPr>
          <p:cNvSpPr txBox="1"/>
          <p:nvPr/>
        </p:nvSpPr>
        <p:spPr>
          <a:xfrm>
            <a:off x="6461914" y="1825623"/>
            <a:ext cx="567174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A4EA28-C818-4A8B-8D06-7FE64BDE3A52}"/>
              </a:ext>
            </a:extLst>
          </p:cNvPr>
          <p:cNvSpPr txBox="1"/>
          <p:nvPr/>
        </p:nvSpPr>
        <p:spPr>
          <a:xfrm>
            <a:off x="838200" y="3582235"/>
            <a:ext cx="755984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cats = [‘Persian’, ‘Siamese’, ‘Ragdoll’]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cats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print(cat)</a:t>
            </a:r>
          </a:p>
          <a:p>
            <a:endParaRPr lang="en-US" sz="2400" b="1" dirty="0">
              <a:solidFill>
                <a:schemeClr val="accent6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Persian</a:t>
            </a:r>
          </a:p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Siamese</a:t>
            </a:r>
          </a:p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Ragdoll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5A0466-E882-4178-9403-D227934B7793}"/>
              </a:ext>
            </a:extLst>
          </p:cNvPr>
          <p:cNvSpPr txBox="1"/>
          <p:nvPr/>
        </p:nvSpPr>
        <p:spPr>
          <a:xfrm>
            <a:off x="7483055" y="4508666"/>
            <a:ext cx="462658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BF32E0-9C25-4073-A4E4-9C5346035F6A}"/>
              </a:ext>
            </a:extLst>
          </p:cNvPr>
          <p:cNvSpPr/>
          <p:nvPr/>
        </p:nvSpPr>
        <p:spPr>
          <a:xfrm>
            <a:off x="7483055" y="4331515"/>
            <a:ext cx="4626588" cy="1660358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8650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59F63-DA20-42B9-BE8B-BCE9947AC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&amp;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D67F6-93D8-4A5B-B408-087A8FBD5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863389" cy="4835479"/>
          </a:xfrm>
        </p:spPr>
        <p:txBody>
          <a:bodyPr/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>
                <a:cs typeface="Courier New" panose="02070309020205020404" pitchFamily="49" charset="0"/>
              </a:rPr>
              <a:t> loop</a:t>
            </a:r>
          </a:p>
          <a:p>
            <a:r>
              <a:rPr lang="en-US" dirty="0"/>
              <a:t>The number of iterations to be done is NOT known and iteration continues until a condition is met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D7C1D-C381-4DBC-A0A8-CF42F45D70EF}"/>
              </a:ext>
            </a:extLst>
          </p:cNvPr>
          <p:cNvSpPr txBox="1"/>
          <p:nvPr/>
        </p:nvSpPr>
        <p:spPr>
          <a:xfrm>
            <a:off x="6461914" y="1825623"/>
            <a:ext cx="567174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FFE7BA-3E72-442E-8125-68AC45F40D45}"/>
              </a:ext>
            </a:extLst>
          </p:cNvPr>
          <p:cNvSpPr txBox="1"/>
          <p:nvPr/>
        </p:nvSpPr>
        <p:spPr>
          <a:xfrm>
            <a:off x="7483055" y="4508666"/>
            <a:ext cx="462658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BF32E0-9C25-4073-A4E4-9C5346035F6A}"/>
              </a:ext>
            </a:extLst>
          </p:cNvPr>
          <p:cNvSpPr/>
          <p:nvPr/>
        </p:nvSpPr>
        <p:spPr>
          <a:xfrm>
            <a:off x="6461913" y="1670370"/>
            <a:ext cx="5623713" cy="1660358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A4EA28-C818-4A8B-8D06-7FE64BDE3A52}"/>
              </a:ext>
            </a:extLst>
          </p:cNvPr>
          <p:cNvSpPr txBox="1"/>
          <p:nvPr/>
        </p:nvSpPr>
        <p:spPr>
          <a:xfrm>
            <a:off x="838200" y="3654428"/>
            <a:ext cx="56237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x*x &lt; 200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print(x)</a:t>
            </a:r>
          </a:p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x += 1</a:t>
            </a:r>
          </a:p>
          <a:p>
            <a:endParaRPr lang="en-US" sz="2400" b="1" dirty="0">
              <a:solidFill>
                <a:schemeClr val="accent6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0</a:t>
            </a:r>
          </a:p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…</a:t>
            </a:r>
          </a:p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2C88BC-62CA-4A4B-8D5A-2CD1DA8D723D}"/>
              </a:ext>
            </a:extLst>
          </p:cNvPr>
          <p:cNvSpPr txBox="1"/>
          <p:nvPr/>
        </p:nvSpPr>
        <p:spPr>
          <a:xfrm>
            <a:off x="3951601" y="4793200"/>
            <a:ext cx="31407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I don</a:t>
            </a:r>
            <a:r>
              <a:rPr lang="en-US" sz="2400" dirty="0">
                <a:solidFill>
                  <a:schemeClr val="accent3"/>
                </a:solidFill>
              </a:rPr>
              <a:t>’</a:t>
            </a:r>
            <a:r>
              <a:rPr lang="en-US" sz="2400" dirty="0">
                <a:solidFill>
                  <a:srgbClr val="FFFFFF"/>
                </a:solidFill>
              </a:rPr>
              <a:t>t know how many times I should iterate but I know when I should stop</a:t>
            </a:r>
            <a:r>
              <a:rPr lang="en-US" sz="2400" dirty="0">
                <a:solidFill>
                  <a:schemeClr val="accent3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610514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&amp;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/>
              <a:t> Loops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 or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</a:t>
            </a:r>
            <a:r>
              <a:rPr lang="en-US" dirty="0">
                <a:solidFill>
                  <a:schemeClr val="accent2"/>
                </a:solidFill>
              </a:rPr>
              <a:t>?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31784B-D1D2-4AC4-804A-F98336B4D789}"/>
              </a:ext>
            </a:extLst>
          </p:cNvPr>
          <p:cNvSpPr/>
          <p:nvPr/>
        </p:nvSpPr>
        <p:spPr>
          <a:xfrm>
            <a:off x="9893218" y="837312"/>
            <a:ext cx="1940888" cy="1744316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List of Customers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6B4462-C1F9-4A9B-A463-77B7999D3F7C}"/>
              </a:ext>
            </a:extLst>
          </p:cNvPr>
          <p:cNvSpPr/>
          <p:nvPr/>
        </p:nvSpPr>
        <p:spPr>
          <a:xfrm>
            <a:off x="5276975" y="3120758"/>
            <a:ext cx="3274143" cy="327414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Send Promotional Email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AB7A9E8-073A-4922-A93D-4FF5B3DCB72A}"/>
              </a:ext>
            </a:extLst>
          </p:cNvPr>
          <p:cNvSpPr/>
          <p:nvPr/>
        </p:nvSpPr>
        <p:spPr>
          <a:xfrm flipH="1">
            <a:off x="2601620" y="4442213"/>
            <a:ext cx="2194559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0881C-07D1-4F04-9CD5-60FAB9F3BF33}"/>
              </a:ext>
            </a:extLst>
          </p:cNvPr>
          <p:cNvSpPr txBox="1"/>
          <p:nvPr/>
        </p:nvSpPr>
        <p:spPr>
          <a:xfrm>
            <a:off x="1416087" y="4496218"/>
            <a:ext cx="1103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Email</a:t>
            </a:r>
          </a:p>
        </p:txBody>
      </p:sp>
      <p:pic>
        <p:nvPicPr>
          <p:cNvPr id="102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02C69A0C-701A-41B7-B899-4F809C7C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371185" y="2466100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DE1E47-C1E8-4BBC-BF41-6DF5197226B2}"/>
              </a:ext>
            </a:extLst>
          </p:cNvPr>
          <p:cNvSpPr txBox="1"/>
          <p:nvPr/>
        </p:nvSpPr>
        <p:spPr>
          <a:xfrm>
            <a:off x="7473741" y="1776710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242684433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&amp;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/>
              <a:t> Loops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 or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</a:t>
            </a:r>
            <a:r>
              <a:rPr lang="en-US" dirty="0">
                <a:solidFill>
                  <a:schemeClr val="accent2"/>
                </a:solidFill>
              </a:rPr>
              <a:t>?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31784B-D1D2-4AC4-804A-F98336B4D789}"/>
              </a:ext>
            </a:extLst>
          </p:cNvPr>
          <p:cNvSpPr/>
          <p:nvPr/>
        </p:nvSpPr>
        <p:spPr>
          <a:xfrm>
            <a:off x="9893218" y="837312"/>
            <a:ext cx="1940888" cy="1744316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List of Tweets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6B4462-C1F9-4A9B-A463-77B7999D3F7C}"/>
              </a:ext>
            </a:extLst>
          </p:cNvPr>
          <p:cNvSpPr/>
          <p:nvPr/>
        </p:nvSpPr>
        <p:spPr>
          <a:xfrm>
            <a:off x="5276975" y="3120758"/>
            <a:ext cx="3274143" cy="327414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Does the Tweet contain </a:t>
            </a:r>
            <a:r>
              <a:rPr lang="en-US" sz="2800" b="1" dirty="0">
                <a:solidFill>
                  <a:schemeClr val="accent6"/>
                </a:solidFill>
              </a:rPr>
              <a:t>#</a:t>
            </a:r>
            <a:r>
              <a:rPr lang="en-US" sz="2800" b="1" dirty="0">
                <a:solidFill>
                  <a:srgbClr val="FFFFFF"/>
                </a:solidFill>
              </a:rPr>
              <a:t>cleancode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AB7A9E8-073A-4922-A93D-4FF5B3DCB72A}"/>
              </a:ext>
            </a:extLst>
          </p:cNvPr>
          <p:cNvSpPr/>
          <p:nvPr/>
        </p:nvSpPr>
        <p:spPr>
          <a:xfrm flipH="1">
            <a:off x="2601620" y="4442213"/>
            <a:ext cx="2194559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0881C-07D1-4F04-9CD5-60FAB9F3BF33}"/>
              </a:ext>
            </a:extLst>
          </p:cNvPr>
          <p:cNvSpPr txBox="1"/>
          <p:nvPr/>
        </p:nvSpPr>
        <p:spPr>
          <a:xfrm>
            <a:off x="1215512" y="4496218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pic>
        <p:nvPicPr>
          <p:cNvPr id="102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02C69A0C-701A-41B7-B899-4F809C7C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371185" y="2466100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DE1E47-C1E8-4BBC-BF41-6DF5197226B2}"/>
              </a:ext>
            </a:extLst>
          </p:cNvPr>
          <p:cNvSpPr txBox="1"/>
          <p:nvPr/>
        </p:nvSpPr>
        <p:spPr>
          <a:xfrm>
            <a:off x="7473741" y="1776710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1253679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C2D858-036F-50A3-9BE8-8490108C82D6}"/>
              </a:ext>
            </a:extLst>
          </p:cNvPr>
          <p:cNvCxnSpPr>
            <a:cxnSpLocks/>
          </p:cNvCxnSpPr>
          <p:nvPr/>
        </p:nvCxnSpPr>
        <p:spPr>
          <a:xfrm>
            <a:off x="3457022" y="4177771"/>
            <a:ext cx="460150" cy="16153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C83F012-F78C-952C-EED8-113E8B2445D1}"/>
              </a:ext>
            </a:extLst>
          </p:cNvPr>
          <p:cNvCxnSpPr>
            <a:cxnSpLocks/>
          </p:cNvCxnSpPr>
          <p:nvPr/>
        </p:nvCxnSpPr>
        <p:spPr>
          <a:xfrm>
            <a:off x="4843370" y="4177771"/>
            <a:ext cx="134048" cy="16153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B0FCA7D-A81B-76E1-12AF-7D3434A806EB}"/>
              </a:ext>
            </a:extLst>
          </p:cNvPr>
          <p:cNvCxnSpPr>
            <a:cxnSpLocks/>
          </p:cNvCxnSpPr>
          <p:nvPr/>
        </p:nvCxnSpPr>
        <p:spPr>
          <a:xfrm>
            <a:off x="9169094" y="3256444"/>
            <a:ext cx="399659" cy="25012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F2938BA-9957-0C4D-EFE5-1B7C9C18E6EE}"/>
              </a:ext>
            </a:extLst>
          </p:cNvPr>
          <p:cNvCxnSpPr>
            <a:cxnSpLocks/>
          </p:cNvCxnSpPr>
          <p:nvPr/>
        </p:nvCxnSpPr>
        <p:spPr>
          <a:xfrm>
            <a:off x="10140990" y="3256444"/>
            <a:ext cx="0" cy="25012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5303028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Function Definitions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F25F33-A5F3-7F83-EB97-0B7B73D8731E}"/>
              </a:ext>
            </a:extLst>
          </p:cNvPr>
          <p:cNvSpPr txBox="1"/>
          <p:nvPr/>
        </p:nvSpPr>
        <p:spPr>
          <a:xfrm>
            <a:off x="254644" y="2032596"/>
            <a:ext cx="608371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function_name(parameters):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body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triangle_area(base, height):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x * x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4367A3B-D216-CEEE-C877-2C80950A795F}"/>
              </a:ext>
            </a:extLst>
          </p:cNvPr>
          <p:cNvSpPr txBox="1">
            <a:spLocks/>
          </p:cNvSpPr>
          <p:nvPr/>
        </p:nvSpPr>
        <p:spPr>
          <a:xfrm>
            <a:off x="6666267" y="727514"/>
            <a:ext cx="4695887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Calling Functions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6FD68C-9EC8-973D-D9B7-8AB8F894B70D}"/>
              </a:ext>
            </a:extLst>
          </p:cNvPr>
          <p:cNvSpPr txBox="1"/>
          <p:nvPr/>
        </p:nvSpPr>
        <p:spPr>
          <a:xfrm>
            <a:off x="6864617" y="2032596"/>
            <a:ext cx="460895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function_name(arguments)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triangle_area(1, 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53C985-1D8A-B6A2-A208-DB0557C6F924}"/>
              </a:ext>
            </a:extLst>
          </p:cNvPr>
          <p:cNvSpPr txBox="1"/>
          <p:nvPr/>
        </p:nvSpPr>
        <p:spPr>
          <a:xfrm>
            <a:off x="2785939" y="3712516"/>
            <a:ext cx="37402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en-US" sz="2800" dirty="0">
                <a:solidFill>
                  <a:srgbClr val="FFFFFF"/>
                </a:solidFill>
              </a:rPr>
              <a:t> and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FF"/>
                </a:solidFill>
              </a:rPr>
              <a:t>are the parameter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E97FFC-21E9-BE69-A22D-9A90CD24B30E}"/>
              </a:ext>
            </a:extLst>
          </p:cNvPr>
          <p:cNvSpPr txBox="1"/>
          <p:nvPr/>
        </p:nvSpPr>
        <p:spPr>
          <a:xfrm>
            <a:off x="8981227" y="2786523"/>
            <a:ext cx="30752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dirty="0">
                <a:solidFill>
                  <a:srgbClr val="FFFFFF"/>
                </a:solidFill>
              </a:rPr>
              <a:t> and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FF"/>
                </a:solidFill>
              </a:rPr>
              <a:t>are the arguments </a:t>
            </a:r>
            <a:r>
              <a:rPr lang="en-US" sz="2800" dirty="0">
                <a:solidFill>
                  <a:schemeClr val="accent2"/>
                </a:solidFill>
              </a:rPr>
              <a:t>(</a:t>
            </a:r>
            <a:r>
              <a:rPr lang="en-US" sz="2800" dirty="0">
                <a:solidFill>
                  <a:srgbClr val="FFFFFF"/>
                </a:solidFill>
              </a:rPr>
              <a:t>data</a:t>
            </a:r>
            <a:r>
              <a:rPr lang="en-US" sz="2800" dirty="0">
                <a:solidFill>
                  <a:schemeClr val="accent2"/>
                </a:solidFill>
              </a:rPr>
              <a:t>)</a:t>
            </a:r>
            <a:r>
              <a:rPr lang="en-US" sz="2800" dirty="0">
                <a:solidFill>
                  <a:srgbClr val="FFFFFF"/>
                </a:solidFill>
              </a:rPr>
              <a:t> passed to the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 </a:t>
            </a:r>
            <a:r>
              <a:rPr lang="en-US" sz="2800" dirty="0">
                <a:solidFill>
                  <a:srgbClr val="FFFFFF"/>
                </a:solidFill>
              </a:rPr>
              <a:t>function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30497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&amp;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/>
              <a:t> Loops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 or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</a:t>
            </a:r>
            <a:r>
              <a:rPr lang="en-US" dirty="0">
                <a:solidFill>
                  <a:schemeClr val="accent2"/>
                </a:solidFill>
              </a:rPr>
              <a:t>?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102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02C69A0C-701A-41B7-B899-4F809C7C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DE1E47-C1E8-4BBC-BF41-6DF5197226B2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622B7E0-B526-41BC-8024-DD9FE4A9D64C}"/>
              </a:ext>
            </a:extLst>
          </p:cNvPr>
          <p:cNvSpPr/>
          <p:nvPr/>
        </p:nvSpPr>
        <p:spPr>
          <a:xfrm>
            <a:off x="6972611" y="2571075"/>
            <a:ext cx="500184" cy="500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98880511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Infinite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98105" cy="4900029"/>
          </a:xfrm>
        </p:spPr>
        <p:txBody>
          <a:bodyPr>
            <a:normAutofit/>
          </a:bodyPr>
          <a:lstStyle/>
          <a:p>
            <a:r>
              <a:rPr lang="en-US" dirty="0"/>
              <a:t>Remember that a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 ends when the condition is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/>
              <a:t>.</a:t>
            </a:r>
          </a:p>
          <a:p>
            <a:r>
              <a:rPr lang="en-US" dirty="0"/>
              <a:t>A common error when working with while loops is for the condition to never be satisfied and therefore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the loop to continue forever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till infinity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b="1" dirty="0"/>
              <a:t>We need some way inside the loop for the condition to become false</a:t>
            </a:r>
            <a:r>
              <a:rPr lang="en-US" b="1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F91250-ADF2-40D2-B2D7-5D63E790AECC}"/>
              </a:ext>
            </a:extLst>
          </p:cNvPr>
          <p:cNvSpPr txBox="1"/>
          <p:nvPr/>
        </p:nvSpPr>
        <p:spPr>
          <a:xfrm>
            <a:off x="8325853" y="674255"/>
            <a:ext cx="353728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10</a:t>
            </a:r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+=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464976-CE79-4883-BFA6-C6AAE93DBD7E}"/>
              </a:ext>
            </a:extLst>
          </p:cNvPr>
          <p:cNvSpPr txBox="1"/>
          <p:nvPr/>
        </p:nvSpPr>
        <p:spPr>
          <a:xfrm>
            <a:off x="8325853" y="3040047"/>
            <a:ext cx="353728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0, 1, 2, 3, 4, 5, 6, 7, 8, 9</a:t>
            </a:r>
          </a:p>
          <a:p>
            <a:endParaRPr lang="en-US" sz="3200" b="1" dirty="0">
              <a:solidFill>
                <a:schemeClr val="accent6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10</a:t>
            </a:r>
          </a:p>
        </p:txBody>
      </p:sp>
    </p:spTree>
    <p:extLst>
      <p:ext uri="{BB962C8B-B14F-4D97-AF65-F5344CB8AC3E}">
        <p14:creationId xmlns:p14="http://schemas.microsoft.com/office/powerpoint/2010/main" val="230020186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Infinite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74041" cy="4900029"/>
          </a:xfrm>
        </p:spPr>
        <p:txBody>
          <a:bodyPr>
            <a:normAutofit/>
          </a:bodyPr>
          <a:lstStyle/>
          <a:p>
            <a:r>
              <a:rPr lang="en-US" dirty="0"/>
              <a:t>Remember that a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 ends when the condition is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/>
              <a:t>.</a:t>
            </a:r>
          </a:p>
          <a:p>
            <a:r>
              <a:rPr lang="en-US" dirty="0"/>
              <a:t>A common error when working with while loops is for the condition to never be satisfied and therefore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the loop to continue forever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till infinity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b="1" dirty="0"/>
              <a:t>We need some way inside the loop for the condition to become false</a:t>
            </a:r>
            <a:r>
              <a:rPr lang="en-US" b="1" dirty="0">
                <a:solidFill>
                  <a:schemeClr val="accent1"/>
                </a:solidFill>
              </a:rPr>
              <a:t>.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7. </a:t>
            </a:r>
            <a:r>
              <a:rPr lang="en-US" sz="2600" b="1" dirty="0">
                <a:solidFill>
                  <a:schemeClr val="accent6"/>
                </a:solidFill>
              </a:rPr>
              <a:t>Infinite Loops</a:t>
            </a:r>
          </a:p>
        </p:txBody>
      </p:sp>
    </p:spTree>
    <p:extLst>
      <p:ext uri="{BB962C8B-B14F-4D97-AF65-F5344CB8AC3E}">
        <p14:creationId xmlns:p14="http://schemas.microsoft.com/office/powerpoint/2010/main" val="391388912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Loops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8789B4-60FF-4D7A-96E5-DC85ACDF3A55}"/>
              </a:ext>
            </a:extLst>
          </p:cNvPr>
          <p:cNvSpPr txBox="1"/>
          <p:nvPr/>
        </p:nvSpPr>
        <p:spPr>
          <a:xfrm>
            <a:off x="8030499" y="3010148"/>
            <a:ext cx="35372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10</a:t>
            </a:r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 +=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6E222B-D9EF-4478-B4B2-3B7DDEE6BF3E}"/>
              </a:ext>
            </a:extLst>
          </p:cNvPr>
          <p:cNvSpPr txBox="1"/>
          <p:nvPr/>
        </p:nvSpPr>
        <p:spPr>
          <a:xfrm>
            <a:off x="1320341" y="3010148"/>
            <a:ext cx="353728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func(x)</a:t>
            </a:r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 += 1</a:t>
            </a:r>
          </a:p>
          <a:p>
            <a:endParaRPr lang="en-US" sz="3200" b="1" dirty="0">
              <a:solidFill>
                <a:schemeClr val="accent6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func(x)</a:t>
            </a:r>
          </a:p>
          <a:p>
            <a:endParaRPr lang="en-US" sz="3200" b="1" dirty="0">
              <a:solidFill>
                <a:schemeClr val="accent6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0A3042-767F-40F7-B465-2DFEF2BAD882}"/>
              </a:ext>
            </a:extLst>
          </p:cNvPr>
          <p:cNvSpPr txBox="1"/>
          <p:nvPr/>
        </p:nvSpPr>
        <p:spPr>
          <a:xfrm>
            <a:off x="3804496" y="4331278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(Local)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660D0-4C7A-48BA-9FC8-FB1BE03889F4}"/>
              </a:ext>
            </a:extLst>
          </p:cNvPr>
          <p:cNvSpPr txBox="1"/>
          <p:nvPr/>
        </p:nvSpPr>
        <p:spPr>
          <a:xfrm>
            <a:off x="215952" y="5996636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(Global)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A0E1C0-0211-486A-AE4B-ABB40C52A6E4}"/>
              </a:ext>
            </a:extLst>
          </p:cNvPr>
          <p:cNvSpPr txBox="1"/>
          <p:nvPr/>
        </p:nvSpPr>
        <p:spPr>
          <a:xfrm>
            <a:off x="8338509" y="1591600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(Global)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C1668C-03E0-42B0-8AFE-83BACF7F90B4}"/>
              </a:ext>
            </a:extLst>
          </p:cNvPr>
          <p:cNvSpPr txBox="1"/>
          <p:nvPr/>
        </p:nvSpPr>
        <p:spPr>
          <a:xfrm>
            <a:off x="7250960" y="5206598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(Global)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298B706-E35C-469D-B279-EB993D4C87D5}"/>
              </a:ext>
            </a:extLst>
          </p:cNvPr>
          <p:cNvCxnSpPr>
            <a:cxnSpLocks/>
          </p:cNvCxnSpPr>
          <p:nvPr/>
        </p:nvCxnSpPr>
        <p:spPr>
          <a:xfrm flipH="1">
            <a:off x="8265019" y="1976286"/>
            <a:ext cx="247751" cy="116217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37DC55-00BB-4BE7-B68E-B52580F53116}"/>
              </a:ext>
            </a:extLst>
          </p:cNvPr>
          <p:cNvCxnSpPr>
            <a:cxnSpLocks/>
          </p:cNvCxnSpPr>
          <p:nvPr/>
        </p:nvCxnSpPr>
        <p:spPr>
          <a:xfrm flipV="1">
            <a:off x="7562973" y="4418619"/>
            <a:ext cx="1474839" cy="949796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27A4D83-2A10-4C5A-A00A-A9BCA9B60295}"/>
              </a:ext>
            </a:extLst>
          </p:cNvPr>
          <p:cNvCxnSpPr>
            <a:cxnSpLocks/>
          </p:cNvCxnSpPr>
          <p:nvPr/>
        </p:nvCxnSpPr>
        <p:spPr>
          <a:xfrm flipV="1">
            <a:off x="529695" y="4980925"/>
            <a:ext cx="892047" cy="114956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4E02F57-766B-4BBE-AA43-37093B0F69A8}"/>
              </a:ext>
            </a:extLst>
          </p:cNvPr>
          <p:cNvCxnSpPr>
            <a:cxnSpLocks/>
          </p:cNvCxnSpPr>
          <p:nvPr/>
        </p:nvCxnSpPr>
        <p:spPr>
          <a:xfrm flipH="1" flipV="1">
            <a:off x="2672405" y="3926438"/>
            <a:ext cx="1162173" cy="56297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18571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416842" cy="4900029"/>
          </a:xfrm>
        </p:spPr>
        <p:txBody>
          <a:bodyPr>
            <a:normAutofit/>
          </a:bodyPr>
          <a:lstStyle/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2"/>
                </a:solidFill>
              </a:rPr>
              <a:t>’</a:t>
            </a:r>
            <a:r>
              <a:rPr lang="en-US" sz="3200" dirty="0"/>
              <a:t>s revisit our User Input code and see if the While Loop will solve out problem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8. </a:t>
            </a:r>
            <a:r>
              <a:rPr lang="en-US" sz="2600" b="1" dirty="0">
                <a:solidFill>
                  <a:schemeClr val="accent6"/>
                </a:solidFill>
              </a:rPr>
              <a:t>Back to User Input</a:t>
            </a:r>
          </a:p>
        </p:txBody>
      </p:sp>
    </p:spTree>
    <p:extLst>
      <p:ext uri="{BB962C8B-B14F-4D97-AF65-F5344CB8AC3E}">
        <p14:creationId xmlns:p14="http://schemas.microsoft.com/office/powerpoint/2010/main" val="158291814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Breakout Session </a:t>
            </a:r>
            <a:r>
              <a:rPr lang="en-US" b="1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657474" cy="4900029"/>
          </a:xfrm>
        </p:spPr>
        <p:txBody>
          <a:bodyPr>
            <a:normAutofit/>
          </a:bodyPr>
          <a:lstStyle/>
          <a:p>
            <a:r>
              <a:rPr lang="en-US" sz="3200" dirty="0"/>
              <a:t>Write code to print all the numbers from 0 to 20 that aren’t evenly divisible by either 3 or 5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Zero is divisible by everything and should not appear in the output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9. </a:t>
            </a:r>
            <a:r>
              <a:rPr lang="en-US" sz="2600" b="1" dirty="0">
                <a:solidFill>
                  <a:schemeClr val="accent6"/>
                </a:solidFill>
              </a:rPr>
              <a:t>Breakout Session 1</a:t>
            </a:r>
          </a:p>
        </p:txBody>
      </p:sp>
    </p:spTree>
    <p:extLst>
      <p:ext uri="{BB962C8B-B14F-4D97-AF65-F5344CB8AC3E}">
        <p14:creationId xmlns:p14="http://schemas.microsoft.com/office/powerpoint/2010/main" val="148824143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521C-0C01-4201-9CDF-89824645A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Turtles and </a:t>
            </a:r>
            <a:r>
              <a:rPr lang="en-US" b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/>
              <a:t> loops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38078-1B31-4266-8AD7-0006109FE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923547" cy="4835479"/>
          </a:xfrm>
        </p:spPr>
        <p:txBody>
          <a:bodyPr/>
          <a:lstStyle/>
          <a:p>
            <a:r>
              <a:rPr lang="en-US" dirty="0"/>
              <a:t>I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m a little turtle and I want to take steps to the right until I get to the brick wall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However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 don</a:t>
            </a:r>
            <a:r>
              <a:rPr lang="en-US" dirty="0">
                <a:solidFill>
                  <a:schemeClr val="accent6"/>
                </a:solidFill>
              </a:rPr>
              <a:t>’</a:t>
            </a:r>
            <a:r>
              <a:rPr lang="en-US" dirty="0"/>
              <a:t>t know how far away the brick wall I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pic>
        <p:nvPicPr>
          <p:cNvPr id="4" name="Picture 4" descr="Turtle Icon | Flat Animal Iconset | Martin Berube">
            <a:extLst>
              <a:ext uri="{FF2B5EF4-FFF2-40B4-BE49-F238E27FC236}">
                <a16:creationId xmlns:a16="http://schemas.microsoft.com/office/drawing/2014/main" id="{035FDF54-D5D3-4271-B4A0-650BC058A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3"/>
          <a:stretch/>
        </p:blipFill>
        <p:spPr bwMode="auto">
          <a:xfrm>
            <a:off x="168440" y="3701120"/>
            <a:ext cx="2707320" cy="285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CCAC3EB-E8F0-4FE3-935D-BE18FF7E7B10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10. </a:t>
            </a:r>
            <a:r>
              <a:rPr lang="en-US" sz="2600" b="1" dirty="0">
                <a:solidFill>
                  <a:schemeClr val="accent6"/>
                </a:solidFill>
              </a:rPr>
              <a:t>Turtles and while loops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9AEA2D2-3CC8-4E94-9D78-9C4B1E45D6D5}"/>
              </a:ext>
            </a:extLst>
          </p:cNvPr>
          <p:cNvSpPr/>
          <p:nvPr/>
        </p:nvSpPr>
        <p:spPr>
          <a:xfrm>
            <a:off x="2937174" y="5101390"/>
            <a:ext cx="697832" cy="673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1B05114-C52F-4BA4-A972-BD511AACB75F}"/>
              </a:ext>
            </a:extLst>
          </p:cNvPr>
          <p:cNvSpPr/>
          <p:nvPr/>
        </p:nvSpPr>
        <p:spPr>
          <a:xfrm>
            <a:off x="3825827" y="5101390"/>
            <a:ext cx="697832" cy="673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6801C39-6F4F-4AED-9846-70E982601BE7}"/>
              </a:ext>
            </a:extLst>
          </p:cNvPr>
          <p:cNvSpPr/>
          <p:nvPr/>
        </p:nvSpPr>
        <p:spPr>
          <a:xfrm>
            <a:off x="4714480" y="5101390"/>
            <a:ext cx="697832" cy="673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lassic Red Brick Wall transparent PNG - StickPNG">
            <a:extLst>
              <a:ext uri="{FF2B5EF4-FFF2-40B4-BE49-F238E27FC236}">
                <a16:creationId xmlns:a16="http://schemas.microsoft.com/office/drawing/2014/main" id="{7AE4CA31-6F92-482A-9CF6-62C0EEAB8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642" y="4075640"/>
            <a:ext cx="1881068" cy="205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07477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Random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62011" cy="4900029"/>
          </a:xfrm>
        </p:spPr>
        <p:txBody>
          <a:bodyPr>
            <a:normAutofit/>
          </a:bodyPr>
          <a:lstStyle/>
          <a:p>
            <a:r>
              <a:rPr lang="en-US" sz="3200" dirty="0"/>
              <a:t>This module implements pseudo</a:t>
            </a:r>
            <a:r>
              <a:rPr lang="en-US" sz="3200" dirty="0">
                <a:solidFill>
                  <a:schemeClr val="accent3"/>
                </a:solidFill>
              </a:rPr>
              <a:t>-</a:t>
            </a:r>
            <a:r>
              <a:rPr lang="en-US" sz="3200" dirty="0"/>
              <a:t>random number generators for various distributions</a:t>
            </a:r>
            <a:r>
              <a:rPr lang="en-US" sz="3200" dirty="0">
                <a:solidFill>
                  <a:schemeClr val="accent6"/>
                </a:solidFill>
              </a:rPr>
              <a:t>.</a:t>
            </a:r>
          </a:p>
          <a:p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11. </a:t>
            </a:r>
            <a:r>
              <a:rPr lang="en-US" sz="2600" b="1" dirty="0">
                <a:solidFill>
                  <a:schemeClr val="accent6"/>
                </a:solidFill>
              </a:rPr>
              <a:t>Random Module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F983D5-35D0-4FA4-A078-52AE59EA8EE6}"/>
              </a:ext>
            </a:extLst>
          </p:cNvPr>
          <p:cNvSpPr txBox="1"/>
          <p:nvPr/>
        </p:nvSpPr>
        <p:spPr>
          <a:xfrm>
            <a:off x="987055" y="3429000"/>
            <a:ext cx="51541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random</a:t>
            </a:r>
          </a:p>
          <a:p>
            <a:endParaRPr lang="en-US" sz="32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random.uniform()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random.random()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random.randint()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3200" b="1" dirty="0">
              <a:solidFill>
                <a:schemeClr val="accent6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83438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Lecture Recap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F37492-86E3-47CA-8641-D7457D28B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73063" cy="4835479"/>
          </a:xfrm>
        </p:spPr>
        <p:txBody>
          <a:bodyPr>
            <a:normAutofit/>
          </a:bodyPr>
          <a:lstStyle/>
          <a:p>
            <a:r>
              <a:rPr lang="en-US" sz="3600" dirty="0"/>
              <a:t>Looping </a:t>
            </a:r>
            <a:r>
              <a:rPr lang="en-US" sz="3600" dirty="0">
                <a:solidFill>
                  <a:schemeClr val="accent6"/>
                </a:solidFill>
              </a:rPr>
              <a:t>(</a:t>
            </a:r>
            <a:r>
              <a:rPr lang="en-US" sz="3600" dirty="0"/>
              <a:t>aka iteration</a:t>
            </a:r>
            <a:r>
              <a:rPr lang="en-US" sz="3600" dirty="0">
                <a:solidFill>
                  <a:schemeClr val="accent6"/>
                </a:solidFill>
              </a:rPr>
              <a:t>)</a:t>
            </a:r>
            <a:r>
              <a:rPr lang="en-US" sz="3600" dirty="0"/>
              <a:t> is the second key control structure in programming </a:t>
            </a:r>
            <a:r>
              <a:rPr lang="en-US" sz="3600" dirty="0">
                <a:solidFill>
                  <a:schemeClr val="accent6"/>
                </a:solidFill>
              </a:rPr>
              <a:t>(</a:t>
            </a:r>
            <a:r>
              <a:rPr lang="en-US" sz="3600" dirty="0"/>
              <a:t>if</a:t>
            </a:r>
            <a:r>
              <a:rPr lang="en-US" sz="3600" dirty="0">
                <a:solidFill>
                  <a:schemeClr val="accent2"/>
                </a:solidFill>
              </a:rPr>
              <a:t>-</a:t>
            </a:r>
            <a:r>
              <a:rPr lang="en-US" sz="3600" dirty="0"/>
              <a:t>statements</a:t>
            </a:r>
            <a:r>
              <a:rPr lang="en-US" sz="3600" dirty="0">
                <a:solidFill>
                  <a:schemeClr val="accent2"/>
                </a:solidFill>
              </a:rPr>
              <a:t>/</a:t>
            </a:r>
            <a:r>
              <a:rPr lang="en-US" sz="3600" dirty="0"/>
              <a:t>branching was the first</a:t>
            </a:r>
            <a:r>
              <a:rPr lang="en-US" sz="3600" dirty="0">
                <a:solidFill>
                  <a:schemeClr val="accent6"/>
                </a:solidFill>
              </a:rPr>
              <a:t>)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The basic idea of loops is to repeated execute the same block code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Looping is very powerful idea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While loops is one of two loop types in Python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EFBA85-7420-448C-A7B1-F6D46D6A491D}"/>
              </a:ext>
            </a:extLst>
          </p:cNvPr>
          <p:cNvSpPr txBox="1"/>
          <p:nvPr/>
        </p:nvSpPr>
        <p:spPr>
          <a:xfrm>
            <a:off x="9546576" y="775642"/>
            <a:ext cx="22653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Practice</a:t>
            </a:r>
            <a:r>
              <a:rPr lang="en-US" sz="4000" b="1" dirty="0">
                <a:solidFill>
                  <a:schemeClr val="accent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7752227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input </a:t>
            </a:r>
            <a:r>
              <a:rPr lang="en-US" dirty="0">
                <a:solidFill>
                  <a:schemeClr val="accent6"/>
                </a:solidFill>
              </a:rPr>
              <a:t>&amp;</a:t>
            </a:r>
            <a:r>
              <a:rPr lang="en-US" dirty="0"/>
              <a:t> output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importing modules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4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4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2351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400D-AED9-F18C-5FE1-6D73B1D8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parameters</a:t>
            </a:r>
            <a:r>
              <a:rPr lang="en-US" b="1" dirty="0">
                <a:solidFill>
                  <a:schemeClr val="accent6"/>
                </a:solidFill>
              </a:rPr>
              <a:t> &amp; </a:t>
            </a:r>
            <a:r>
              <a:rPr lang="en-US" b="1" dirty="0"/>
              <a:t>arguments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06847B-5E3A-FC0E-2993-6275DD467C9C}"/>
              </a:ext>
            </a:extLst>
          </p:cNvPr>
          <p:cNvSpPr/>
          <p:nvPr/>
        </p:nvSpPr>
        <p:spPr>
          <a:xfrm>
            <a:off x="8211899" y="1592827"/>
            <a:ext cx="3607947" cy="402336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814C594-5B7D-15FE-C117-2B6863943D7E}"/>
              </a:ext>
            </a:extLst>
          </p:cNvPr>
          <p:cNvSpPr/>
          <p:nvPr/>
        </p:nvSpPr>
        <p:spPr>
          <a:xfrm>
            <a:off x="9272715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4481A5-5A13-6EF6-2922-3D581276F3A0}"/>
              </a:ext>
            </a:extLst>
          </p:cNvPr>
          <p:cNvSpPr txBox="1"/>
          <p:nvPr/>
        </p:nvSpPr>
        <p:spPr>
          <a:xfrm>
            <a:off x="579202" y="3132351"/>
            <a:ext cx="62589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triangle_area(base, height):</a:t>
            </a:r>
          </a:p>
          <a:p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</a:p>
          <a:p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(number, number) -&gt; number</a:t>
            </a:r>
          </a:p>
          <a:p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""“</a:t>
            </a:r>
          </a:p>
          <a:p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 = 0.5 * base * height</a:t>
            </a:r>
            <a:endParaRPr lang="en-US" sz="24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FC726E71-CAA0-9834-827E-BC031FA63B52}"/>
              </a:ext>
            </a:extLst>
          </p:cNvPr>
          <p:cNvSpPr/>
          <p:nvPr/>
        </p:nvSpPr>
        <p:spPr>
          <a:xfrm>
            <a:off x="10399491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C904A-CFDD-D85B-BFA3-5C322006208F}"/>
              </a:ext>
            </a:extLst>
          </p:cNvPr>
          <p:cNvSpPr txBox="1"/>
          <p:nvPr/>
        </p:nvSpPr>
        <p:spPr>
          <a:xfrm>
            <a:off x="9094640" y="20753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B0FB2-5ED5-FB74-3FF9-B48B6B28608C}"/>
              </a:ext>
            </a:extLst>
          </p:cNvPr>
          <p:cNvSpPr txBox="1"/>
          <p:nvPr/>
        </p:nvSpPr>
        <p:spPr>
          <a:xfrm>
            <a:off x="10082078" y="207536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CF38939-2675-1934-1DA8-08C305BE7EBC}"/>
              </a:ext>
            </a:extLst>
          </p:cNvPr>
          <p:cNvSpPr/>
          <p:nvPr/>
        </p:nvSpPr>
        <p:spPr>
          <a:xfrm>
            <a:off x="9893582" y="5247777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C9E07B-3F70-A78A-CCCD-D4BF355E017D}"/>
              </a:ext>
            </a:extLst>
          </p:cNvPr>
          <p:cNvSpPr txBox="1"/>
          <p:nvPr/>
        </p:nvSpPr>
        <p:spPr>
          <a:xfrm>
            <a:off x="9265483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90DB4C-FDA6-FC8E-8ED3-68BB74F80DF6}"/>
              </a:ext>
            </a:extLst>
          </p:cNvPr>
          <p:cNvSpPr txBox="1"/>
          <p:nvPr/>
        </p:nvSpPr>
        <p:spPr>
          <a:xfrm>
            <a:off x="10392258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52C673-EDFF-DF26-EDFA-1B612F419ADB}"/>
              </a:ext>
            </a:extLst>
          </p:cNvPr>
          <p:cNvSpPr txBox="1"/>
          <p:nvPr/>
        </p:nvSpPr>
        <p:spPr>
          <a:xfrm>
            <a:off x="9734065" y="6093515"/>
            <a:ext cx="696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0.5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DD95D1D-5083-F9E6-6571-AF1A48509338}"/>
              </a:ext>
            </a:extLst>
          </p:cNvPr>
          <p:cNvGrpSpPr/>
          <p:nvPr/>
        </p:nvGrpSpPr>
        <p:grpSpPr>
          <a:xfrm>
            <a:off x="4261680" y="2111295"/>
            <a:ext cx="5189400" cy="1013400"/>
            <a:chOff x="4261680" y="2111295"/>
            <a:chExt cx="5189400" cy="101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C35F665-6103-A6DC-26F3-019F0582C8D6}"/>
                    </a:ext>
                  </a:extLst>
                </p14:cNvPr>
                <p14:cNvContentPartPr/>
                <p14:nvPr/>
              </p14:nvContentPartPr>
              <p14:xfrm>
                <a:off x="4261680" y="2111295"/>
                <a:ext cx="5189400" cy="10134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C35F665-6103-A6DC-26F3-019F0582C8D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233240" y="2082855"/>
                  <a:ext cx="5245920" cy="10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840B5F8-71E0-82A4-BC81-1BA8607D6E1B}"/>
                    </a:ext>
                  </a:extLst>
                </p14:cNvPr>
                <p14:cNvContentPartPr/>
                <p14:nvPr/>
              </p14:nvContentPartPr>
              <p14:xfrm>
                <a:off x="4323960" y="2964495"/>
                <a:ext cx="265320" cy="1447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840B5F8-71E0-82A4-BC81-1BA8607D6E1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95520" y="2936055"/>
                  <a:ext cx="321840" cy="201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A88198D-64B0-6839-CA2E-3E1ABD1C359A}"/>
                  </a:ext>
                </a:extLst>
              </p14:cNvPr>
              <p14:cNvContentPartPr/>
              <p14:nvPr/>
            </p14:nvContentPartPr>
            <p14:xfrm>
              <a:off x="5612039" y="2477071"/>
              <a:ext cx="4983201" cy="665264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A88198D-64B0-6839-CA2E-3E1ABD1C359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83599" y="2448632"/>
                <a:ext cx="5040082" cy="7221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04EF76F-26B2-6D86-D301-BFF0CF0160DE}"/>
                  </a:ext>
                </a:extLst>
              </p14:cNvPr>
              <p14:cNvContentPartPr/>
              <p14:nvPr/>
            </p14:nvContentPartPr>
            <p14:xfrm>
              <a:off x="3562920" y="4335015"/>
              <a:ext cx="6692040" cy="1323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04EF76F-26B2-6D86-D301-BFF0CF0160D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34480" y="4306935"/>
                <a:ext cx="6748920" cy="13802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40289B7-C5DE-BC60-2BBC-4255C46F2FDB}"/>
              </a:ext>
            </a:extLst>
          </p:cNvPr>
          <p:cNvSpPr txBox="1"/>
          <p:nvPr/>
        </p:nvSpPr>
        <p:spPr>
          <a:xfrm>
            <a:off x="7142807" y="777304"/>
            <a:ext cx="1788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Arguments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4F59D3-84EB-F1D3-25D6-7544178A6DB3}"/>
              </a:ext>
            </a:extLst>
          </p:cNvPr>
          <p:cNvSpPr txBox="1"/>
          <p:nvPr/>
        </p:nvSpPr>
        <p:spPr>
          <a:xfrm>
            <a:off x="7638794" y="6155070"/>
            <a:ext cx="1293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Returns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0E127F-5599-9F64-FD21-B5DA9AAE44D3}"/>
              </a:ext>
            </a:extLst>
          </p:cNvPr>
          <p:cNvSpPr txBox="1"/>
          <p:nvPr/>
        </p:nvSpPr>
        <p:spPr>
          <a:xfrm>
            <a:off x="6843993" y="1983028"/>
            <a:ext cx="1811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Parameters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3588999B-5E1C-2C5D-0E59-7D0D3D45F22D}"/>
              </a:ext>
            </a:extLst>
          </p:cNvPr>
          <p:cNvSpPr/>
          <p:nvPr/>
        </p:nvSpPr>
        <p:spPr>
          <a:xfrm rot="16200000">
            <a:off x="9155498" y="6081524"/>
            <a:ext cx="376991" cy="645050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E9AF7155-E5FF-A87D-6EC0-88417B825593}"/>
              </a:ext>
            </a:extLst>
          </p:cNvPr>
          <p:cNvSpPr/>
          <p:nvPr/>
        </p:nvSpPr>
        <p:spPr>
          <a:xfrm rot="16200000">
            <a:off x="8916085" y="897500"/>
            <a:ext cx="376991" cy="258134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82FEFA33-CC10-8696-4AF6-86A172045CA3}"/>
              </a:ext>
            </a:extLst>
          </p:cNvPr>
          <p:cNvSpPr/>
          <p:nvPr/>
        </p:nvSpPr>
        <p:spPr>
          <a:xfrm rot="16200000">
            <a:off x="8690844" y="2067302"/>
            <a:ext cx="376991" cy="318029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929351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400D-AED9-F18C-5FE1-6D73B1D8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parameters</a:t>
            </a:r>
            <a:r>
              <a:rPr lang="en-US" b="1" dirty="0">
                <a:solidFill>
                  <a:schemeClr val="accent6"/>
                </a:solidFill>
              </a:rPr>
              <a:t> &amp; </a:t>
            </a:r>
            <a:r>
              <a:rPr lang="en-US" b="1" dirty="0"/>
              <a:t>arguments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06847B-5E3A-FC0E-2993-6275DD467C9C}"/>
              </a:ext>
            </a:extLst>
          </p:cNvPr>
          <p:cNvSpPr/>
          <p:nvPr/>
        </p:nvSpPr>
        <p:spPr>
          <a:xfrm>
            <a:off x="8211899" y="1592827"/>
            <a:ext cx="3607947" cy="402336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814C594-5B7D-15FE-C117-2B6863943D7E}"/>
              </a:ext>
            </a:extLst>
          </p:cNvPr>
          <p:cNvSpPr/>
          <p:nvPr/>
        </p:nvSpPr>
        <p:spPr>
          <a:xfrm>
            <a:off x="9272715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FBDED0-663E-A5F2-E2CA-6B644D65DA64}"/>
              </a:ext>
            </a:extLst>
          </p:cNvPr>
          <p:cNvSpPr txBox="1"/>
          <p:nvPr/>
        </p:nvSpPr>
        <p:spPr>
          <a:xfrm>
            <a:off x="7142807" y="777304"/>
            <a:ext cx="1788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Arguments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49743-3CC1-E5C2-07F3-7051B075CCB1}"/>
              </a:ext>
            </a:extLst>
          </p:cNvPr>
          <p:cNvSpPr txBox="1"/>
          <p:nvPr/>
        </p:nvSpPr>
        <p:spPr>
          <a:xfrm>
            <a:off x="7638794" y="6155070"/>
            <a:ext cx="1293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Returns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4481A5-5A13-6EF6-2922-3D581276F3A0}"/>
              </a:ext>
            </a:extLst>
          </p:cNvPr>
          <p:cNvSpPr txBox="1"/>
          <p:nvPr/>
        </p:nvSpPr>
        <p:spPr>
          <a:xfrm>
            <a:off x="579202" y="3132351"/>
            <a:ext cx="75560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area = triangle_area(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print(area)</a:t>
            </a:r>
          </a:p>
          <a:p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0.5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FC726E71-CAA0-9834-827E-BC031FA63B52}"/>
              </a:ext>
            </a:extLst>
          </p:cNvPr>
          <p:cNvSpPr/>
          <p:nvPr/>
        </p:nvSpPr>
        <p:spPr>
          <a:xfrm>
            <a:off x="10399491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C904A-CFDD-D85B-BFA3-5C322006208F}"/>
              </a:ext>
            </a:extLst>
          </p:cNvPr>
          <p:cNvSpPr txBox="1"/>
          <p:nvPr/>
        </p:nvSpPr>
        <p:spPr>
          <a:xfrm>
            <a:off x="9094640" y="20753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B0FB2-5ED5-FB74-3FF9-B48B6B28608C}"/>
              </a:ext>
            </a:extLst>
          </p:cNvPr>
          <p:cNvSpPr txBox="1"/>
          <p:nvPr/>
        </p:nvSpPr>
        <p:spPr>
          <a:xfrm>
            <a:off x="10082078" y="207536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CF38939-2675-1934-1DA8-08C305BE7EBC}"/>
              </a:ext>
            </a:extLst>
          </p:cNvPr>
          <p:cNvSpPr/>
          <p:nvPr/>
        </p:nvSpPr>
        <p:spPr>
          <a:xfrm>
            <a:off x="9893582" y="5247777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C9E07B-3F70-A78A-CCCD-D4BF355E017D}"/>
              </a:ext>
            </a:extLst>
          </p:cNvPr>
          <p:cNvSpPr txBox="1"/>
          <p:nvPr/>
        </p:nvSpPr>
        <p:spPr>
          <a:xfrm>
            <a:off x="9265483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90DB4C-FDA6-FC8E-8ED3-68BB74F80DF6}"/>
              </a:ext>
            </a:extLst>
          </p:cNvPr>
          <p:cNvSpPr txBox="1"/>
          <p:nvPr/>
        </p:nvSpPr>
        <p:spPr>
          <a:xfrm>
            <a:off x="10392258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52C673-EDFF-DF26-EDFA-1B612F419ADB}"/>
              </a:ext>
            </a:extLst>
          </p:cNvPr>
          <p:cNvSpPr txBox="1"/>
          <p:nvPr/>
        </p:nvSpPr>
        <p:spPr>
          <a:xfrm>
            <a:off x="9734065" y="6093515"/>
            <a:ext cx="696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0.5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32280-C4EA-FB5A-74DA-6E28968FF66C}"/>
              </a:ext>
            </a:extLst>
          </p:cNvPr>
          <p:cNvSpPr txBox="1"/>
          <p:nvPr/>
        </p:nvSpPr>
        <p:spPr>
          <a:xfrm>
            <a:off x="6843993" y="1983028"/>
            <a:ext cx="1811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Parameters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1162CD1-729D-B7F7-878D-EC9B66D6329B}"/>
              </a:ext>
            </a:extLst>
          </p:cNvPr>
          <p:cNvSpPr/>
          <p:nvPr/>
        </p:nvSpPr>
        <p:spPr>
          <a:xfrm rot="16200000">
            <a:off x="9155498" y="6081524"/>
            <a:ext cx="376991" cy="645050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93B945C4-069E-825F-FF9B-D5C24ED99A2E}"/>
              </a:ext>
            </a:extLst>
          </p:cNvPr>
          <p:cNvSpPr/>
          <p:nvPr/>
        </p:nvSpPr>
        <p:spPr>
          <a:xfrm rot="16200000">
            <a:off x="8916085" y="897500"/>
            <a:ext cx="376991" cy="258134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3EF5A832-D334-17A1-B723-700BF4F752E3}"/>
              </a:ext>
            </a:extLst>
          </p:cNvPr>
          <p:cNvSpPr/>
          <p:nvPr/>
        </p:nvSpPr>
        <p:spPr>
          <a:xfrm rot="16200000">
            <a:off x="8690844" y="2067302"/>
            <a:ext cx="376991" cy="318029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100334566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PPTX_Theme" id="{D71ABBE9-7E6D-4E30-BD8F-2EB61EB32A2D}" vid="{056030BA-02C6-4208-ACCE-F1B550CC0AA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APS106_PPTX_Theme</Template>
  <TotalTime>27688</TotalTime>
  <Words>4120</Words>
  <Application>Microsoft Office PowerPoint</Application>
  <PresentationFormat>Widescreen</PresentationFormat>
  <Paragraphs>1148</Paragraphs>
  <Slides>79</Slides>
  <Notes>0</Notes>
  <HiddenSlides>9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5" baseType="lpstr">
      <vt:lpstr>Arial</vt:lpstr>
      <vt:lpstr>Consolas</vt:lpstr>
      <vt:lpstr>Courier New</vt:lpstr>
      <vt:lpstr>Segoe UI</vt:lpstr>
      <vt:lpstr>Wingdings</vt:lpstr>
      <vt:lpstr>APS106_PPTX_Theme</vt:lpstr>
      <vt:lpstr>while loops.</vt:lpstr>
      <vt:lpstr>This Week’s Content</vt:lpstr>
      <vt:lpstr>function confusion</vt:lpstr>
      <vt:lpstr>function, what are they?</vt:lpstr>
      <vt:lpstr>function, what are they?</vt:lpstr>
      <vt:lpstr>parameters &amp; arguments</vt:lpstr>
      <vt:lpstr>Function Definitions</vt:lpstr>
      <vt:lpstr>parameters &amp; arguments</vt:lpstr>
      <vt:lpstr>parameters &amp; arguments</vt:lpstr>
      <vt:lpstr>parameters &amp; arguments</vt:lpstr>
      <vt:lpstr>parameters &amp; arguments</vt:lpstr>
      <vt:lpstr>parameters &amp; arguments</vt:lpstr>
      <vt:lpstr>parameters &amp; arguments</vt:lpstr>
      <vt:lpstr>parameters &amp; arguments</vt:lpstr>
      <vt:lpstr>parameters &amp; arguments</vt:lpstr>
      <vt:lpstr>parameters &amp; arguments</vt:lpstr>
      <vt:lpstr>print v.s. return</vt:lpstr>
      <vt:lpstr>print</vt:lpstr>
      <vt:lpstr>print</vt:lpstr>
      <vt:lpstr>print</vt:lpstr>
      <vt:lpstr>print</vt:lpstr>
      <vt:lpstr>print v.s. return</vt:lpstr>
      <vt:lpstr>When is a function done?</vt:lpstr>
      <vt:lpstr>When is a function done?</vt:lpstr>
      <vt:lpstr>When is a function done?</vt:lpstr>
      <vt:lpstr>When is a function done?</vt:lpstr>
      <vt:lpstr>When is a function done?</vt:lpstr>
      <vt:lpstr>When is a function done?</vt:lpstr>
      <vt:lpstr>When is a function done?</vt:lpstr>
      <vt:lpstr>When is a function done?</vt:lpstr>
      <vt:lpstr>When is a function done?</vt:lpstr>
      <vt:lpstr>Looping (Iterating)</vt:lpstr>
      <vt:lpstr>Looping (Iterating)</vt:lpstr>
      <vt:lpstr>Looping (Iterating)</vt:lpstr>
      <vt:lpstr>Looping (Iterating)</vt:lpstr>
      <vt:lpstr>Looping (Iterating)</vt:lpstr>
      <vt:lpstr>Looping (Iterating)</vt:lpstr>
      <vt:lpstr>Looping (Iterating)</vt:lpstr>
      <vt:lpstr>Looping (Iterating)</vt:lpstr>
      <vt:lpstr>While Loops</vt:lpstr>
      <vt:lpstr>While Loops</vt:lpstr>
      <vt:lpstr>While Loops</vt:lpstr>
      <vt:lpstr>While Loops</vt:lpstr>
      <vt:lpstr>PowerPoint Presentation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&amp; for Loops</vt:lpstr>
      <vt:lpstr>while &amp; for Loops</vt:lpstr>
      <vt:lpstr>while &amp; for Loops</vt:lpstr>
      <vt:lpstr>while &amp; for Loops</vt:lpstr>
      <vt:lpstr>while &amp; for Loops</vt:lpstr>
      <vt:lpstr>while &amp; for Loops</vt:lpstr>
      <vt:lpstr>Infinite Loops</vt:lpstr>
      <vt:lpstr>Infinite Loops</vt:lpstr>
      <vt:lpstr>Variable Scope and Loops</vt:lpstr>
      <vt:lpstr>While Loops</vt:lpstr>
      <vt:lpstr>Breakout Session 1</vt:lpstr>
      <vt:lpstr>Turtles and while loops</vt:lpstr>
      <vt:lpstr>Random Module</vt:lpstr>
      <vt:lpstr>Lecture Recap</vt:lpstr>
      <vt:lpstr>functions, input &amp; output, importing modules.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Sebastian Goodfellow</cp:lastModifiedBy>
  <cp:revision>157</cp:revision>
  <dcterms:created xsi:type="dcterms:W3CDTF">2021-11-03T00:49:37Z</dcterms:created>
  <dcterms:modified xsi:type="dcterms:W3CDTF">2023-01-31T15:35:16Z</dcterms:modified>
</cp:coreProperties>
</file>