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9"/>
  </p:notesMasterIdLst>
  <p:sldIdLst>
    <p:sldId id="256" r:id="rId2"/>
    <p:sldId id="258" r:id="rId3"/>
    <p:sldId id="291" r:id="rId4"/>
    <p:sldId id="296" r:id="rId5"/>
    <p:sldId id="297" r:id="rId6"/>
    <p:sldId id="298" r:id="rId7"/>
    <p:sldId id="262" r:id="rId8"/>
    <p:sldId id="263" r:id="rId9"/>
    <p:sldId id="335" r:id="rId10"/>
    <p:sldId id="354" r:id="rId11"/>
    <p:sldId id="350" r:id="rId12"/>
    <p:sldId id="299" r:id="rId13"/>
    <p:sldId id="288" r:id="rId14"/>
    <p:sldId id="271" r:id="rId15"/>
    <p:sldId id="276" r:id="rId16"/>
    <p:sldId id="281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ECA81-C6C1-42E2-A889-FFD5EDB760B0}" type="datetimeFigureOut">
              <a:rPr lang="en-CA" smtClean="0"/>
              <a:t>2023-01-26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492B-D9F0-44D6-83ED-EE15B032B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20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6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3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_PUEoDYpUyQ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Rock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paper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scissors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lizard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Spock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Design Problem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D2E7-D7FA-BD42-ACB0-E49A37BB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the </a:t>
            </a:r>
            <a:r>
              <a:rPr lang="en-US" dirty="0" err="1"/>
              <a:t>elif</a:t>
            </a:r>
            <a:r>
              <a:rPr lang="en-US" dirty="0"/>
              <a:t> (else if)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DC257-2977-FB44-8C6E-197757F4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general form of the if conditional statement is: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A9660D-0E4D-AD45-BAD4-47E3C7FAEA74}"/>
              </a:ext>
            </a:extLst>
          </p:cNvPr>
          <p:cNvSpPr txBox="1">
            <a:spLocks/>
          </p:cNvSpPr>
          <p:nvPr/>
        </p:nvSpPr>
        <p:spPr>
          <a:xfrm>
            <a:off x="4203214" y="2798224"/>
            <a:ext cx="7988786" cy="3253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the colons (</a:t>
            </a:r>
            <a:r>
              <a:rPr lang="en-US" dirty="0">
                <a:sym typeface="Wingdings" pitchFamily="2" charset="2"/>
              </a:rPr>
              <a:t>:) and the indents!</a:t>
            </a:r>
            <a:endParaRPr lang="en-US" dirty="0"/>
          </a:p>
          <a:p>
            <a:r>
              <a:rPr lang="en-US" dirty="0"/>
              <a:t>ONLY 1 body will be executed.  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if</a:t>
            </a:r>
            <a:r>
              <a:rPr lang="en-US" dirty="0"/>
              <a:t> statement is True, execute body1, exits</a:t>
            </a:r>
            <a:r>
              <a:rPr lang="en-US" dirty="0">
                <a:solidFill>
                  <a:schemeClr val="accent6"/>
                </a:solidFill>
              </a:rPr>
              <a:t> if </a:t>
            </a:r>
            <a:r>
              <a:rPr lang="en-US" dirty="0"/>
              <a:t>structure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if</a:t>
            </a:r>
            <a:r>
              <a:rPr lang="en-US" dirty="0"/>
              <a:t> statement is False, continue to </a:t>
            </a:r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/>
              <a:t> statement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/>
              <a:t> statement is True, execute </a:t>
            </a:r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/>
              <a:t> body, exits </a:t>
            </a:r>
            <a:r>
              <a:rPr lang="en-US" dirty="0">
                <a:solidFill>
                  <a:schemeClr val="accent6"/>
                </a:solidFill>
              </a:rPr>
              <a:t>if</a:t>
            </a:r>
            <a:r>
              <a:rPr lang="en-US" dirty="0"/>
              <a:t> structure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/>
              <a:t> statement is False, continue to next </a:t>
            </a:r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All </a:t>
            </a:r>
            <a:r>
              <a:rPr lang="en-US" dirty="0">
                <a:solidFill>
                  <a:schemeClr val="accent6"/>
                </a:solidFill>
              </a:rPr>
              <a:t>if</a:t>
            </a:r>
            <a:r>
              <a:rPr lang="en-US" dirty="0"/>
              <a:t>’s and </a:t>
            </a:r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 err="1"/>
              <a:t>’s</a:t>
            </a:r>
            <a:r>
              <a:rPr lang="en-US" dirty="0"/>
              <a:t> are False, execute </a:t>
            </a:r>
            <a:r>
              <a:rPr lang="en-US" dirty="0">
                <a:solidFill>
                  <a:schemeClr val="accent6"/>
                </a:solidFill>
              </a:rPr>
              <a:t>else</a:t>
            </a:r>
            <a:r>
              <a:rPr lang="en-US" dirty="0"/>
              <a:t> statement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8B044D-82A5-C842-B4A7-2B3A4F0105CA}"/>
              </a:ext>
            </a:extLst>
          </p:cNvPr>
          <p:cNvGrpSpPr/>
          <p:nvPr/>
        </p:nvGrpSpPr>
        <p:grpSpPr>
          <a:xfrm>
            <a:off x="838200" y="2200082"/>
            <a:ext cx="4023732" cy="4633767"/>
            <a:chOff x="1061782" y="2435246"/>
            <a:chExt cx="5694218" cy="46337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094D6D5-2255-7E4A-9C41-8E3471BCF41C}"/>
                </a:ext>
              </a:extLst>
            </p:cNvPr>
            <p:cNvSpPr txBox="1"/>
            <p:nvPr/>
          </p:nvSpPr>
          <p:spPr>
            <a:xfrm>
              <a:off x="1061782" y="2435246"/>
              <a:ext cx="5694218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6">
                      <a:lumMod val="75000"/>
                    </a:schemeClr>
                  </a:solidFill>
                </a:rPr>
                <a:t>if </a:t>
              </a:r>
              <a:r>
                <a:rPr lang="en-US" sz="3600" dirty="0">
                  <a:solidFill>
                    <a:srgbClr val="00B050"/>
                  </a:solidFill>
                </a:rPr>
                <a:t>condition1</a:t>
              </a:r>
              <a:r>
                <a:rPr lang="en-US" sz="36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3600" dirty="0">
                  <a:solidFill>
                    <a:srgbClr val="00B050"/>
                  </a:solidFill>
                </a:rPr>
                <a:t>	body1</a:t>
              </a:r>
            </a:p>
            <a:p>
              <a:r>
                <a:rPr lang="en-US" sz="3600" dirty="0" err="1">
                  <a:solidFill>
                    <a:schemeClr val="accent6">
                      <a:lumMod val="75000"/>
                    </a:schemeClr>
                  </a:solidFill>
                </a:rPr>
                <a:t>elif</a:t>
              </a:r>
              <a:r>
                <a:rPr lang="en-US" sz="36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3600" dirty="0">
                  <a:solidFill>
                    <a:srgbClr val="00B050"/>
                  </a:solidFill>
                </a:rPr>
                <a:t>condition2</a:t>
              </a:r>
              <a:r>
                <a:rPr lang="en-US" sz="36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3600" dirty="0">
                  <a:solidFill>
                    <a:srgbClr val="00B050"/>
                  </a:solidFill>
                </a:rPr>
                <a:t>	body2</a:t>
              </a:r>
            </a:p>
            <a:p>
              <a:r>
                <a:rPr lang="en-US" sz="3600" dirty="0" err="1">
                  <a:solidFill>
                    <a:schemeClr val="accent6">
                      <a:lumMod val="75000"/>
                    </a:schemeClr>
                  </a:solidFill>
                </a:rPr>
                <a:t>elif</a:t>
              </a:r>
              <a:r>
                <a:rPr lang="en-US" sz="36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3600" dirty="0" err="1">
                  <a:solidFill>
                    <a:srgbClr val="00B050"/>
                  </a:solidFill>
                </a:rPr>
                <a:t>conditionN</a:t>
              </a:r>
              <a:r>
                <a:rPr lang="en-US" sz="36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3600" dirty="0">
                  <a:solidFill>
                    <a:srgbClr val="00B050"/>
                  </a:solidFill>
                </a:rPr>
                <a:t>	</a:t>
              </a:r>
              <a:r>
                <a:rPr lang="en-US" sz="3600" dirty="0" err="1">
                  <a:solidFill>
                    <a:srgbClr val="00B050"/>
                  </a:solidFill>
                </a:rPr>
                <a:t>bodyN</a:t>
              </a:r>
              <a:endParaRPr lang="en-US" sz="3600" dirty="0">
                <a:solidFill>
                  <a:srgbClr val="00B050"/>
                </a:solidFill>
              </a:endParaRPr>
            </a:p>
            <a:p>
              <a:r>
                <a:rPr lang="en-US" sz="3600" dirty="0">
                  <a:solidFill>
                    <a:schemeClr val="accent6">
                      <a:lumMod val="75000"/>
                    </a:schemeClr>
                  </a:solidFill>
                </a:rPr>
                <a:t>else</a:t>
              </a:r>
              <a:r>
                <a:rPr lang="en-US" sz="36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3600" dirty="0">
                  <a:solidFill>
                    <a:srgbClr val="00B050"/>
                  </a:solidFill>
                </a:rPr>
                <a:t>	</a:t>
              </a:r>
              <a:r>
                <a:rPr lang="en-US" sz="3600" dirty="0" err="1">
                  <a:solidFill>
                    <a:srgbClr val="00B050"/>
                  </a:solidFill>
                </a:rPr>
                <a:t>other_body</a:t>
              </a:r>
              <a:endParaRPr lang="en-US" sz="3600" dirty="0">
                <a:solidFill>
                  <a:srgbClr val="00B050"/>
                </a:solidFill>
              </a:endParaRPr>
            </a:p>
          </p:txBody>
        </p:sp>
        <p:pic>
          <p:nvPicPr>
            <p:cNvPr id="5" name="Graphic 4" descr="Arrow Right with solid fill">
              <a:extLst>
                <a:ext uri="{FF2B5EF4-FFF2-40B4-BE49-F238E27FC236}">
                  <a16:creationId xmlns:a16="http://schemas.microsoft.com/office/drawing/2014/main" id="{16606925-A377-8C41-8246-26A9C87F5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2844453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Arrow Right with solid fill">
              <a:extLst>
                <a:ext uri="{FF2B5EF4-FFF2-40B4-BE49-F238E27FC236}">
                  <a16:creationId xmlns:a16="http://schemas.microsoft.com/office/drawing/2014/main" id="{09713431-85CD-C84D-9FC0-3ECF32CCF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3959854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Arrow Right with solid fill">
              <a:extLst>
                <a:ext uri="{FF2B5EF4-FFF2-40B4-BE49-F238E27FC236}">
                  <a16:creationId xmlns:a16="http://schemas.microsoft.com/office/drawing/2014/main" id="{4EE7A2F9-CE5D-DF44-B5B8-46307D4B5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507994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Arrow Right with solid fill">
              <a:extLst>
                <a:ext uri="{FF2B5EF4-FFF2-40B4-BE49-F238E27FC236}">
                  <a16:creationId xmlns:a16="http://schemas.microsoft.com/office/drawing/2014/main" id="{F512630E-9CE3-1540-AF8D-F1CEDE02B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6154613"/>
              <a:ext cx="914400" cy="914400"/>
            </a:xfrm>
            <a:prstGeom prst="rect">
              <a:avLst/>
            </a:prstGeom>
          </p:spPr>
        </p:pic>
      </p:grpSp>
      <p:pic>
        <p:nvPicPr>
          <p:cNvPr id="12290" name="Picture 2" descr="29 Memorable Quotes From &amp;#39;Elf&amp;#39;">
            <a:extLst>
              <a:ext uri="{FF2B5EF4-FFF2-40B4-BE49-F238E27FC236}">
                <a16:creationId xmlns:a16="http://schemas.microsoft.com/office/drawing/2014/main" id="{51112DD2-C895-EC46-A4D6-0C8D17FD8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3" r="34876" b="52560"/>
          <a:stretch/>
        </p:blipFill>
        <p:spPr bwMode="auto">
          <a:xfrm>
            <a:off x="10358306" y="927342"/>
            <a:ext cx="1502409" cy="147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&quot;No&quot; Symbol 11">
            <a:extLst>
              <a:ext uri="{FF2B5EF4-FFF2-40B4-BE49-F238E27FC236}">
                <a16:creationId xmlns:a16="http://schemas.microsoft.com/office/drawing/2014/main" id="{F1E70CB0-7FF4-7C49-920C-D75A7850DD31}"/>
              </a:ext>
            </a:extLst>
          </p:cNvPr>
          <p:cNvSpPr/>
          <p:nvPr/>
        </p:nvSpPr>
        <p:spPr>
          <a:xfrm>
            <a:off x="10070314" y="662127"/>
            <a:ext cx="2049147" cy="2049147"/>
          </a:xfrm>
          <a:prstGeom prst="noSmoking">
            <a:avLst>
              <a:gd name="adj" fmla="val 40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5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E616-8301-CE4C-861F-244C5FBB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Choices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6A1F5-2E35-6D45-AD1D-76EA7D492BEF}"/>
              </a:ext>
            </a:extLst>
          </p:cNvPr>
          <p:cNvSpPr txBox="1"/>
          <p:nvPr/>
        </p:nvSpPr>
        <p:spPr>
          <a:xfrm>
            <a:off x="6578603" y="5568118"/>
            <a:ext cx="1803400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75C6E8-B4F8-3A43-9514-9889DC5BA4EF}"/>
              </a:ext>
            </a:extLst>
          </p:cNvPr>
          <p:cNvSpPr txBox="1"/>
          <p:nvPr/>
        </p:nvSpPr>
        <p:spPr>
          <a:xfrm>
            <a:off x="6582331" y="1059049"/>
            <a:ext cx="1803400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2D2B1D-F53B-B84C-8B2D-80AB8E5C5177}"/>
              </a:ext>
            </a:extLst>
          </p:cNvPr>
          <p:cNvSpPr/>
          <p:nvPr/>
        </p:nvSpPr>
        <p:spPr>
          <a:xfrm rot="2700000">
            <a:off x="7020682" y="2119963"/>
            <a:ext cx="927255" cy="930398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E2DD6-D7EF-294E-9B5E-0669ADDA08BE}"/>
              </a:ext>
            </a:extLst>
          </p:cNvPr>
          <p:cNvSpPr txBox="1"/>
          <p:nvPr/>
        </p:nvSpPr>
        <p:spPr>
          <a:xfrm>
            <a:off x="6727832" y="2357358"/>
            <a:ext cx="151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condition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52518-E90E-8A46-A142-F01E3236A3D1}"/>
              </a:ext>
            </a:extLst>
          </p:cNvPr>
          <p:cNvSpPr txBox="1"/>
          <p:nvPr/>
        </p:nvSpPr>
        <p:spPr>
          <a:xfrm>
            <a:off x="9425362" y="3469532"/>
            <a:ext cx="1442547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statements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EA2159-824D-2D49-9E82-4C7240A1A0A6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122758" y="2584948"/>
            <a:ext cx="2023878" cy="884584"/>
          </a:xfrm>
          <a:prstGeom prst="bentConnector2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F86FB5-87B3-5842-847A-12B656AE313D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484031" y="1459159"/>
            <a:ext cx="0" cy="4717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EEEE5F-8CDF-5048-8F83-F3CDB82F4890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7480303" y="4949120"/>
            <a:ext cx="3728" cy="61899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EDBB97-73DB-8340-A26B-F8D3DF4ADFF3}"/>
              </a:ext>
            </a:extLst>
          </p:cNvPr>
          <p:cNvCxnSpPr>
            <a:cxnSpLocks/>
          </p:cNvCxnSpPr>
          <p:nvPr/>
        </p:nvCxnSpPr>
        <p:spPr>
          <a:xfrm>
            <a:off x="7461254" y="6029783"/>
            <a:ext cx="0" cy="4853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object 12">
            <a:extLst>
              <a:ext uri="{FF2B5EF4-FFF2-40B4-BE49-F238E27FC236}">
                <a16:creationId xmlns:a16="http://schemas.microsoft.com/office/drawing/2014/main" id="{FECEC483-DA95-7D49-8F86-D882FF7D6612}"/>
              </a:ext>
            </a:extLst>
          </p:cNvPr>
          <p:cNvSpPr/>
          <p:nvPr/>
        </p:nvSpPr>
        <p:spPr>
          <a:xfrm>
            <a:off x="10791238" y="2557413"/>
            <a:ext cx="412175" cy="3362102"/>
          </a:xfrm>
          <a:custGeom>
            <a:avLst/>
            <a:gdLst/>
            <a:ahLst/>
            <a:cxnLst/>
            <a:rect l="l" t="t" r="r" b="b"/>
            <a:pathLst>
              <a:path w="327659" h="2672715">
                <a:moveTo>
                  <a:pt x="0" y="2672286"/>
                </a:moveTo>
                <a:lnTo>
                  <a:pt x="40148" y="2671482"/>
                </a:lnTo>
                <a:lnTo>
                  <a:pt x="93472" y="2667559"/>
                </a:lnTo>
                <a:lnTo>
                  <a:pt x="135077" y="2660948"/>
                </a:lnTo>
                <a:lnTo>
                  <a:pt x="168091" y="1364139"/>
                </a:lnTo>
                <a:lnTo>
                  <a:pt x="169321" y="1360733"/>
                </a:lnTo>
                <a:lnTo>
                  <a:pt x="208076" y="1346001"/>
                </a:lnTo>
                <a:lnTo>
                  <a:pt x="252257" y="1339861"/>
                </a:lnTo>
                <a:lnTo>
                  <a:pt x="307406" y="1336534"/>
                </a:lnTo>
                <a:lnTo>
                  <a:pt x="327557" y="1336162"/>
                </a:lnTo>
                <a:lnTo>
                  <a:pt x="307939" y="1335927"/>
                </a:lnTo>
                <a:lnTo>
                  <a:pt x="252988" y="1332730"/>
                </a:lnTo>
                <a:lnTo>
                  <a:pt x="207921" y="1326376"/>
                </a:lnTo>
                <a:lnTo>
                  <a:pt x="168857" y="1310806"/>
                </a:lnTo>
                <a:lnTo>
                  <a:pt x="168091" y="27978"/>
                </a:lnTo>
                <a:lnTo>
                  <a:pt x="166860" y="24572"/>
                </a:lnTo>
                <a:lnTo>
                  <a:pt x="128105" y="9839"/>
                </a:lnTo>
                <a:lnTo>
                  <a:pt x="83924" y="3700"/>
                </a:lnTo>
                <a:lnTo>
                  <a:pt x="28776" y="372"/>
                </a:lnTo>
                <a:lnTo>
                  <a:pt x="8624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C00452CF-8403-B34C-B018-BD5865938B18}"/>
              </a:ext>
            </a:extLst>
          </p:cNvPr>
          <p:cNvSpPr txBox="1"/>
          <p:nvPr/>
        </p:nvSpPr>
        <p:spPr>
          <a:xfrm>
            <a:off x="11461745" y="2606382"/>
            <a:ext cx="369332" cy="3122465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iti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D06DEEF-8C68-0A4F-AD49-A1FF4F10B20D}"/>
              </a:ext>
            </a:extLst>
          </p:cNvPr>
          <p:cNvCxnSpPr>
            <a:cxnSpLocks/>
          </p:cNvCxnSpPr>
          <p:nvPr/>
        </p:nvCxnSpPr>
        <p:spPr>
          <a:xfrm>
            <a:off x="7484031" y="580905"/>
            <a:ext cx="0" cy="4480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34BE723-387C-6742-B5F3-6EAE702ABBA0}"/>
              </a:ext>
            </a:extLst>
          </p:cNvPr>
          <p:cNvSpPr txBox="1"/>
          <p:nvPr/>
        </p:nvSpPr>
        <p:spPr>
          <a:xfrm>
            <a:off x="8381090" y="2006072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A179B0-68C8-EE48-AD66-76C40879441D}"/>
              </a:ext>
            </a:extLst>
          </p:cNvPr>
          <p:cNvSpPr txBox="1"/>
          <p:nvPr/>
        </p:nvSpPr>
        <p:spPr>
          <a:xfrm>
            <a:off x="6427106" y="4949120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4792DBB-C7F4-5743-B03B-0F7BF2B57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2584948"/>
            <a:ext cx="2854780" cy="285478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AFD1883-03BE-0E4E-A79C-2FA0736FB9FB}"/>
              </a:ext>
            </a:extLst>
          </p:cNvPr>
          <p:cNvSpPr/>
          <p:nvPr/>
        </p:nvSpPr>
        <p:spPr>
          <a:xfrm rot="2700000">
            <a:off x="7020684" y="3874783"/>
            <a:ext cx="927255" cy="930398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C64F92-E500-CA44-A5AA-4FF9A89296E0}"/>
              </a:ext>
            </a:extLst>
          </p:cNvPr>
          <p:cNvSpPr txBox="1"/>
          <p:nvPr/>
        </p:nvSpPr>
        <p:spPr>
          <a:xfrm>
            <a:off x="6727834" y="4112178"/>
            <a:ext cx="151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7F2F19-8B21-094B-8BB6-AA3539788C3A}"/>
              </a:ext>
            </a:extLst>
          </p:cNvPr>
          <p:cNvCxnSpPr>
            <a:cxnSpLocks/>
          </p:cNvCxnSpPr>
          <p:nvPr/>
        </p:nvCxnSpPr>
        <p:spPr>
          <a:xfrm>
            <a:off x="7480307" y="3241942"/>
            <a:ext cx="0" cy="45401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6FF104-D7EF-3740-BD73-6B31436D7E82}"/>
              </a:ext>
            </a:extLst>
          </p:cNvPr>
          <p:cNvSpPr txBox="1"/>
          <p:nvPr/>
        </p:nvSpPr>
        <p:spPr>
          <a:xfrm>
            <a:off x="6347922" y="3234296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A72731-2BD0-0942-ABFA-9F3F5E0F4D5D}"/>
              </a:ext>
            </a:extLst>
          </p:cNvPr>
          <p:cNvSpPr txBox="1"/>
          <p:nvPr/>
        </p:nvSpPr>
        <p:spPr>
          <a:xfrm>
            <a:off x="6267365" y="21645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if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5EFCCB-D282-5C40-A3AC-A0076C29C3A6}"/>
              </a:ext>
            </a:extLst>
          </p:cNvPr>
          <p:cNvSpPr txBox="1"/>
          <p:nvPr/>
        </p:nvSpPr>
        <p:spPr>
          <a:xfrm>
            <a:off x="5585126" y="5410785"/>
            <a:ext cx="888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else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275DD8-4DCD-D04B-9525-298933C36840}"/>
              </a:ext>
            </a:extLst>
          </p:cNvPr>
          <p:cNvSpPr txBox="1"/>
          <p:nvPr/>
        </p:nvSpPr>
        <p:spPr>
          <a:xfrm>
            <a:off x="8093708" y="4800842"/>
            <a:ext cx="1442547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49" name="Bent Up Arrow 48">
            <a:extLst>
              <a:ext uri="{FF2B5EF4-FFF2-40B4-BE49-F238E27FC236}">
                <a16:creationId xmlns:a16="http://schemas.microsoft.com/office/drawing/2014/main" id="{CD76A2C7-E438-DF4B-81AB-E1335DAD5F01}"/>
              </a:ext>
            </a:extLst>
          </p:cNvPr>
          <p:cNvSpPr/>
          <p:nvPr/>
        </p:nvSpPr>
        <p:spPr>
          <a:xfrm rot="16200000" flipH="1">
            <a:off x="7379969" y="3938607"/>
            <a:ext cx="2870025" cy="2740168"/>
          </a:xfrm>
          <a:prstGeom prst="bentUpArrow">
            <a:avLst>
              <a:gd name="adj1" fmla="val 856"/>
              <a:gd name="adj2" fmla="val 4534"/>
              <a:gd name="adj3" fmla="val 457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1BC160A3-B636-414F-AB67-E1802B7BB96D}"/>
              </a:ext>
            </a:extLst>
          </p:cNvPr>
          <p:cNvCxnSpPr>
            <a:cxnSpLocks/>
          </p:cNvCxnSpPr>
          <p:nvPr/>
        </p:nvCxnSpPr>
        <p:spPr>
          <a:xfrm>
            <a:off x="8118703" y="4336962"/>
            <a:ext cx="713585" cy="463359"/>
          </a:xfrm>
          <a:prstGeom prst="bentConnector2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4BDF6E8-A21C-4E4D-AAA0-073539E5B908}"/>
              </a:ext>
            </a:extLst>
          </p:cNvPr>
          <p:cNvSpPr txBox="1"/>
          <p:nvPr/>
        </p:nvSpPr>
        <p:spPr>
          <a:xfrm>
            <a:off x="8067694" y="3852488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266BB9-F9B7-AB49-A09C-B35F6C619189}"/>
              </a:ext>
            </a:extLst>
          </p:cNvPr>
          <p:cNvSpPr txBox="1"/>
          <p:nvPr/>
        </p:nvSpPr>
        <p:spPr>
          <a:xfrm>
            <a:off x="5963247" y="3902501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FF00"/>
                </a:solidFill>
              </a:rPr>
              <a:t>elif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68" name="Bent Up Arrow 67">
            <a:extLst>
              <a:ext uri="{FF2B5EF4-FFF2-40B4-BE49-F238E27FC236}">
                <a16:creationId xmlns:a16="http://schemas.microsoft.com/office/drawing/2014/main" id="{AADBD4B3-82BF-3C43-B75F-F9753B00CB46}"/>
              </a:ext>
            </a:extLst>
          </p:cNvPr>
          <p:cNvSpPr/>
          <p:nvPr/>
        </p:nvSpPr>
        <p:spPr>
          <a:xfrm rot="16200000" flipH="1">
            <a:off x="7501897" y="5183088"/>
            <a:ext cx="1313561" cy="1349291"/>
          </a:xfrm>
          <a:prstGeom prst="bentUpArrow">
            <a:avLst>
              <a:gd name="adj1" fmla="val 2246"/>
              <a:gd name="adj2" fmla="val 5924"/>
              <a:gd name="adj3" fmla="val 805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0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0233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>
            <a:off x="7681568" y="3961675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979536" y="457979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3649861" y="5978065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6200000">
            <a:off x="3044527" y="5037119"/>
            <a:ext cx="1529189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81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EE2BA1-F634-3F24-3A8A-6D8A5280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function_body(parameters):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the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[expression]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options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145444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7310-910C-4BA5-A20E-AB369737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29CA-6C02-44B9-BA97-A472C552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general form of a function call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Terminology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argument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 value given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to provide an argument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call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ask Python to execute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by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give a value back to where the function was called from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D1CD2-F639-4E50-AF59-FB755AA99606}"/>
              </a:ext>
            </a:extLst>
          </p:cNvPr>
          <p:cNvSpPr txBox="1"/>
          <p:nvPr/>
        </p:nvSpPr>
        <p:spPr>
          <a:xfrm>
            <a:off x="1070811" y="2899611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function_name(arguments)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E91EA-16FE-42A1-BEE6-E4835774F3E9}"/>
              </a:ext>
            </a:extLst>
          </p:cNvPr>
          <p:cNvSpPr txBox="1"/>
          <p:nvPr/>
        </p:nvSpPr>
        <p:spPr>
          <a:xfrm>
            <a:off x="8702271" y="622896"/>
            <a:ext cx="33333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In </a:t>
            </a:r>
            <a:r>
              <a:rPr lang="en-US" sz="2800" b="1" dirty="0">
                <a:solidFill>
                  <a:schemeClr val="accent1"/>
                </a:solidFill>
              </a:rPr>
              <a:t>Python</a:t>
            </a:r>
            <a:r>
              <a:rPr lang="en-US" sz="2800" dirty="0">
                <a:solidFill>
                  <a:schemeClr val="accent6"/>
                </a:solidFill>
              </a:rPr>
              <a:t> names of variables and functions use low case and underscores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Courier New"/>
                <a:cs typeface="Courier New"/>
              </a:rPr>
              <a:t>function_name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Function_Name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FunctionName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6FA454D-78F3-4652-8EFF-7C48FEBEB96A}"/>
              </a:ext>
            </a:extLst>
          </p:cNvPr>
          <p:cNvSpPr/>
          <p:nvPr/>
        </p:nvSpPr>
        <p:spPr>
          <a:xfrm>
            <a:off x="9464842" y="2899611"/>
            <a:ext cx="376991" cy="700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85206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Python has a built</a:t>
            </a:r>
            <a:r>
              <a:rPr lang="en-US" sz="3600" dirty="0">
                <a:solidFill>
                  <a:schemeClr val="accent1"/>
                </a:solidFill>
              </a:rPr>
              <a:t>-</a:t>
            </a:r>
            <a:r>
              <a:rPr lang="en-US" sz="3600" dirty="0"/>
              <a:t>in function named </a:t>
            </a:r>
            <a:r>
              <a:rPr lang="en-US" sz="3600" b="1" dirty="0">
                <a:solidFill>
                  <a:schemeClr val="accent6"/>
                </a:solidFill>
              </a:rPr>
              <a:t>input</a:t>
            </a:r>
            <a:r>
              <a:rPr lang="en-US" sz="3600" dirty="0"/>
              <a:t> for reading text from the user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general form of a </a:t>
            </a:r>
            <a:r>
              <a:rPr lang="en-US" sz="3600" b="1" dirty="0">
                <a:solidFill>
                  <a:schemeClr val="accent6"/>
                </a:solidFill>
              </a:rPr>
              <a:t>input</a:t>
            </a:r>
            <a:r>
              <a:rPr lang="en-US" sz="3600" dirty="0"/>
              <a:t> function call</a:t>
            </a:r>
            <a:r>
              <a:rPr lang="en-US" sz="3600" dirty="0">
                <a:solidFill>
                  <a:schemeClr val="accent2"/>
                </a:solidFill>
              </a:rPr>
              <a:t>: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The </a:t>
            </a:r>
            <a:r>
              <a:rPr lang="en-US" sz="3600" dirty="0">
                <a:solidFill>
                  <a:schemeClr val="accent6"/>
                </a:solidFill>
              </a:rPr>
              <a:t>argument</a:t>
            </a:r>
            <a:r>
              <a:rPr lang="en-US" sz="3600" dirty="0"/>
              <a:t> is the text you want displayed to the user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i="1" dirty="0">
                <a:solidFill>
                  <a:schemeClr val="accent2"/>
                </a:solidFill>
              </a:rPr>
              <a:t>“</a:t>
            </a:r>
            <a:r>
              <a:rPr lang="en-US" sz="3200" i="1" dirty="0"/>
              <a:t>What is your name?</a:t>
            </a:r>
            <a:r>
              <a:rPr lang="en-US" sz="3200" i="1" dirty="0">
                <a:solidFill>
                  <a:schemeClr val="accent2"/>
                </a:solidFill>
              </a:rPr>
              <a:t>”</a:t>
            </a:r>
          </a:p>
          <a:p>
            <a:r>
              <a:rPr lang="en-US" sz="3600" spc="-20" dirty="0">
                <a:cs typeface="Arial"/>
              </a:rPr>
              <a:t>The v</a:t>
            </a:r>
            <a:r>
              <a:rPr lang="en-US" sz="3600" spc="5" dirty="0">
                <a:cs typeface="Arial"/>
              </a:rPr>
              <a:t>a</a:t>
            </a:r>
            <a:r>
              <a:rPr lang="en-US" sz="3600" dirty="0">
                <a:cs typeface="Arial"/>
              </a:rPr>
              <a:t>l</a:t>
            </a:r>
            <a:r>
              <a:rPr lang="en-US" sz="3600" spc="5" dirty="0">
                <a:cs typeface="Arial"/>
              </a:rPr>
              <a:t>u</a:t>
            </a:r>
            <a:r>
              <a:rPr lang="en-US" sz="3600" dirty="0">
                <a:cs typeface="Arial"/>
              </a:rPr>
              <a:t>e </a:t>
            </a:r>
            <a:r>
              <a:rPr lang="en-US" sz="3600" spc="5" dirty="0">
                <a:cs typeface="Arial"/>
              </a:rPr>
              <a:t>re</a:t>
            </a:r>
            <a:r>
              <a:rPr lang="en-US" sz="3600" spc="-15" dirty="0">
                <a:cs typeface="Arial"/>
              </a:rPr>
              <a:t>t</a:t>
            </a:r>
            <a:r>
              <a:rPr lang="en-US" sz="3600" spc="5" dirty="0">
                <a:cs typeface="Arial"/>
              </a:rPr>
              <a:t>urne</a:t>
            </a:r>
            <a:r>
              <a:rPr lang="en-US" sz="3600" dirty="0">
                <a:cs typeface="Arial"/>
              </a:rPr>
              <a:t>d </a:t>
            </a:r>
            <a:r>
              <a:rPr lang="en-US" sz="3600" spc="5" dirty="0">
                <a:cs typeface="Arial"/>
              </a:rPr>
              <a:t>b</a:t>
            </a:r>
            <a:r>
              <a:rPr lang="en-US" sz="3600" dirty="0">
                <a:cs typeface="Arial"/>
              </a:rPr>
              <a:t>y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15" dirty="0">
                <a:cs typeface="Arial"/>
              </a:rPr>
              <a:t>t</a:t>
            </a:r>
            <a:r>
              <a:rPr lang="en-US" sz="3600" spc="5" dirty="0">
                <a:cs typeface="Arial"/>
              </a:rPr>
              <a:t>h</a:t>
            </a:r>
            <a:r>
              <a:rPr lang="en-US" sz="3600" dirty="0">
                <a:cs typeface="Arial"/>
              </a:rPr>
              <a:t>e </a:t>
            </a:r>
            <a:r>
              <a:rPr lang="en-US" sz="3600" b="1" spc="-10" dirty="0">
                <a:solidFill>
                  <a:schemeClr val="accent6"/>
                </a:solidFill>
                <a:cs typeface="Courier New"/>
              </a:rPr>
              <a:t>inpu</a:t>
            </a:r>
            <a:r>
              <a:rPr lang="en-US" sz="3600" b="1" dirty="0">
                <a:solidFill>
                  <a:schemeClr val="accent6"/>
                </a:solidFill>
                <a:cs typeface="Courier New"/>
              </a:rPr>
              <a:t>t</a:t>
            </a:r>
            <a:r>
              <a:rPr lang="en-US" sz="3600" spc="-915" dirty="0">
                <a:cs typeface="Courier New"/>
              </a:rPr>
              <a:t> </a:t>
            </a:r>
            <a:r>
              <a:rPr lang="en-US" sz="3600" spc="-15" dirty="0">
                <a:cs typeface="Arial"/>
              </a:rPr>
              <a:t>f</a:t>
            </a:r>
            <a:r>
              <a:rPr lang="en-US" sz="3600" spc="5" dirty="0">
                <a:cs typeface="Arial"/>
              </a:rPr>
              <a:t>un</a:t>
            </a:r>
            <a:r>
              <a:rPr lang="en-US" sz="3600" spc="-15" dirty="0">
                <a:cs typeface="Arial"/>
              </a:rPr>
              <a:t>ct</a:t>
            </a:r>
            <a:r>
              <a:rPr lang="en-US" sz="3600" dirty="0">
                <a:cs typeface="Arial"/>
              </a:rPr>
              <a:t>i</a:t>
            </a:r>
            <a:r>
              <a:rPr lang="en-US" sz="3600" spc="5" dirty="0">
                <a:cs typeface="Arial"/>
              </a:rPr>
              <a:t>o</a:t>
            </a:r>
            <a:r>
              <a:rPr lang="en-US" sz="3600" dirty="0">
                <a:cs typeface="Arial"/>
              </a:rPr>
              <a:t>n is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5" dirty="0">
                <a:cs typeface="Arial"/>
              </a:rPr>
              <a:t>a</a:t>
            </a:r>
            <a:r>
              <a:rPr lang="en-US" sz="3600" dirty="0">
                <a:cs typeface="Arial"/>
              </a:rPr>
              <a:t>lw</a:t>
            </a:r>
            <a:r>
              <a:rPr lang="en-US" sz="3600" spc="5" dirty="0">
                <a:cs typeface="Arial"/>
              </a:rPr>
              <a:t>a</a:t>
            </a:r>
            <a:r>
              <a:rPr lang="en-US" sz="3600" dirty="0">
                <a:cs typeface="Arial"/>
              </a:rPr>
              <a:t>ys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dirty="0">
                <a:cs typeface="Arial"/>
              </a:rPr>
              <a:t>a </a:t>
            </a:r>
            <a:r>
              <a:rPr lang="en-US" sz="3600" spc="-15" dirty="0">
                <a:cs typeface="Arial"/>
              </a:rPr>
              <a:t>st</a:t>
            </a:r>
            <a:r>
              <a:rPr lang="en-US" sz="3600" spc="5" dirty="0">
                <a:cs typeface="Arial"/>
              </a:rPr>
              <a:t>r</a:t>
            </a:r>
            <a:r>
              <a:rPr lang="en-US" sz="3600" dirty="0">
                <a:cs typeface="Arial"/>
              </a:rPr>
              <a:t>i</a:t>
            </a:r>
            <a:r>
              <a:rPr lang="en-US" sz="3600" spc="5" dirty="0">
                <a:cs typeface="Arial"/>
              </a:rPr>
              <a:t>n</a:t>
            </a:r>
            <a:r>
              <a:rPr lang="en-US" sz="3600" dirty="0">
                <a:cs typeface="Arial"/>
              </a:rPr>
              <a:t>g</a:t>
            </a:r>
            <a:r>
              <a:rPr lang="en-US" sz="3600" dirty="0">
                <a:solidFill>
                  <a:schemeClr val="accent6"/>
                </a:solidFill>
                <a:cs typeface="Arial"/>
              </a:rPr>
              <a:t>.</a:t>
            </a:r>
          </a:p>
          <a:p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9E47D-B930-4A54-B144-1C7894E46C69}"/>
              </a:ext>
            </a:extLst>
          </p:cNvPr>
          <p:cNvSpPr txBox="1"/>
          <p:nvPr/>
        </p:nvSpPr>
        <p:spPr>
          <a:xfrm>
            <a:off x="1120344" y="3786165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input(argument)</a:t>
            </a:r>
          </a:p>
        </p:txBody>
      </p:sp>
    </p:spTree>
    <p:extLst>
      <p:ext uri="{BB962C8B-B14F-4D97-AF65-F5344CB8AC3E}">
        <p14:creationId xmlns:p14="http://schemas.microsoft.com/office/powerpoint/2010/main" val="2264978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Importing Functions </a:t>
            </a:r>
            <a:r>
              <a:rPr lang="en-US" sz="3600" b="1" dirty="0">
                <a:solidFill>
                  <a:schemeClr val="accent6"/>
                </a:solidFill>
              </a:rPr>
              <a:t>and</a:t>
            </a:r>
            <a:r>
              <a:rPr lang="en-US" sz="3600" b="1" dirty="0"/>
              <a:t>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general for of an import statement is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module_name</a:t>
            </a:r>
          </a:p>
          <a:p>
            <a:r>
              <a:rPr lang="en-US" sz="3200" dirty="0">
                <a:cs typeface="Courier New" panose="02070309020205020404" pitchFamily="49" charset="0"/>
              </a:rPr>
              <a:t>To access a function within a module</a:t>
            </a:r>
            <a:r>
              <a:rPr lang="en-US" sz="3200" dirty="0">
                <a:solidFill>
                  <a:schemeClr val="accent6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module_name.function_name</a:t>
            </a:r>
          </a:p>
          <a:p>
            <a:endParaRPr lang="en-US" sz="3200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22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Rock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paper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scissors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lizard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Spock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Design Problem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2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D1239E-FDEE-7578-33B4-6A6D2D22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F3D3EF-7259-55CB-E2FA-11DBCD58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Background</a:t>
            </a:r>
          </a:p>
          <a:p>
            <a:r>
              <a:rPr lang="en-US" dirty="0"/>
              <a:t>Learning Objectives</a:t>
            </a:r>
          </a:p>
          <a:p>
            <a:r>
              <a:rPr lang="en-US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343739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BB4D-A985-CEBE-5109-2C70FA3A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85" y="3399692"/>
            <a:ext cx="10515600" cy="1289880"/>
          </a:xfrm>
        </p:spPr>
        <p:txBody>
          <a:bodyPr>
            <a:normAutofit fontScale="90000"/>
          </a:bodyPr>
          <a:lstStyle/>
          <a:p>
            <a:r>
              <a:rPr lang="en-US" dirty="0"/>
              <a:t>Our problem background starts in a famous TV show apartment</a:t>
            </a:r>
            <a:r>
              <a:rPr lang="en-US" dirty="0">
                <a:solidFill>
                  <a:schemeClr val="accent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653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The Big Bang Theory - Sheldon explains Kripke Rock, Paper, Scissors, Lizard, Spock [HD]">
            <a:hlinkClick r:id="" action="ppaction://media"/>
            <a:extLst>
              <a:ext uri="{FF2B5EF4-FFF2-40B4-BE49-F238E27FC236}">
                <a16:creationId xmlns:a16="http://schemas.microsoft.com/office/drawing/2014/main" id="{B3133A4E-16D5-25AC-6AC6-A1CEDF28414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10846" y="643988"/>
            <a:ext cx="10570308" cy="597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7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735DADA-1FAB-E4D0-516E-69F915499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38" y="1656725"/>
            <a:ext cx="8814695" cy="495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640C6A-39CA-F184-BC2E-71F4BF2B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16F53-E2B4-2860-08F5-AA719C6A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15338" cy="4835479"/>
          </a:xfrm>
        </p:spPr>
        <p:txBody>
          <a:bodyPr/>
          <a:lstStyle/>
          <a:p>
            <a:r>
              <a:rPr lang="en-US" sz="2800" dirty="0"/>
              <a:t>Will rely on conditional statements and imported libraries to create a basic computer game</a:t>
            </a:r>
            <a:r>
              <a:rPr lang="en-US" sz="2800" dirty="0">
                <a:solidFill>
                  <a:schemeClr val="accent3"/>
                </a:solidFill>
              </a:rPr>
              <a:t>! </a:t>
            </a:r>
          </a:p>
          <a:p>
            <a:r>
              <a:rPr lang="en-US" sz="2800" b="1" dirty="0"/>
              <a:t>Goal</a:t>
            </a:r>
            <a:r>
              <a:rPr lang="en-US" sz="2800" b="1" dirty="0">
                <a:solidFill>
                  <a:schemeClr val="accent3"/>
                </a:solidFill>
              </a:rPr>
              <a:t>:</a:t>
            </a:r>
            <a:r>
              <a:rPr lang="en-US" sz="2800" b="1" dirty="0"/>
              <a:t> </a:t>
            </a:r>
            <a:r>
              <a:rPr lang="en-US" sz="2800" dirty="0"/>
              <a:t>Write a Python program that using conditional statements and user input to play Rock</a:t>
            </a:r>
            <a:r>
              <a:rPr lang="en-US" sz="2800" dirty="0">
                <a:solidFill>
                  <a:schemeClr val="accent6"/>
                </a:solidFill>
              </a:rPr>
              <a:t>-</a:t>
            </a:r>
            <a:r>
              <a:rPr lang="en-US" sz="2800" dirty="0"/>
              <a:t>Paper</a:t>
            </a:r>
            <a:r>
              <a:rPr lang="en-US" sz="2800" dirty="0">
                <a:solidFill>
                  <a:schemeClr val="accent6"/>
                </a:solidFill>
              </a:rPr>
              <a:t>-</a:t>
            </a:r>
            <a:r>
              <a:rPr lang="en-US" sz="2800" dirty="0"/>
              <a:t>Scissors</a:t>
            </a:r>
            <a:r>
              <a:rPr lang="en-US" sz="2800" dirty="0">
                <a:solidFill>
                  <a:schemeClr val="accent6"/>
                </a:solidFill>
              </a:rPr>
              <a:t>-</a:t>
            </a:r>
            <a:r>
              <a:rPr lang="en-US" sz="2800" dirty="0"/>
              <a:t>Lizard</a:t>
            </a:r>
            <a:r>
              <a:rPr lang="en-US" sz="2800" dirty="0">
                <a:solidFill>
                  <a:schemeClr val="accent6"/>
                </a:solidFill>
              </a:rPr>
              <a:t>-</a:t>
            </a:r>
            <a:r>
              <a:rPr lang="en-US" sz="2800" dirty="0"/>
              <a:t>Spock against a computer program with random choice selection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0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AEF0-899F-2DFC-2F16-69A56445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9BF1-966D-6533-B68E-2FAD06D2F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70770" cy="4835479"/>
          </a:xfrm>
        </p:spPr>
        <p:txBody>
          <a:bodyPr/>
          <a:lstStyle/>
          <a:p>
            <a:r>
              <a:rPr lang="en-US" dirty="0"/>
              <a:t>Practice using many </a:t>
            </a:r>
            <a:r>
              <a:rPr lang="en-US" u="sng" dirty="0"/>
              <a:t>conditional statements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endParaRPr lang="en-US" u="sng" dirty="0">
              <a:solidFill>
                <a:schemeClr val="accent6"/>
              </a:solidFill>
            </a:endParaRPr>
          </a:p>
          <a:p>
            <a:r>
              <a:rPr lang="en-US" dirty="0"/>
              <a:t>Practice with </a:t>
            </a:r>
            <a:r>
              <a:rPr lang="en-US" u="sng" dirty="0"/>
              <a:t>user input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endParaRPr lang="en-US" u="sng" dirty="0">
              <a:solidFill>
                <a:schemeClr val="accent6"/>
              </a:solidFill>
            </a:endParaRPr>
          </a:p>
          <a:p>
            <a:r>
              <a:rPr lang="en-US" dirty="0"/>
              <a:t>Practice creating </a:t>
            </a:r>
            <a:r>
              <a:rPr lang="en-US" u="sng" dirty="0"/>
              <a:t>custom functions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endParaRPr lang="en-US" u="sng" dirty="0">
              <a:solidFill>
                <a:schemeClr val="accent6"/>
              </a:solidFill>
            </a:endParaRPr>
          </a:p>
          <a:p>
            <a:r>
              <a:rPr lang="en-US" dirty="0"/>
              <a:t>Practice with </a:t>
            </a:r>
            <a:r>
              <a:rPr lang="en-US" u="sng" dirty="0"/>
              <a:t>built-in libraries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2" descr="Doc Madhattan: Rock, paper, scissors, lizard, Spock">
            <a:extLst>
              <a:ext uri="{FF2B5EF4-FFF2-40B4-BE49-F238E27FC236}">
                <a16:creationId xmlns:a16="http://schemas.microsoft.com/office/drawing/2014/main" id="{962741F1-C961-3D3E-D9B8-55C620947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2617" r="3065" b="5044"/>
          <a:stretch/>
        </p:blipFill>
        <p:spPr bwMode="auto">
          <a:xfrm>
            <a:off x="6478953" y="1211385"/>
            <a:ext cx="5470770" cy="533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48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4037-9F4B-5A5D-2842-AE3373D1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Engineering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EE5B-CA5A-2C92-F674-7C08F1E6A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5255" cy="4835479"/>
          </a:xfrm>
        </p:spPr>
        <p:txBody>
          <a:bodyPr/>
          <a:lstStyle/>
          <a:p>
            <a:r>
              <a:rPr lang="en-US" sz="2800" dirty="0"/>
              <a:t>Learn to define the problem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2800" dirty="0"/>
              <a:t>Practice defining test cases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2800" dirty="0"/>
              <a:t>Develop an algorithm plan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  <a:r>
              <a:rPr lang="en-US" sz="2800" dirty="0"/>
              <a:t>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  <a:r>
              <a:rPr lang="en-US" sz="2800" dirty="0"/>
              <a:t> a workflow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2800" dirty="0"/>
              <a:t>Program your solution and debugging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20422-343D-AEED-961E-8C93E743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102" y="1825624"/>
            <a:ext cx="6149804" cy="430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6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30864C-275C-E5E6-D7F9-66C3E191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5113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dirty="0"/>
              <a:t>Some reminders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830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E616-8301-CE4C-861F-244C5FBB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Making Choices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0C64F-0446-8345-A8F7-DCF8270F3A69}"/>
              </a:ext>
            </a:extLst>
          </p:cNvPr>
          <p:cNvSpPr txBox="1"/>
          <p:nvPr/>
        </p:nvSpPr>
        <p:spPr>
          <a:xfrm>
            <a:off x="2006600" y="2472517"/>
            <a:ext cx="1803400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F7D38B-4010-4C4B-AA5D-5219DD07E24E}"/>
              </a:ext>
            </a:extLst>
          </p:cNvPr>
          <p:cNvSpPr txBox="1"/>
          <p:nvPr/>
        </p:nvSpPr>
        <p:spPr>
          <a:xfrm>
            <a:off x="2006600" y="3592965"/>
            <a:ext cx="1803400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DB9E66-DD17-C44F-A288-5DAFB7C33AD5}"/>
              </a:ext>
            </a:extLst>
          </p:cNvPr>
          <p:cNvSpPr txBox="1"/>
          <p:nvPr/>
        </p:nvSpPr>
        <p:spPr>
          <a:xfrm>
            <a:off x="2006600" y="4602134"/>
            <a:ext cx="1803400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6A1F5-2E35-6D45-AD1D-76EA7D492BEF}"/>
              </a:ext>
            </a:extLst>
          </p:cNvPr>
          <p:cNvSpPr txBox="1"/>
          <p:nvPr/>
        </p:nvSpPr>
        <p:spPr>
          <a:xfrm>
            <a:off x="6578602" y="5568118"/>
            <a:ext cx="1803400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75C6E8-B4F8-3A43-9514-9889DC5BA4EF}"/>
              </a:ext>
            </a:extLst>
          </p:cNvPr>
          <p:cNvSpPr txBox="1"/>
          <p:nvPr/>
        </p:nvSpPr>
        <p:spPr>
          <a:xfrm>
            <a:off x="6559554" y="1839820"/>
            <a:ext cx="1803400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2D2B1D-F53B-B84C-8B2D-80AB8E5C5177}"/>
              </a:ext>
            </a:extLst>
          </p:cNvPr>
          <p:cNvSpPr/>
          <p:nvPr/>
        </p:nvSpPr>
        <p:spPr>
          <a:xfrm rot="2700000">
            <a:off x="6781803" y="3005855"/>
            <a:ext cx="1396998" cy="1401734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E2DD6-D7EF-294E-9B5E-0669ADDA08BE}"/>
              </a:ext>
            </a:extLst>
          </p:cNvPr>
          <p:cNvSpPr txBox="1"/>
          <p:nvPr/>
        </p:nvSpPr>
        <p:spPr>
          <a:xfrm>
            <a:off x="6724103" y="3452370"/>
            <a:ext cx="151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condition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52518-E90E-8A46-A142-F01E3236A3D1}"/>
              </a:ext>
            </a:extLst>
          </p:cNvPr>
          <p:cNvSpPr txBox="1"/>
          <p:nvPr/>
        </p:nvSpPr>
        <p:spPr>
          <a:xfrm>
            <a:off x="9010650" y="4559481"/>
            <a:ext cx="1803400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statements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EA2159-824D-2D49-9E82-4C7240A1A0A6}"/>
              </a:ext>
            </a:extLst>
          </p:cNvPr>
          <p:cNvCxnSpPr>
            <a:endCxn id="29" idx="0"/>
          </p:cNvCxnSpPr>
          <p:nvPr/>
        </p:nvCxnSpPr>
        <p:spPr>
          <a:xfrm>
            <a:off x="8469804" y="3683202"/>
            <a:ext cx="1442546" cy="876279"/>
          </a:xfrm>
          <a:prstGeom prst="bentConnector2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83BFC922-9159-1947-AC26-280C16336D8C}"/>
              </a:ext>
            </a:extLst>
          </p:cNvPr>
          <p:cNvCxnSpPr>
            <a:stCxn id="29" idx="2"/>
            <a:endCxn id="25" idx="3"/>
          </p:cNvCxnSpPr>
          <p:nvPr/>
        </p:nvCxnSpPr>
        <p:spPr>
          <a:xfrm rot="5400000">
            <a:off x="8758274" y="4644874"/>
            <a:ext cx="777805" cy="1530348"/>
          </a:xfrm>
          <a:prstGeom prst="bentConnector2">
            <a:avLst/>
          </a:prstGeom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F86FB5-87B3-5842-847A-12B656AE313D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461254" y="2301485"/>
            <a:ext cx="0" cy="41022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EEEE5F-8CDF-5048-8F83-F3CDB82F4890}"/>
              </a:ext>
            </a:extLst>
          </p:cNvPr>
          <p:cNvCxnSpPr>
            <a:cxnSpLocks/>
          </p:cNvCxnSpPr>
          <p:nvPr/>
        </p:nvCxnSpPr>
        <p:spPr>
          <a:xfrm>
            <a:off x="7461254" y="4696224"/>
            <a:ext cx="0" cy="84915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B5DCDE-7ADB-844D-96BE-0288819D358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908300" y="1845327"/>
            <a:ext cx="0" cy="6271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E7D35EE-68CC-1D40-99AD-41E163F41A88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2908300" y="2934182"/>
            <a:ext cx="0" cy="6587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14CD12-1629-7D43-8FF3-EE5451134EF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2908300" y="4054630"/>
            <a:ext cx="0" cy="5475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3F845A-FACC-C043-BB56-6315261E2BF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908300" y="5063799"/>
            <a:ext cx="0" cy="74260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EDBB97-73DB-8340-A26B-F8D3DF4ADFF3}"/>
              </a:ext>
            </a:extLst>
          </p:cNvPr>
          <p:cNvCxnSpPr>
            <a:cxnSpLocks/>
          </p:cNvCxnSpPr>
          <p:nvPr/>
        </p:nvCxnSpPr>
        <p:spPr>
          <a:xfrm>
            <a:off x="7461254" y="6029783"/>
            <a:ext cx="0" cy="4853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object 12">
            <a:extLst>
              <a:ext uri="{FF2B5EF4-FFF2-40B4-BE49-F238E27FC236}">
                <a16:creationId xmlns:a16="http://schemas.microsoft.com/office/drawing/2014/main" id="{FECEC483-DA95-7D49-8F86-D882FF7D6612}"/>
              </a:ext>
            </a:extLst>
          </p:cNvPr>
          <p:cNvSpPr/>
          <p:nvPr/>
        </p:nvSpPr>
        <p:spPr>
          <a:xfrm>
            <a:off x="10791238" y="2557413"/>
            <a:ext cx="412175" cy="3362102"/>
          </a:xfrm>
          <a:custGeom>
            <a:avLst/>
            <a:gdLst/>
            <a:ahLst/>
            <a:cxnLst/>
            <a:rect l="l" t="t" r="r" b="b"/>
            <a:pathLst>
              <a:path w="327659" h="2672715">
                <a:moveTo>
                  <a:pt x="0" y="2672286"/>
                </a:moveTo>
                <a:lnTo>
                  <a:pt x="40148" y="2671482"/>
                </a:lnTo>
                <a:lnTo>
                  <a:pt x="93472" y="2667559"/>
                </a:lnTo>
                <a:lnTo>
                  <a:pt x="135077" y="2660948"/>
                </a:lnTo>
                <a:lnTo>
                  <a:pt x="168091" y="1364139"/>
                </a:lnTo>
                <a:lnTo>
                  <a:pt x="169321" y="1360733"/>
                </a:lnTo>
                <a:lnTo>
                  <a:pt x="208076" y="1346001"/>
                </a:lnTo>
                <a:lnTo>
                  <a:pt x="252257" y="1339861"/>
                </a:lnTo>
                <a:lnTo>
                  <a:pt x="307406" y="1336534"/>
                </a:lnTo>
                <a:lnTo>
                  <a:pt x="327557" y="1336162"/>
                </a:lnTo>
                <a:lnTo>
                  <a:pt x="307939" y="1335927"/>
                </a:lnTo>
                <a:lnTo>
                  <a:pt x="252988" y="1332730"/>
                </a:lnTo>
                <a:lnTo>
                  <a:pt x="207921" y="1326376"/>
                </a:lnTo>
                <a:lnTo>
                  <a:pt x="168857" y="1310806"/>
                </a:lnTo>
                <a:lnTo>
                  <a:pt x="168091" y="27978"/>
                </a:lnTo>
                <a:lnTo>
                  <a:pt x="166860" y="24572"/>
                </a:lnTo>
                <a:lnTo>
                  <a:pt x="128105" y="9839"/>
                </a:lnTo>
                <a:lnTo>
                  <a:pt x="83924" y="3700"/>
                </a:lnTo>
                <a:lnTo>
                  <a:pt x="28776" y="372"/>
                </a:lnTo>
                <a:lnTo>
                  <a:pt x="8624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C00452CF-8403-B34C-B018-BD5865938B18}"/>
              </a:ext>
            </a:extLst>
          </p:cNvPr>
          <p:cNvSpPr txBox="1"/>
          <p:nvPr/>
        </p:nvSpPr>
        <p:spPr>
          <a:xfrm>
            <a:off x="11461745" y="2606382"/>
            <a:ext cx="369332" cy="3122465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iti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D06DEEF-8C68-0A4F-AD49-A1FF4F10B20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461254" y="1391769"/>
            <a:ext cx="0" cy="4480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object 12">
            <a:extLst>
              <a:ext uri="{FF2B5EF4-FFF2-40B4-BE49-F238E27FC236}">
                <a16:creationId xmlns:a16="http://schemas.microsoft.com/office/drawing/2014/main" id="{1AC8CAF0-E29B-0144-8F69-4F2FD97A89F8}"/>
              </a:ext>
            </a:extLst>
          </p:cNvPr>
          <p:cNvSpPr/>
          <p:nvPr/>
        </p:nvSpPr>
        <p:spPr>
          <a:xfrm flipH="1">
            <a:off x="1162136" y="2206015"/>
            <a:ext cx="611161" cy="3362102"/>
          </a:xfrm>
          <a:custGeom>
            <a:avLst/>
            <a:gdLst/>
            <a:ahLst/>
            <a:cxnLst/>
            <a:rect l="l" t="t" r="r" b="b"/>
            <a:pathLst>
              <a:path w="327659" h="2672715">
                <a:moveTo>
                  <a:pt x="0" y="2672286"/>
                </a:moveTo>
                <a:lnTo>
                  <a:pt x="40148" y="2671482"/>
                </a:lnTo>
                <a:lnTo>
                  <a:pt x="93472" y="2667559"/>
                </a:lnTo>
                <a:lnTo>
                  <a:pt x="135077" y="2660948"/>
                </a:lnTo>
                <a:lnTo>
                  <a:pt x="168091" y="1364139"/>
                </a:lnTo>
                <a:lnTo>
                  <a:pt x="169321" y="1360733"/>
                </a:lnTo>
                <a:lnTo>
                  <a:pt x="208076" y="1346001"/>
                </a:lnTo>
                <a:lnTo>
                  <a:pt x="252257" y="1339861"/>
                </a:lnTo>
                <a:lnTo>
                  <a:pt x="307406" y="1336534"/>
                </a:lnTo>
                <a:lnTo>
                  <a:pt x="327557" y="1336162"/>
                </a:lnTo>
                <a:lnTo>
                  <a:pt x="307939" y="1335927"/>
                </a:lnTo>
                <a:lnTo>
                  <a:pt x="252988" y="1332730"/>
                </a:lnTo>
                <a:lnTo>
                  <a:pt x="207921" y="1326376"/>
                </a:lnTo>
                <a:lnTo>
                  <a:pt x="168857" y="1310806"/>
                </a:lnTo>
                <a:lnTo>
                  <a:pt x="168091" y="27978"/>
                </a:lnTo>
                <a:lnTo>
                  <a:pt x="166860" y="24572"/>
                </a:lnTo>
                <a:lnTo>
                  <a:pt x="128105" y="9839"/>
                </a:lnTo>
                <a:lnTo>
                  <a:pt x="83924" y="3700"/>
                </a:lnTo>
                <a:lnTo>
                  <a:pt x="28776" y="372"/>
                </a:lnTo>
                <a:lnTo>
                  <a:pt x="8624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1" name="object 15">
            <a:extLst>
              <a:ext uri="{FF2B5EF4-FFF2-40B4-BE49-F238E27FC236}">
                <a16:creationId xmlns:a16="http://schemas.microsoft.com/office/drawing/2014/main" id="{D3EFF445-D24A-CA4E-92EA-E6AEF16803C0}"/>
              </a:ext>
            </a:extLst>
          </p:cNvPr>
          <p:cNvSpPr txBox="1"/>
          <p:nvPr/>
        </p:nvSpPr>
        <p:spPr>
          <a:xfrm>
            <a:off x="621290" y="2325833"/>
            <a:ext cx="369332" cy="3122465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Sequential structure</a:t>
            </a:r>
            <a:endParaRPr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4BE723-387C-6742-B5F3-6EAE702ABBA0}"/>
              </a:ext>
            </a:extLst>
          </p:cNvPr>
          <p:cNvSpPr txBox="1"/>
          <p:nvPr/>
        </p:nvSpPr>
        <p:spPr>
          <a:xfrm>
            <a:off x="8728136" y="3104326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A179B0-68C8-EE48-AD66-76C40879441D}"/>
              </a:ext>
            </a:extLst>
          </p:cNvPr>
          <p:cNvSpPr txBox="1"/>
          <p:nvPr/>
        </p:nvSpPr>
        <p:spPr>
          <a:xfrm>
            <a:off x="6499777" y="4781532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4792DBB-C7F4-5743-B03B-0F7BF2B57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373" y="580905"/>
            <a:ext cx="1891612" cy="1891612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0D12675B-2652-DE45-BB8A-BA68BBE95C57}"/>
              </a:ext>
            </a:extLst>
          </p:cNvPr>
          <p:cNvSpPr/>
          <p:nvPr/>
        </p:nvSpPr>
        <p:spPr>
          <a:xfrm>
            <a:off x="6342090" y="2579487"/>
            <a:ext cx="2279197" cy="2279197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A2C1DC-22D5-CB4A-9377-2DD54DA9DA3E}"/>
              </a:ext>
            </a:extLst>
          </p:cNvPr>
          <p:cNvSpPr txBox="1"/>
          <p:nvPr/>
        </p:nvSpPr>
        <p:spPr>
          <a:xfrm>
            <a:off x="5813147" y="298121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414783737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20430</TotalTime>
  <Words>551</Words>
  <Application>Microsoft Office PowerPoint</Application>
  <PresentationFormat>Widescreen</PresentationFormat>
  <Paragraphs>122</Paragraphs>
  <Slides>17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Segoe UI</vt:lpstr>
      <vt:lpstr>Wingdings</vt:lpstr>
      <vt:lpstr>APS106_PPTX_Theme</vt:lpstr>
      <vt:lpstr>Rock, paper, scissors, lizard, Spock.</vt:lpstr>
      <vt:lpstr>Agenda</vt:lpstr>
      <vt:lpstr>Our problem background starts in a famous TV show apartment…</vt:lpstr>
      <vt:lpstr>PowerPoint Presentation</vt:lpstr>
      <vt:lpstr>Background</vt:lpstr>
      <vt:lpstr>Learning Objectives</vt:lpstr>
      <vt:lpstr>Engineering Design Process</vt:lpstr>
      <vt:lpstr>Some reminders.</vt:lpstr>
      <vt:lpstr>RECAP: Making Choices</vt:lpstr>
      <vt:lpstr>Adding the elif (else if) statement</vt:lpstr>
      <vt:lpstr>Making Choices</vt:lpstr>
      <vt:lpstr>Function Definitions</vt:lpstr>
      <vt:lpstr>Function Definitions</vt:lpstr>
      <vt:lpstr>Calling Functions</vt:lpstr>
      <vt:lpstr>Input</vt:lpstr>
      <vt:lpstr>Importing Functions and Modules</vt:lpstr>
      <vt:lpstr>Rock, paper, scissors, lizard, Spock.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Joseph Sebastian</cp:lastModifiedBy>
  <cp:revision>108</cp:revision>
  <dcterms:created xsi:type="dcterms:W3CDTF">2021-11-03T00:49:37Z</dcterms:created>
  <dcterms:modified xsi:type="dcterms:W3CDTF">2023-01-27T04:48:23Z</dcterms:modified>
</cp:coreProperties>
</file>