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Quattrocento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33" Type="http://schemas.openxmlformats.org/officeDocument/2006/relationships/font" Target="fonts/QuattrocentoSans-regular.fntdata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35" Type="http://schemas.openxmlformats.org/officeDocument/2006/relationships/font" Target="fonts/QuattrocentoSans-italic.fntdata"/><Relationship Id="rId12" Type="http://schemas.openxmlformats.org/officeDocument/2006/relationships/slide" Target="slides/slide6.xml"/><Relationship Id="rId34" Type="http://schemas.openxmlformats.org/officeDocument/2006/relationships/font" Target="fonts/QuattrocentoSans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QuattrocentoSans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34b17208e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2034b17208e_2_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34b17208e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034b17208e_2_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34b17208e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034b17208e_2_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34b17208e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034b17208e_2_7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34b17208e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034b17208e_2_9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SLIDES_API88424463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SLIDES_API88424463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034b17208e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034b17208e_2_9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SLIDES_API159726416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SLIDES_API159726416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034b17208e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034b17208e_2_1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034b17208e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2034b17208e_2_1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034b17208e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034b17208e_2_1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34b17208e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2034b17208e_2_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034b17208e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034b17208e_2_1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034b17208e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034b17208e_2_1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SLIDES_API48155129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SLIDES_API48155129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eb6bec281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1eeb6bec281_1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eb6bec281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1eeb6bec281_1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34b17208e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2034b17208e_2_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eb6bec28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eeb6bec281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034b17208e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034b17208e_2_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eb6bec28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eeb6bec281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34b17208e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034b17208e_2_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251960" y="1807109"/>
            <a:ext cx="8543299" cy="67018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251960" y="2886749"/>
            <a:ext cx="8543299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ts val="3300"/>
              <a:buFont typeface="Quattrocento Sans"/>
              <a:buNone/>
              <a:defRPr>
                <a:solidFill>
                  <a:srgbClr val="44444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628650" y="1369218"/>
            <a:ext cx="7886700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▪"/>
              <a:defRPr>
                <a:solidFill>
                  <a:srgbClr val="444445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>
                <a:solidFill>
                  <a:srgbClr val="444445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>
                <a:solidFill>
                  <a:srgbClr val="444445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>
                <a:solidFill>
                  <a:srgbClr val="444445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>
                <a:solidFill>
                  <a:srgbClr val="444445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628650" y="1369218"/>
            <a:ext cx="7886700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▪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628650" y="1369218"/>
            <a:ext cx="7886700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▪"/>
              <a:defRPr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ttrocento Sans"/>
              <a:buNone/>
              <a:defRPr b="0" i="0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8"/>
            <a:ext cx="7886700" cy="36316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EE5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li.do/features-google-slides?interaction-type=TXVsdGlwbGVDaG9pY2U%3D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www.sli.do/features-google-slides?payload=eyJwcmVzZW50YXRpb25JZCI6IjFpekVKdUx0TmlXMTJKVlMxWFItbHpLSUR1cWF0TS1GQmQ2TF83QlpqelNJIiwic2xpZGVJZCI6IlNMSURFU19BUEk4ODQyNDQ2MzZfMCJ9" TargetMode="External"/><Relationship Id="rId6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sli.do/features-google-slides?interaction-type=TXVsdGlwbGVDaG9pY2U%3D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www.sli.do/features-google-slides?payload=eyJwcmVzZW50YXRpb25JZCI6IjFpekVKdUx0TmlXMTJKVlMxWFItbHpLSUR1cWF0TS1GQmQ2TF83QlpqelNJIiwic2xpZGVJZCI6IlNMSURFU19BUEkxNTk3MjY0MTY5XzAifQ%3D%3D" TargetMode="External"/><Relationship Id="rId6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sli.do/features-google-slides?interaction-type=T3BlblRleHQ%3D" TargetMode="External"/><Relationship Id="rId4" Type="http://schemas.openxmlformats.org/officeDocument/2006/relationships/image" Target="../media/image5.png"/><Relationship Id="rId5" Type="http://schemas.openxmlformats.org/officeDocument/2006/relationships/hyperlink" Target="https://www.sli.do/features-google-slides?payload=eyJwcmVzZW50YXRpb25JZCI6IjFpekVKdUx0TmlXMTJKVlMxWFItbHpLSUR1cWF0TS1GQmQ2TF83QlpqelNJIiwic2xpZGVJZCI6IlNMSURFU19BUEk0ODE1NTEyOTdfMCJ9" TargetMode="External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type="ctrTitle"/>
          </p:nvPr>
        </p:nvSpPr>
        <p:spPr>
          <a:xfrm>
            <a:off x="251960" y="1807109"/>
            <a:ext cx="8543299" cy="67018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b="0" lang="en" sz="3600"/>
              <a:t>Tutorial </a:t>
            </a:r>
            <a:r>
              <a:rPr lang="en"/>
              <a:t>4</a:t>
            </a:r>
            <a:r>
              <a:rPr b="0" lang="en" sz="3600"/>
              <a:t> - Week </a:t>
            </a:r>
            <a:r>
              <a:rPr lang="en"/>
              <a:t>5</a:t>
            </a:r>
            <a:endParaRPr/>
          </a:p>
        </p:txBody>
      </p:sp>
      <p:sp>
        <p:nvSpPr>
          <p:cNvPr id="71" name="Google Shape;71;p19"/>
          <p:cNvSpPr txBox="1"/>
          <p:nvPr>
            <p:ph idx="1" type="subTitle"/>
          </p:nvPr>
        </p:nvSpPr>
        <p:spPr>
          <a:xfrm>
            <a:off x="251960" y="2886749"/>
            <a:ext cx="8543299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1" lang="en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We’ll be starting at the 10 minute mark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Consolas"/>
              <a:buNone/>
            </a:pPr>
            <a:r>
              <a:rPr lang="en"/>
              <a:t>Iteration using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3300">
                <a:solidFill>
                  <a:srgbClr val="007EE5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3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/>
              <a:t>l</a:t>
            </a:r>
            <a:r>
              <a:rPr lang="en" sz="3300"/>
              <a:t>oops</a:t>
            </a:r>
            <a:endParaRPr/>
          </a:p>
        </p:txBody>
      </p:sp>
      <p:sp>
        <p:nvSpPr>
          <p:cNvPr id="135" name="Google Shape;135;p28"/>
          <p:cNvSpPr txBox="1"/>
          <p:nvPr>
            <p:ph idx="1" type="body"/>
          </p:nvPr>
        </p:nvSpPr>
        <p:spPr>
          <a:xfrm>
            <a:off x="628650" y="1230800"/>
            <a:ext cx="7886700" cy="16445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73050" lvl="0" marL="330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" sz="1900"/>
              <a:t>When to use it?   </a:t>
            </a:r>
            <a:endParaRPr sz="2500"/>
          </a:p>
          <a:p>
            <a:pPr indent="-273050" lvl="1" marL="673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" sz="1900"/>
              <a:t>When you want a piece of code to be executed repeatedly, as long as a particular  condition is </a:t>
            </a:r>
            <a:r>
              <a:rPr b="1" lang="en" sz="19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900"/>
              <a:t>.</a:t>
            </a:r>
            <a:endParaRPr sz="2200"/>
          </a:p>
          <a:p>
            <a:pPr indent="-152400" lvl="0" marL="596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900"/>
          </a:p>
          <a:p>
            <a:pPr indent="-273050" lvl="0" marL="330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900"/>
              <a:buChar char="▪"/>
            </a:pPr>
            <a:r>
              <a:rPr lang="en" sz="1900"/>
              <a:t>Syntax (general structure) of a 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900"/>
              <a:t> loop:</a:t>
            </a:r>
            <a:endParaRPr sz="25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500"/>
          </a:p>
        </p:txBody>
      </p:sp>
      <p:sp>
        <p:nvSpPr>
          <p:cNvPr id="136" name="Google Shape;136;p28"/>
          <p:cNvSpPr txBox="1"/>
          <p:nvPr/>
        </p:nvSpPr>
        <p:spPr>
          <a:xfrm>
            <a:off x="1821829" y="3871901"/>
            <a:ext cx="2167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Must be indented !</a:t>
            </a:r>
            <a:endParaRPr b="0"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7" name="Google Shape;137;p28"/>
          <p:cNvSpPr txBox="1"/>
          <p:nvPr/>
        </p:nvSpPr>
        <p:spPr>
          <a:xfrm>
            <a:off x="3613049" y="2956000"/>
            <a:ext cx="2500500" cy="966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n" sz="1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600" u="none" cap="none" strike="noStrike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b="1" i="0" lang="en" sz="16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" sz="1600" u="none" cap="none" strike="noStrike">
                <a:solidFill>
                  <a:srgbClr val="FF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endParaRPr b="1" i="0" sz="1600" u="none" cap="none" strike="noStrike">
              <a:solidFill>
                <a:srgbClr val="FF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38" name="Google Shape;138;p28"/>
          <p:cNvCxnSpPr>
            <a:stCxn id="136" idx="0"/>
          </p:cNvCxnSpPr>
          <p:nvPr/>
        </p:nvCxnSpPr>
        <p:spPr>
          <a:xfrm flipH="1" rot="10800000">
            <a:off x="2905729" y="3465701"/>
            <a:ext cx="8112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9" name="Google Shape;139;p28"/>
          <p:cNvSpPr txBox="1"/>
          <p:nvPr/>
        </p:nvSpPr>
        <p:spPr>
          <a:xfrm>
            <a:off x="5822985" y="3771951"/>
            <a:ext cx="243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Don’t forget the colon !</a:t>
            </a:r>
            <a:endParaRPr b="0"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40" name="Google Shape;140;p28"/>
          <p:cNvCxnSpPr/>
          <p:nvPr/>
        </p:nvCxnSpPr>
        <p:spPr>
          <a:xfrm rot="10800000">
            <a:off x="5555923" y="3147370"/>
            <a:ext cx="750000" cy="5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type="title"/>
          </p:nvPr>
        </p:nvSpPr>
        <p:spPr>
          <a:xfrm>
            <a:off x="188227" y="621137"/>
            <a:ext cx="9016592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 sz="3300"/>
              <a:t>Flowchart representation of a generic </a:t>
            </a:r>
            <a:r>
              <a:rPr b="1" lang="en" sz="3300">
                <a:solidFill>
                  <a:srgbClr val="007EE5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3300"/>
              <a:t> loop</a:t>
            </a:r>
            <a:endParaRPr/>
          </a:p>
        </p:txBody>
      </p:sp>
      <p:sp>
        <p:nvSpPr>
          <p:cNvPr id="146" name="Google Shape;146;p29"/>
          <p:cNvSpPr txBox="1"/>
          <p:nvPr/>
        </p:nvSpPr>
        <p:spPr>
          <a:xfrm>
            <a:off x="889843" y="1341895"/>
            <a:ext cx="6351075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007EE5"/>
              </a:buClr>
              <a:buSzPts val="2100"/>
              <a:buFont typeface="Noto Sans Symbols"/>
              <a:buNone/>
            </a:pPr>
            <a:r>
              <a:rPr b="0" i="0" lang="en" sz="2100" u="none" cap="none" strike="noStrike">
                <a:solidFill>
                  <a:srgbClr val="4444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Flowchart representation of a </a:t>
            </a:r>
            <a:r>
              <a:rPr b="1" i="0" lang="en" sz="2100" u="none" cap="none" strike="noStrike">
                <a:solidFill>
                  <a:srgbClr val="4444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generic</a:t>
            </a:r>
            <a:r>
              <a:rPr b="0" i="0" lang="en" sz="2100" u="none" cap="none" strike="noStrike">
                <a:solidFill>
                  <a:srgbClr val="4444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0" i="0" lang="en" sz="2100" u="none" cap="none" strike="noStrike">
                <a:solidFill>
                  <a:srgbClr val="444445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" sz="2100" u="none" cap="none" strike="noStrike">
                <a:solidFill>
                  <a:srgbClr val="4444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loop</a:t>
            </a:r>
            <a:endParaRPr b="0" i="0" sz="2100" u="none" cap="none" strike="noStrike">
              <a:solidFill>
                <a:srgbClr val="44444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7" name="Google Shape;147;p29"/>
          <p:cNvSpPr/>
          <p:nvPr/>
        </p:nvSpPr>
        <p:spPr>
          <a:xfrm>
            <a:off x="2817250" y="2842400"/>
            <a:ext cx="2202750" cy="586125"/>
          </a:xfrm>
          <a:prstGeom prst="flowChartDecision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11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Loop entry </a:t>
            </a:r>
            <a:r>
              <a:rPr b="1" i="0" lang="en" sz="1100" u="none" cap="none" strike="noStrike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endParaRPr b="1" i="0" sz="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Google Shape;148;p29"/>
          <p:cNvSpPr/>
          <p:nvPr/>
        </p:nvSpPr>
        <p:spPr>
          <a:xfrm>
            <a:off x="3181075" y="2106963"/>
            <a:ext cx="1475100" cy="49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1" i="0" lang="en" sz="1400" u="none" cap="none" strike="noStrike">
                <a:solidFill>
                  <a:srgbClr val="92D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Initialization of loop variables</a:t>
            </a:r>
            <a:r>
              <a:rPr b="0" i="0" lang="en" sz="1400" u="none" cap="none" strike="noStrike">
                <a:solidFill>
                  <a:srgbClr val="92D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b="0" i="0" sz="1400" u="none" cap="none" strike="noStrike">
              <a:solidFill>
                <a:srgbClr val="92D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49" name="Google Shape;149;p29"/>
          <p:cNvCxnSpPr/>
          <p:nvPr/>
        </p:nvCxnSpPr>
        <p:spPr>
          <a:xfrm>
            <a:off x="3894947" y="1961214"/>
            <a:ext cx="0" cy="17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0" name="Google Shape;150;p29"/>
          <p:cNvCxnSpPr>
            <a:stCxn id="148" idx="2"/>
            <a:endCxn id="147" idx="0"/>
          </p:cNvCxnSpPr>
          <p:nvPr/>
        </p:nvCxnSpPr>
        <p:spPr>
          <a:xfrm>
            <a:off x="3918625" y="2598963"/>
            <a:ext cx="0" cy="24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1" name="Google Shape;151;p29"/>
          <p:cNvSpPr/>
          <p:nvPr/>
        </p:nvSpPr>
        <p:spPr>
          <a:xfrm>
            <a:off x="3181081" y="3722821"/>
            <a:ext cx="1475100" cy="264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13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loop </a:t>
            </a:r>
            <a:r>
              <a:rPr b="1" i="0" lang="en" sz="13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52" name="Google Shape;152;p29"/>
          <p:cNvCxnSpPr>
            <a:stCxn id="147" idx="2"/>
            <a:endCxn id="151" idx="0"/>
          </p:cNvCxnSpPr>
          <p:nvPr/>
        </p:nvCxnSpPr>
        <p:spPr>
          <a:xfrm>
            <a:off x="3918625" y="3428525"/>
            <a:ext cx="0" cy="29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3" name="Google Shape;153;p29"/>
          <p:cNvSpPr txBox="1"/>
          <p:nvPr/>
        </p:nvSpPr>
        <p:spPr>
          <a:xfrm>
            <a:off x="3911931" y="3388139"/>
            <a:ext cx="499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True</a:t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4" name="Google Shape;154;p29"/>
          <p:cNvSpPr/>
          <p:nvPr/>
        </p:nvSpPr>
        <p:spPr>
          <a:xfrm>
            <a:off x="3439200" y="4610050"/>
            <a:ext cx="1777800" cy="402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</a:pPr>
            <a:r>
              <a:rPr lang="en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Next instruction (after the </a:t>
            </a:r>
            <a:r>
              <a:rPr b="0" i="0" lang="en" sz="1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loop)</a:t>
            </a:r>
            <a:endParaRPr b="0" i="0" sz="11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55" name="Google Shape;155;p29"/>
          <p:cNvCxnSpPr>
            <a:stCxn id="147" idx="3"/>
            <a:endCxn id="154" idx="0"/>
          </p:cNvCxnSpPr>
          <p:nvPr/>
        </p:nvCxnSpPr>
        <p:spPr>
          <a:xfrm flipH="1">
            <a:off x="4328200" y="3135463"/>
            <a:ext cx="691800" cy="1474500"/>
          </a:xfrm>
          <a:prstGeom prst="bentConnector4">
            <a:avLst>
              <a:gd fmla="val -34421" name="adj1"/>
              <a:gd fmla="val 59941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6" name="Google Shape;156;p29"/>
          <p:cNvSpPr txBox="1"/>
          <p:nvPr/>
        </p:nvSpPr>
        <p:spPr>
          <a:xfrm>
            <a:off x="4946069" y="2837532"/>
            <a:ext cx="711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False</a:t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57" name="Google Shape;157;p29"/>
          <p:cNvCxnSpPr>
            <a:stCxn id="151" idx="1"/>
            <a:endCxn id="147" idx="1"/>
          </p:cNvCxnSpPr>
          <p:nvPr/>
        </p:nvCxnSpPr>
        <p:spPr>
          <a:xfrm rot="10800000">
            <a:off x="2817181" y="3135571"/>
            <a:ext cx="363900" cy="719700"/>
          </a:xfrm>
          <a:prstGeom prst="bentConnector3">
            <a:avLst>
              <a:gd fmla="val 16541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8" name="Google Shape;158;p29"/>
          <p:cNvSpPr txBox="1"/>
          <p:nvPr/>
        </p:nvSpPr>
        <p:spPr>
          <a:xfrm>
            <a:off x="5572200" y="1810800"/>
            <a:ext cx="30186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n" sz="1600" u="none" cap="none" strike="noStrike">
                <a:solidFill>
                  <a:srgbClr val="92D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variables used in the loop-entry condition must be given a value before the condition is assessed</a:t>
            </a:r>
            <a:endParaRPr b="1" i="0" sz="1600" u="none" cap="none" strike="noStrike">
              <a:solidFill>
                <a:srgbClr val="92D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59" name="Google Shape;159;p29"/>
          <p:cNvCxnSpPr>
            <a:stCxn id="158" idx="1"/>
          </p:cNvCxnSpPr>
          <p:nvPr/>
        </p:nvCxnSpPr>
        <p:spPr>
          <a:xfrm flipH="1">
            <a:off x="4833300" y="2357250"/>
            <a:ext cx="738900" cy="54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Notes on </a:t>
            </a:r>
            <a:r>
              <a:rPr b="1" lang="en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/>
              <a:t>  loops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628650" y="1180875"/>
            <a:ext cx="8181000" cy="3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7305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" sz="1900"/>
              <a:t>A while loop is particularly useful when you </a:t>
            </a:r>
            <a:r>
              <a:rPr b="1" lang="en" sz="1900"/>
              <a:t>don’t know</a:t>
            </a:r>
            <a:r>
              <a:rPr lang="en" sz="1900"/>
              <a:t> </a:t>
            </a:r>
            <a:r>
              <a:rPr lang="en" sz="1900">
                <a:solidFill>
                  <a:srgbClr val="FF0000"/>
                </a:solidFill>
              </a:rPr>
              <a:t>how many iterations </a:t>
            </a:r>
            <a:r>
              <a:rPr lang="en" sz="1900"/>
              <a:t>will occur, but you </a:t>
            </a:r>
            <a:r>
              <a:rPr b="1" lang="en" sz="1900"/>
              <a:t>know</a:t>
            </a:r>
            <a:r>
              <a:rPr lang="en" sz="1900"/>
              <a:t> </a:t>
            </a:r>
            <a:r>
              <a:rPr lang="en" sz="1900">
                <a:solidFill>
                  <a:srgbClr val="38761D"/>
                </a:solidFill>
              </a:rPr>
              <a:t>when the iteration should stop.</a:t>
            </a:r>
            <a:endParaRPr sz="1900"/>
          </a:p>
          <a:p>
            <a:pPr indent="-273050" lvl="0" marL="330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900"/>
              <a:buChar char="▪"/>
            </a:pPr>
            <a:r>
              <a:rPr lang="en" sz="1900"/>
              <a:t>Make sure to appropriately update in the body the loop the variables that appear in the entry condition. </a:t>
            </a:r>
            <a:endParaRPr sz="1900"/>
          </a:p>
          <a:p>
            <a:pPr indent="-184150" lvl="1" marL="5207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Failing to make sure that the condition statement becomes </a:t>
            </a:r>
            <a:r>
              <a:rPr b="1" lang="en" sz="1900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/>
              <a:t>at some point may result in an </a:t>
            </a:r>
            <a:r>
              <a:rPr lang="en" sz="1900">
                <a:solidFill>
                  <a:srgbClr val="FF0000"/>
                </a:solidFill>
              </a:rPr>
              <a:t>infinite loop.</a:t>
            </a:r>
            <a:r>
              <a:rPr lang="en" sz="1900"/>
              <a:t> </a:t>
            </a:r>
            <a:endParaRPr sz="1900"/>
          </a:p>
          <a:p>
            <a:pPr indent="-273050" lvl="0" marL="330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900"/>
              <a:buChar char="▪"/>
            </a:pPr>
            <a:r>
              <a:rPr lang="en" sz="1900"/>
              <a:t>Two useful commands for additional flow control:</a:t>
            </a:r>
            <a:endParaRPr sz="1900"/>
          </a:p>
          <a:p>
            <a:pPr indent="-28575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onsolas"/>
              <a:buChar char="○"/>
            </a:pPr>
            <a:r>
              <a:rPr lang="en" sz="19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continue</a:t>
            </a: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900"/>
              <a:t>terminates the current iteration immediately and continue </a:t>
            </a:r>
            <a:endParaRPr sz="1900"/>
          </a:p>
          <a:p>
            <a:pPr indent="0" lvl="0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                       </a:t>
            </a:r>
            <a:r>
              <a:rPr lang="en" sz="1900"/>
              <a:t>to the next iteration</a:t>
            </a:r>
            <a:endParaRPr sz="1900"/>
          </a:p>
          <a:p>
            <a:pPr indent="-28575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onsolas"/>
              <a:buChar char="○"/>
            </a:pPr>
            <a:r>
              <a:rPr lang="en" sz="19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900"/>
              <a:t>terminates the loop immediately</a:t>
            </a:r>
            <a:endParaRPr sz="1900"/>
          </a:p>
          <a:p>
            <a:pPr indent="-254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ctrTitle"/>
          </p:nvPr>
        </p:nvSpPr>
        <p:spPr>
          <a:xfrm>
            <a:off x="251960" y="1807109"/>
            <a:ext cx="8543299" cy="67018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Practice Problems</a:t>
            </a:r>
            <a:endParaRPr/>
          </a:p>
        </p:txBody>
      </p:sp>
      <p:sp>
        <p:nvSpPr>
          <p:cNvPr id="171" name="Google Shape;171;p31"/>
          <p:cNvSpPr txBox="1"/>
          <p:nvPr>
            <p:ph idx="1" type="subTitle"/>
          </p:nvPr>
        </p:nvSpPr>
        <p:spPr>
          <a:xfrm>
            <a:off x="251960" y="2886749"/>
            <a:ext cx="8543299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176" name="Google Shape;176;p3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177" name="Google Shape;177;p32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178" name="Google Shape;178;p32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What is the output of the following code?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179" name="Google Shape;179;p32"/>
          <p:cNvSpPr txBox="1"/>
          <p:nvPr/>
        </p:nvSpPr>
        <p:spPr>
          <a:xfrm>
            <a:off x="2590800" y="4381500"/>
            <a:ext cx="6299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Start presenting to display the poll results on this slide.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/>
              <a:t>Review Practice Problem 1</a:t>
            </a:r>
            <a:endParaRPr/>
          </a:p>
        </p:txBody>
      </p:sp>
      <p:sp>
        <p:nvSpPr>
          <p:cNvPr id="185" name="Google Shape;185;p33"/>
          <p:cNvSpPr txBox="1"/>
          <p:nvPr/>
        </p:nvSpPr>
        <p:spPr>
          <a:xfrm>
            <a:off x="787450" y="1102050"/>
            <a:ext cx="36852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Noto Sans Symbols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is the output of the following code?</a:t>
            </a:r>
            <a:endParaRPr sz="1500"/>
          </a:p>
          <a:p>
            <a:pPr indent="0" lvl="0" marL="0" marR="0" rtl="0" algn="l">
              <a:lnSpc>
                <a:spcPct val="95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200"/>
              <a:buFont typeface="Noto Sans Symbols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6" name="Google Shape;186;p33"/>
          <p:cNvSpPr txBox="1"/>
          <p:nvPr/>
        </p:nvSpPr>
        <p:spPr>
          <a:xfrm>
            <a:off x="915401" y="1799351"/>
            <a:ext cx="3274200" cy="25551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i="0" lang="en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0" i="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 </a:t>
            </a:r>
            <a:r>
              <a:rPr b="1" i="0" lang="en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0" i="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Font typeface="Courier New"/>
              <a:buNone/>
            </a:pPr>
            <a:r>
              <a:rPr b="1" i="0" lang="en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b="1" i="0" lang="en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b="1" i="0" lang="en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b="0" i="0" lang="en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0" i="0" lang="en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j </a:t>
            </a:r>
            <a:r>
              <a:rPr b="1" i="0" lang="en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b="1" i="0" lang="en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n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i="0" lang="en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j </a:t>
            </a:r>
            <a:r>
              <a:rPr b="1" i="0" lang="en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b="1" i="0" lang="en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0" i="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0" i="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" u="none" cap="none" strike="noStrike">
                <a:solidFill>
                  <a:srgbClr val="88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b="1" i="0" lang="en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 </a:t>
            </a:r>
            <a:r>
              <a:rPr b="1" i="0" lang="en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b="0" i="0" lang="en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0" i="0" u="none" cap="none" strike="noStrike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7" name="Google Shape;187;p33"/>
          <p:cNvSpPr txBox="1"/>
          <p:nvPr/>
        </p:nvSpPr>
        <p:spPr>
          <a:xfrm>
            <a:off x="5699385" y="1354124"/>
            <a:ext cx="9696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0 3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1 4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2 8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5699385" y="2242328"/>
            <a:ext cx="9696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Consolas"/>
              <a:buNone/>
            </a:pPr>
            <a:r>
              <a:rPr b="0" i="0" lang="en" sz="1700" u="none" cap="none" strike="noStrike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0 4</a:t>
            </a:r>
            <a:endParaRPr b="0" i="0" sz="1700" u="none" cap="none" strike="noStrike">
              <a:solidFill>
                <a:srgbClr val="92D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Consolas"/>
              <a:buNone/>
            </a:pPr>
            <a:r>
              <a:rPr b="0" i="0" lang="en" sz="1700" u="none" cap="none" strike="noStrike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1 8</a:t>
            </a:r>
            <a:endParaRPr b="0" i="0" sz="1700" u="none" cap="none" strike="noStrike">
              <a:solidFill>
                <a:srgbClr val="92D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Consolas"/>
              <a:buNone/>
            </a:pPr>
            <a:r>
              <a:rPr b="0" i="0" lang="en" sz="1700" u="none" cap="none" strike="noStrike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2 16</a:t>
            </a:r>
            <a:endParaRPr b="0" i="0" sz="1700" u="none" cap="none" strike="noStrike">
              <a:solidFill>
                <a:srgbClr val="92D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t/>
            </a:r>
            <a:endParaRPr b="0" i="0" sz="1700" u="none" cap="none" strike="noStrike">
              <a:solidFill>
                <a:srgbClr val="92D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9" name="Google Shape;189;p33"/>
          <p:cNvSpPr txBox="1"/>
          <p:nvPr/>
        </p:nvSpPr>
        <p:spPr>
          <a:xfrm>
            <a:off x="5699385" y="3067644"/>
            <a:ext cx="9696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1 4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2 8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3 16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0" name="Google Shape;190;p33"/>
          <p:cNvSpPr txBox="1"/>
          <p:nvPr/>
        </p:nvSpPr>
        <p:spPr>
          <a:xfrm>
            <a:off x="5699385" y="3861141"/>
            <a:ext cx="1490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Error is thrown</a:t>
            </a:r>
            <a:endParaRPr b="0" i="0" sz="17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1" name="Google Shape;191;p33"/>
          <p:cNvSpPr txBox="1"/>
          <p:nvPr/>
        </p:nvSpPr>
        <p:spPr>
          <a:xfrm>
            <a:off x="5163976" y="1527317"/>
            <a:ext cx="6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1" i="0" lang="en" sz="1700" u="sng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endParaRPr b="1" i="0" sz="1700" u="sng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2" name="Google Shape;192;p33"/>
          <p:cNvSpPr txBox="1"/>
          <p:nvPr/>
        </p:nvSpPr>
        <p:spPr>
          <a:xfrm>
            <a:off x="5163976" y="2422158"/>
            <a:ext cx="6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Quattrocento Sans"/>
              <a:buNone/>
            </a:pPr>
            <a:r>
              <a:rPr b="1" i="0" lang="en" sz="1700" u="sng" cap="none" strike="noStrike">
                <a:solidFill>
                  <a:srgbClr val="92D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</a:t>
            </a:r>
            <a:endParaRPr b="1" i="0" sz="1700" u="sng" cap="none" strike="noStrike">
              <a:solidFill>
                <a:srgbClr val="92D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3" name="Google Shape;193;p33"/>
          <p:cNvSpPr txBox="1"/>
          <p:nvPr/>
        </p:nvSpPr>
        <p:spPr>
          <a:xfrm>
            <a:off x="5163976" y="3179750"/>
            <a:ext cx="6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1" i="0" lang="en" sz="1700" u="sng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</a:t>
            </a:r>
            <a:endParaRPr b="1" i="0" sz="1700" u="sng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4" name="Google Shape;194;p33"/>
          <p:cNvSpPr txBox="1"/>
          <p:nvPr/>
        </p:nvSpPr>
        <p:spPr>
          <a:xfrm>
            <a:off x="5163976" y="3843366"/>
            <a:ext cx="6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1" i="0" lang="en" sz="1700" u="sng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b="1" i="0" sz="1700" u="sng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5" name="Google Shape;195;p33"/>
          <p:cNvSpPr txBox="1"/>
          <p:nvPr/>
        </p:nvSpPr>
        <p:spPr>
          <a:xfrm>
            <a:off x="5699385" y="4426603"/>
            <a:ext cx="1490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None of the above</a:t>
            </a:r>
            <a:endParaRPr b="0" i="0" sz="17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6" name="Google Shape;196;p33"/>
          <p:cNvSpPr txBox="1"/>
          <p:nvPr/>
        </p:nvSpPr>
        <p:spPr>
          <a:xfrm>
            <a:off x="5163976" y="4426603"/>
            <a:ext cx="6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1" i="0" lang="en" sz="1700" u="sng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b="1" i="0" sz="1700" u="sng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201" name="Google Shape;201;p3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202" name="Google Shape;202;p3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203" name="Google Shape;203;p34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What is the result of executing the following code?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204" name="Google Shape;204;p34"/>
          <p:cNvSpPr txBox="1"/>
          <p:nvPr/>
        </p:nvSpPr>
        <p:spPr>
          <a:xfrm>
            <a:off x="2590800" y="4381500"/>
            <a:ext cx="6299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Start presenting to display the poll results on this slide.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/>
              <a:t>Review Practice Problem 2</a:t>
            </a:r>
            <a:endParaRPr/>
          </a:p>
        </p:txBody>
      </p:sp>
      <p:sp>
        <p:nvSpPr>
          <p:cNvPr id="210" name="Google Shape;210;p35"/>
          <p:cNvSpPr txBox="1"/>
          <p:nvPr/>
        </p:nvSpPr>
        <p:spPr>
          <a:xfrm>
            <a:off x="2290194" y="3526295"/>
            <a:ext cx="4296280" cy="145991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rmAutofit fontScale="6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6776"/>
              <a:buFont typeface="Noto Sans Symbols"/>
              <a:buNone/>
            </a:pPr>
            <a:r>
              <a:rPr b="0" i="0" lang="en" sz="2420" u="none" cap="none" strike="noStrike">
                <a:solidFill>
                  <a:srgbClr val="92D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A. The program will loop indefinitely</a:t>
            </a:r>
            <a:endParaRPr sz="1420"/>
          </a:p>
          <a:p>
            <a: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86776"/>
              <a:buFont typeface="Noto Sans Symbols"/>
              <a:buNone/>
            </a:pPr>
            <a:r>
              <a:rPr b="0" i="0" lang="en" sz="242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B. The value of </a:t>
            </a:r>
            <a:r>
              <a:rPr b="1" i="0" lang="en" sz="242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0" i="0" lang="en" sz="242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will be printed exactly 1 time</a:t>
            </a:r>
            <a:endParaRPr sz="1420"/>
          </a:p>
          <a:p>
            <a: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86776"/>
              <a:buFont typeface="Noto Sans Symbols"/>
              <a:buNone/>
            </a:pPr>
            <a:r>
              <a:rPr b="0" i="0" lang="en" sz="242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C. The </a:t>
            </a:r>
            <a:r>
              <a:rPr b="1" i="0" lang="en" sz="242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" sz="242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loop will never get executed</a:t>
            </a:r>
            <a:endParaRPr sz="1420"/>
          </a:p>
          <a:p>
            <a: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ct val="86776"/>
              <a:buFont typeface="Noto Sans Symbols"/>
              <a:buNone/>
            </a:pPr>
            <a:r>
              <a:rPr b="0" i="0" lang="en" sz="242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D. The value of </a:t>
            </a:r>
            <a:r>
              <a:rPr b="1" i="0" lang="en" sz="242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number </a:t>
            </a:r>
            <a:r>
              <a:rPr b="0" i="0" lang="en" sz="242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will be printed exactly 5 times</a:t>
            </a:r>
            <a:endParaRPr sz="1420"/>
          </a:p>
        </p:txBody>
      </p:sp>
      <p:pic>
        <p:nvPicPr>
          <p:cNvPr id="211" name="Google Shape;21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3440" y="2009247"/>
            <a:ext cx="3493781" cy="140751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5"/>
          <p:cNvSpPr txBox="1"/>
          <p:nvPr/>
        </p:nvSpPr>
        <p:spPr>
          <a:xfrm>
            <a:off x="1145097" y="1214306"/>
            <a:ext cx="57759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is the result of executing the following code?</a:t>
            </a:r>
            <a:endParaRPr sz="1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 sz="3300"/>
              <a:t>Coding Question 1</a:t>
            </a:r>
            <a:endParaRPr/>
          </a:p>
        </p:txBody>
      </p:sp>
      <p:sp>
        <p:nvSpPr>
          <p:cNvPr id="218" name="Google Shape;218;p36"/>
          <p:cNvSpPr txBox="1"/>
          <p:nvPr>
            <p:ph idx="1" type="body"/>
          </p:nvPr>
        </p:nvSpPr>
        <p:spPr>
          <a:xfrm>
            <a:off x="628650" y="1369218"/>
            <a:ext cx="7886700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" sz="2550">
                <a:solidFill>
                  <a:srgbClr val="00FFFF"/>
                </a:solidFill>
              </a:rPr>
              <a:t>Problem statement</a:t>
            </a:r>
            <a:endParaRPr sz="2550">
              <a:solidFill>
                <a:srgbClr val="00FFFF"/>
              </a:solidFill>
            </a:endParaRPr>
          </a:p>
          <a:p>
            <a:pPr indent="0" lvl="0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rPr lang="en" sz="2550"/>
              <a:t>Write a Python program that:</a:t>
            </a:r>
            <a:endParaRPr sz="2550"/>
          </a:p>
          <a:p>
            <a:pPr indent="-365125" lvl="0" marL="7747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550"/>
              <a:buChar char="▪"/>
            </a:pPr>
            <a:r>
              <a:rPr lang="en" sz="2550"/>
              <a:t>asks the user to input an integer value (in base 10)</a:t>
            </a:r>
            <a:endParaRPr sz="2550"/>
          </a:p>
          <a:p>
            <a:pPr indent="-365125" lvl="0" marL="774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50"/>
              <a:buChar char="▪"/>
            </a:pPr>
            <a:r>
              <a:rPr lang="en" sz="2550"/>
              <a:t>finds the smallest digit(s) of the representation of the integer value in base 10.</a:t>
            </a:r>
            <a:endParaRPr sz="2550"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 sz="2550"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rPr b="1" lang="en" sz="2550"/>
              <a:t>Additional requirements</a:t>
            </a:r>
            <a:endParaRPr sz="2550"/>
          </a:p>
          <a:p>
            <a:pPr indent="0" lvl="0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rPr lang="en" sz="2550"/>
              <a:t>Your solution should:</a:t>
            </a:r>
            <a:endParaRPr sz="2550"/>
          </a:p>
          <a:p>
            <a:pPr indent="-365125" lvl="0" marL="7747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550"/>
              <a:buChar char="▪"/>
            </a:pPr>
            <a:r>
              <a:rPr b="1" lang="en" sz="2550">
                <a:solidFill>
                  <a:srgbClr val="FF0000"/>
                </a:solidFill>
              </a:rPr>
              <a:t>not</a:t>
            </a:r>
            <a:r>
              <a:rPr b="1" lang="en" sz="2550"/>
              <a:t> </a:t>
            </a:r>
            <a:r>
              <a:rPr lang="en" sz="2550"/>
              <a:t>cast </a:t>
            </a:r>
            <a:r>
              <a:rPr lang="en" sz="2550"/>
              <a:t>the integer value into a string value.</a:t>
            </a:r>
            <a:endParaRPr sz="2550"/>
          </a:p>
          <a:p>
            <a:pPr indent="-365125" lvl="0" marL="774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50"/>
              <a:buChar char="▪"/>
            </a:pPr>
            <a:r>
              <a:rPr b="1" lang="en" sz="2550">
                <a:solidFill>
                  <a:srgbClr val="92D050"/>
                </a:solidFill>
              </a:rPr>
              <a:t>use</a:t>
            </a:r>
            <a:r>
              <a:rPr lang="en" sz="2550"/>
              <a:t> </a:t>
            </a:r>
            <a:r>
              <a:rPr b="1" lang="en" sz="2550">
                <a:latin typeface="Courier"/>
                <a:ea typeface="Courier"/>
                <a:cs typeface="Courier"/>
                <a:sym typeface="Courier"/>
              </a:rPr>
              <a:t>while</a:t>
            </a:r>
            <a:r>
              <a:rPr lang="en" sz="25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550"/>
              <a:t>loops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628650" y="373785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 sz="3300"/>
              <a:t>Coding Question 2	</a:t>
            </a:r>
            <a:endParaRPr/>
          </a:p>
        </p:txBody>
      </p:sp>
      <p:sp>
        <p:nvSpPr>
          <p:cNvPr id="224" name="Google Shape;224;p37"/>
          <p:cNvSpPr txBox="1"/>
          <p:nvPr>
            <p:ph idx="1" type="body"/>
          </p:nvPr>
        </p:nvSpPr>
        <p:spPr>
          <a:xfrm>
            <a:off x="628650" y="1025425"/>
            <a:ext cx="7886700" cy="3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1764"/>
              <a:buNone/>
            </a:pPr>
            <a:r>
              <a:rPr b="1" lang="en" sz="3400">
                <a:solidFill>
                  <a:srgbClr val="00FFFF"/>
                </a:solidFill>
              </a:rPr>
              <a:t>Problem Statement</a:t>
            </a:r>
            <a:endParaRPr sz="3400">
              <a:solidFill>
                <a:srgbClr val="00FFFF"/>
              </a:solidFill>
            </a:endParaRPr>
          </a:p>
          <a:p>
            <a:pPr indent="0" lvl="0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ct val="61764"/>
              <a:buNone/>
            </a:pPr>
            <a:r>
              <a:rPr lang="en" sz="3400"/>
              <a:t>Write a python program to find the first 9 prime numbers of the Fibonacci sequence.</a:t>
            </a:r>
            <a:endParaRPr sz="3400"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ct val="71186"/>
              <a:buNone/>
            </a:pPr>
            <a:r>
              <a:t/>
            </a:r>
            <a:endParaRPr b="1" sz="2950"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ct val="61764"/>
              <a:buNone/>
            </a:pPr>
            <a:r>
              <a:rPr b="1" lang="en" sz="3400">
                <a:solidFill>
                  <a:srgbClr val="92D050"/>
                </a:solidFill>
              </a:rPr>
              <a:t>Recall that:</a:t>
            </a:r>
            <a:endParaRPr sz="3400">
              <a:solidFill>
                <a:srgbClr val="92D050"/>
              </a:solidFill>
            </a:endParaRPr>
          </a:p>
          <a:p>
            <a:pPr indent="-385127" lvl="0" marL="7747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▪"/>
            </a:pPr>
            <a:r>
              <a:rPr lang="en" sz="2950"/>
              <a:t>Each number in the Fibonacci sequence is the sum of the two preceding ones. The sequence starts with 0 and 1. </a:t>
            </a:r>
            <a:endParaRPr sz="2950"/>
          </a:p>
          <a:p>
            <a:pPr indent="0" lvl="0" marL="12065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2950"/>
              <a:t>&gt;&gt; For example: 0, 1, 1, 2, 3, 5, 8, 13, 21, 34, 55, 89, 144, …</a:t>
            </a:r>
            <a:endParaRPr sz="2950"/>
          </a:p>
          <a:p>
            <a:pPr indent="-385127" lvl="0" marL="7747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▪"/>
            </a:pPr>
            <a:r>
              <a:rPr lang="en" sz="2950"/>
              <a:t>Prime numbers are numbers that have only 2 factors: 1 and themselves</a:t>
            </a:r>
            <a:endParaRPr sz="295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71186"/>
              <a:buNone/>
            </a:pPr>
            <a:r>
              <a:t/>
            </a:r>
            <a:endParaRPr b="1" sz="295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61764"/>
              <a:buNone/>
            </a:pPr>
            <a:r>
              <a:rPr b="1" lang="en" sz="3400">
                <a:solidFill>
                  <a:srgbClr val="F187F1"/>
                </a:solidFill>
              </a:rPr>
              <a:t>Hints:</a:t>
            </a:r>
            <a:r>
              <a:rPr b="1" lang="en" sz="3400">
                <a:solidFill>
                  <a:srgbClr val="FF00FF"/>
                </a:solidFill>
              </a:rPr>
              <a:t> </a:t>
            </a:r>
            <a:r>
              <a:rPr b="1" lang="en" sz="3400">
                <a:solidFill>
                  <a:srgbClr val="F187F1"/>
                </a:solidFill>
              </a:rPr>
              <a:t>continue on the next page → </a:t>
            </a:r>
            <a:endParaRPr sz="3400">
              <a:solidFill>
                <a:srgbClr val="F187F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628650" y="393235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ts val="3300"/>
              <a:buFont typeface="Quattrocento Sans"/>
              <a:buNone/>
            </a:pPr>
            <a:r>
              <a:rPr b="1" lang="en" sz="3200"/>
              <a:t>Agenda</a:t>
            </a:r>
            <a:endParaRPr b="1" sz="3200"/>
          </a:p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628650" y="1075750"/>
            <a:ext cx="8397300" cy="40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Python built-in functions and modules</a:t>
            </a:r>
            <a:endParaRPr sz="2200"/>
          </a:p>
          <a:p>
            <a:pPr indent="-203200" lvl="1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▪"/>
            </a:pPr>
            <a:r>
              <a:rPr b="1" lang="en" sz="22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min(), max(), </a:t>
            </a:r>
            <a:r>
              <a:rPr lang="en" sz="2200">
                <a:solidFill>
                  <a:schemeClr val="lt1"/>
                </a:solidFill>
              </a:rPr>
              <a:t>module </a:t>
            </a:r>
            <a:r>
              <a:rPr b="1" lang="en" sz="2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endParaRPr sz="2200"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Lab Review</a:t>
            </a:r>
            <a:endParaRPr sz="2200"/>
          </a:p>
          <a:p>
            <a:pPr indent="-203200" lvl="1" marL="520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▪"/>
            </a:pPr>
            <a:r>
              <a:rPr lang="en" sz="2200">
                <a:solidFill>
                  <a:schemeClr val="lt1"/>
                </a:solidFill>
              </a:rPr>
              <a:t>u</a:t>
            </a:r>
            <a:r>
              <a:rPr lang="en" sz="2200">
                <a:solidFill>
                  <a:schemeClr val="lt1"/>
                </a:solidFill>
              </a:rPr>
              <a:t>sing </a:t>
            </a:r>
            <a:r>
              <a:rPr b="1" lang="en" sz="22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min()</a:t>
            </a:r>
            <a:r>
              <a:rPr lang="en" sz="2200">
                <a:solidFill>
                  <a:schemeClr val="lt1"/>
                </a:solidFill>
              </a:rPr>
              <a:t> and </a:t>
            </a:r>
            <a:r>
              <a:rPr b="1" lang="en" sz="22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max()</a:t>
            </a:r>
            <a:r>
              <a:rPr lang="en" sz="2200">
                <a:solidFill>
                  <a:schemeClr val="lt1"/>
                </a:solidFill>
              </a:rPr>
              <a:t> to limit the value of a variable to a given range</a:t>
            </a:r>
            <a:endParaRPr sz="2200"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Lecture Review</a:t>
            </a:r>
            <a:endParaRPr sz="2200"/>
          </a:p>
          <a:p>
            <a:pPr indent="-2032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" sz="2200"/>
              <a:t>Iteration: </a:t>
            </a:r>
            <a:r>
              <a:rPr b="1" lang="en" sz="2200">
                <a:latin typeface="Courier"/>
                <a:ea typeface="Courier"/>
                <a:cs typeface="Courier"/>
                <a:sym typeface="Courier"/>
              </a:rPr>
              <a:t>while</a:t>
            </a:r>
            <a:r>
              <a:rPr lang="en" sz="2200"/>
              <a:t> loops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Practice problems</a:t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3139325" y="368410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 sz="3300"/>
              <a:t>Coding Question 2 </a:t>
            </a:r>
            <a:r>
              <a:rPr lang="en" sz="3300">
                <a:solidFill>
                  <a:srgbClr val="F187F1"/>
                </a:solidFill>
              </a:rPr>
              <a:t>Hints</a:t>
            </a:r>
            <a:endParaRPr>
              <a:solidFill>
                <a:srgbClr val="F187F1"/>
              </a:solidFill>
            </a:endParaRPr>
          </a:p>
        </p:txBody>
      </p:sp>
      <p:sp>
        <p:nvSpPr>
          <p:cNvPr id="230" name="Google Shape;230;p38"/>
          <p:cNvSpPr txBox="1"/>
          <p:nvPr>
            <p:ph idx="1" type="body"/>
          </p:nvPr>
        </p:nvSpPr>
        <p:spPr>
          <a:xfrm>
            <a:off x="250050" y="527550"/>
            <a:ext cx="8797800" cy="40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2200"/>
              <a:t>Take baby steps:</a:t>
            </a:r>
            <a:r>
              <a:rPr lang="en" sz="2600"/>
              <a:t> </a:t>
            </a:r>
            <a:endParaRPr sz="2600"/>
          </a:p>
          <a:p>
            <a:pPr indent="-292100" lvl="0" marL="342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Write a function to check if a number is prime. Your </a:t>
            </a:r>
            <a:r>
              <a:rPr lang="en" sz="2000"/>
              <a:t>function</a:t>
            </a:r>
            <a:r>
              <a:rPr lang="en" sz="2000"/>
              <a:t> should take in an integer and return a boolean value (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2000"/>
              <a:t> if the input is prime and 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2000"/>
              <a:t> otherwise). </a:t>
            </a:r>
            <a:endParaRPr sz="2000"/>
          </a:p>
          <a:p>
            <a:pPr indent="-177800" lvl="1" marL="5207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92D050"/>
              </a:buClr>
              <a:buSzPts val="1800"/>
              <a:buChar char="▪"/>
            </a:pPr>
            <a:r>
              <a:rPr lang="en">
                <a:solidFill>
                  <a:srgbClr val="92D050"/>
                </a:solidFill>
              </a:rPr>
              <a:t>a flowchart describing a strategy for primality checking is given on the next slide.</a:t>
            </a:r>
            <a:endParaRPr>
              <a:solidFill>
                <a:srgbClr val="92D050"/>
              </a:solidFill>
            </a:endParaRPr>
          </a:p>
          <a:p>
            <a:pPr indent="-292100" lvl="0" marL="3429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Write a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" sz="2000"/>
              <a:t>loop that:</a:t>
            </a:r>
            <a:endParaRPr sz="2000"/>
          </a:p>
          <a:p>
            <a:pPr indent="-177800" lvl="1" marL="5207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at every iteration</a:t>
            </a:r>
            <a:endParaRPr/>
          </a:p>
          <a:p>
            <a:pPr indent="-184150" lvl="2" marL="863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700"/>
              <a:buChar char="▪"/>
            </a:pPr>
            <a:r>
              <a:rPr lang="en" sz="1700"/>
              <a:t>generates the next number in the Fibonacci sequence</a:t>
            </a:r>
            <a:endParaRPr sz="1700"/>
          </a:p>
          <a:p>
            <a:pPr indent="-184150" lvl="2" marL="863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700"/>
              <a:buChar char="▪"/>
            </a:pPr>
            <a:r>
              <a:rPr lang="en" sz="1700"/>
              <a:t>checks if the number just generated is a prime number using the function you implemented at Step 1</a:t>
            </a:r>
            <a:endParaRPr sz="1700"/>
          </a:p>
          <a:p>
            <a:pPr indent="-177800" lvl="1" marL="5207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stops after 9 primes were generated</a:t>
            </a:r>
            <a:endParaRPr sz="2000"/>
          </a:p>
          <a:p>
            <a:pPr indent="-38100" lvl="0" marL="177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942" y="396379"/>
            <a:ext cx="7544032" cy="4602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240" name="Google Shape;240;p4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241" name="Google Shape;241;p40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242" name="Google Shape;242;p40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Any questions?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243" name="Google Shape;243;p40"/>
          <p:cNvSpPr txBox="1"/>
          <p:nvPr/>
        </p:nvSpPr>
        <p:spPr>
          <a:xfrm>
            <a:off x="2590800" y="4381500"/>
            <a:ext cx="6299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Start presenting to display the poll results on this slide.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83" name="Google Shape;83;p21"/>
          <p:cNvSpPr txBox="1"/>
          <p:nvPr>
            <p:ph idx="1" type="body"/>
          </p:nvPr>
        </p:nvSpPr>
        <p:spPr>
          <a:xfrm>
            <a:off x="628650" y="1086825"/>
            <a:ext cx="8379600" cy="3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727">
                <a:solidFill>
                  <a:schemeClr val="lt1"/>
                </a:solidFill>
              </a:rPr>
              <a:t>After completing this tutorial, learners s</a:t>
            </a:r>
            <a:r>
              <a:rPr lang="en" sz="1727">
                <a:solidFill>
                  <a:schemeClr val="lt1"/>
                </a:solidFill>
              </a:rPr>
              <a:t>hould be able to:</a:t>
            </a:r>
            <a:endParaRPr sz="1727">
              <a:solidFill>
                <a:schemeClr val="lt1"/>
              </a:solidFill>
            </a:endParaRPr>
          </a:p>
          <a:p>
            <a:pPr indent="-147796" lvl="0" marL="1778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28"/>
              <a:buChar char="▪"/>
            </a:pPr>
            <a:r>
              <a:rPr lang="en" sz="1727">
                <a:solidFill>
                  <a:schemeClr val="lt1"/>
                </a:solidFill>
              </a:rPr>
              <a:t>understand the semantics of  Python built-in functions </a:t>
            </a:r>
            <a:r>
              <a:rPr b="1" lang="en" sz="1727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min()</a:t>
            </a:r>
            <a:r>
              <a:rPr lang="en" sz="1727">
                <a:solidFill>
                  <a:schemeClr val="lt1"/>
                </a:solidFill>
              </a:rPr>
              <a:t>, </a:t>
            </a:r>
            <a:r>
              <a:rPr b="1" lang="en" sz="1727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max()</a:t>
            </a:r>
            <a:r>
              <a:rPr lang="en" sz="1727">
                <a:solidFill>
                  <a:schemeClr val="lt1"/>
                </a:solidFill>
              </a:rPr>
              <a:t>and the functions in the built-in module </a:t>
            </a:r>
            <a:r>
              <a:rPr b="1" lang="en" sz="1727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endParaRPr b="1" sz="1727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47796" lvl="0" marL="1778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28"/>
              <a:buChar char="▪"/>
            </a:pPr>
            <a:r>
              <a:rPr lang="en" sz="1727">
                <a:solidFill>
                  <a:schemeClr val="lt1"/>
                </a:solidFill>
              </a:rPr>
              <a:t>understand how to use min and max to limit the value of a variable to a given range</a:t>
            </a:r>
            <a:endParaRPr sz="1727">
              <a:solidFill>
                <a:schemeClr val="lt1"/>
              </a:solidFill>
            </a:endParaRPr>
          </a:p>
          <a:p>
            <a:pPr indent="-147796" lvl="0" marL="1778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28"/>
              <a:buChar char="▪"/>
            </a:pPr>
            <a:r>
              <a:rPr lang="en" sz="1727">
                <a:solidFill>
                  <a:schemeClr val="lt1"/>
                </a:solidFill>
              </a:rPr>
              <a:t>understand the concept of iteration/looping</a:t>
            </a:r>
            <a:endParaRPr sz="1727">
              <a:solidFill>
                <a:schemeClr val="lt1"/>
              </a:solidFill>
            </a:endParaRPr>
          </a:p>
          <a:p>
            <a:pPr indent="-147796" lvl="0" marL="1778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28"/>
              <a:buChar char="▪"/>
            </a:pPr>
            <a:r>
              <a:rPr lang="en" sz="1727">
                <a:solidFill>
                  <a:schemeClr val="lt1"/>
                </a:solidFill>
              </a:rPr>
              <a:t>recognize </a:t>
            </a:r>
            <a:r>
              <a:rPr b="1" lang="en" sz="1727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727">
                <a:solidFill>
                  <a:schemeClr val="lt1"/>
                </a:solidFill>
              </a:rPr>
              <a:t> loops</a:t>
            </a:r>
            <a:endParaRPr sz="1727">
              <a:solidFill>
                <a:schemeClr val="lt1"/>
              </a:solidFill>
            </a:endParaRPr>
          </a:p>
          <a:p>
            <a:pPr indent="-147796" lvl="0" marL="1778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28"/>
              <a:buChar char="▪"/>
            </a:pPr>
            <a:r>
              <a:rPr lang="en" sz="1727">
                <a:solidFill>
                  <a:schemeClr val="lt1"/>
                </a:solidFill>
              </a:rPr>
              <a:t>understand the concept of “loop variable”</a:t>
            </a:r>
            <a:endParaRPr sz="1727">
              <a:solidFill>
                <a:schemeClr val="lt1"/>
              </a:solidFill>
            </a:endParaRPr>
          </a:p>
          <a:p>
            <a:pPr indent="-147796" lvl="0" marL="1778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28"/>
              <a:buChar char="▪"/>
            </a:pPr>
            <a:r>
              <a:rPr lang="en" sz="1727">
                <a:solidFill>
                  <a:schemeClr val="lt1"/>
                </a:solidFill>
              </a:rPr>
              <a:t>understand the need to initialize and update loop variables</a:t>
            </a:r>
            <a:endParaRPr sz="1727">
              <a:solidFill>
                <a:schemeClr val="lt1"/>
              </a:solidFill>
            </a:endParaRPr>
          </a:p>
          <a:p>
            <a:pPr indent="-147796" lvl="0" marL="1778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28"/>
              <a:buChar char="▪"/>
            </a:pPr>
            <a:r>
              <a:rPr lang="en" sz="1727">
                <a:solidFill>
                  <a:schemeClr val="lt1"/>
                </a:solidFill>
              </a:rPr>
              <a:t>understand the concept of “loop entry condition”</a:t>
            </a:r>
            <a:endParaRPr sz="1727">
              <a:solidFill>
                <a:schemeClr val="lt1"/>
              </a:solidFill>
            </a:endParaRPr>
          </a:p>
          <a:p>
            <a:pPr indent="-147796" lvl="0" marL="1778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28"/>
              <a:buChar char="▪"/>
            </a:pPr>
            <a:r>
              <a:rPr lang="en" sz="1727">
                <a:solidFill>
                  <a:schemeClr val="lt1"/>
                </a:solidFill>
              </a:rPr>
              <a:t>recognize the need </a:t>
            </a:r>
            <a:r>
              <a:rPr lang="en" sz="1727"/>
              <a:t>for using/implementing an iterative structure</a:t>
            </a:r>
            <a:endParaRPr sz="1727"/>
          </a:p>
          <a:p>
            <a:pPr indent="-147796" lvl="0" marL="1778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28"/>
              <a:buChar char="▪"/>
            </a:pPr>
            <a:r>
              <a:rPr lang="en" sz="1727">
                <a:solidFill>
                  <a:schemeClr val="lt1"/>
                </a:solidFill>
              </a:rPr>
              <a:t>write syntactically and semantically correct </a:t>
            </a:r>
            <a:r>
              <a:rPr b="1" lang="en" sz="1727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727">
                <a:solidFill>
                  <a:schemeClr val="lt1"/>
                </a:solidFill>
              </a:rPr>
              <a:t> loops </a:t>
            </a:r>
            <a:r>
              <a:rPr lang="en" sz="1727"/>
              <a:t> </a:t>
            </a:r>
            <a:endParaRPr sz="1727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ctrTitle"/>
          </p:nvPr>
        </p:nvSpPr>
        <p:spPr>
          <a:xfrm>
            <a:off x="251960" y="1807109"/>
            <a:ext cx="85434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Review of Python Built-in Functionality</a:t>
            </a:r>
            <a:endParaRPr/>
          </a:p>
        </p:txBody>
      </p:sp>
      <p:sp>
        <p:nvSpPr>
          <p:cNvPr id="89" name="Google Shape;89;p22"/>
          <p:cNvSpPr txBox="1"/>
          <p:nvPr>
            <p:ph idx="1" type="subTitle"/>
          </p:nvPr>
        </p:nvSpPr>
        <p:spPr>
          <a:xfrm>
            <a:off x="252413" y="2887266"/>
            <a:ext cx="85428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Consolas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Python </a:t>
            </a:r>
            <a:r>
              <a:rPr lang="en"/>
              <a:t>built-in functions: </a:t>
            </a:r>
            <a:r>
              <a:rPr b="1" lang="en">
                <a:solidFill>
                  <a:srgbClr val="880088"/>
                </a:solidFill>
                <a:latin typeface="Consolas"/>
                <a:ea typeface="Consolas"/>
                <a:cs typeface="Consolas"/>
                <a:sym typeface="Consolas"/>
              </a:rPr>
              <a:t>min()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1"/>
                </a:solidFill>
              </a:rPr>
              <a:t>and </a:t>
            </a:r>
            <a:r>
              <a:rPr b="1" lang="en">
                <a:solidFill>
                  <a:srgbClr val="880088"/>
                </a:solidFill>
                <a:latin typeface="Consolas"/>
                <a:ea typeface="Consolas"/>
                <a:cs typeface="Consolas"/>
                <a:sym typeface="Consolas"/>
              </a:rPr>
              <a:t>max()</a:t>
            </a:r>
            <a:r>
              <a:rPr b="1" lang="en">
                <a:solidFill>
                  <a:schemeClr val="dk1"/>
                </a:solidFill>
              </a:rPr>
              <a:t> </a:t>
            </a:r>
            <a:endParaRPr b="1"/>
          </a:p>
        </p:txBody>
      </p:sp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628650" y="1460725"/>
            <a:ext cx="7606800" cy="19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524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n" sz="1800">
                <a:solidFill>
                  <a:schemeClr val="dk1"/>
                </a:solidFill>
              </a:rPr>
              <a:t>Semantics</a:t>
            </a:r>
            <a:r>
              <a:rPr lang="en" sz="1800">
                <a:solidFill>
                  <a:schemeClr val="dk1"/>
                </a:solidFill>
              </a:rPr>
              <a:t>: </a:t>
            </a:r>
            <a:r>
              <a:rPr b="1" lang="en" sz="1800">
                <a:solidFill>
                  <a:srgbClr val="880088"/>
                </a:solidFill>
                <a:latin typeface="Courier New"/>
                <a:ea typeface="Courier New"/>
                <a:cs typeface="Courier New"/>
                <a:sym typeface="Courier New"/>
              </a:rPr>
              <a:t>min() / max() </a:t>
            </a:r>
            <a:r>
              <a:rPr lang="en" sz="1800">
                <a:solidFill>
                  <a:schemeClr val="dk1"/>
                </a:solidFill>
              </a:rPr>
              <a:t>return the smallest / largest value among the given inputs.</a:t>
            </a:r>
            <a:endParaRPr sz="1800">
              <a:solidFill>
                <a:schemeClr val="dk1"/>
              </a:solidFill>
            </a:endParaRPr>
          </a:p>
          <a:p>
            <a:pPr indent="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524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n" sz="1800"/>
              <a:t>Function call syntax</a:t>
            </a:r>
            <a:r>
              <a:rPr lang="en" sz="1800"/>
              <a:t>: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96" name="Google Shape;96;p23"/>
          <p:cNvSpPr txBox="1"/>
          <p:nvPr/>
        </p:nvSpPr>
        <p:spPr>
          <a:xfrm>
            <a:off x="3050400" y="2508513"/>
            <a:ext cx="4623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0088"/>
              </a:buClr>
              <a:buSzPts val="1200"/>
              <a:buFont typeface="Courier New"/>
              <a:buNone/>
            </a:pPr>
            <a:r>
              <a:rPr b="1" i="0" lang="en" sz="1900" u="none" cap="none" strike="noStrike">
                <a:solidFill>
                  <a:srgbClr val="880088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b="1" i="0" lang="en" sz="19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arg1</a:t>
            </a:r>
            <a:r>
              <a:rPr b="1" i="0" lang="en" sz="19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arg2</a:t>
            </a:r>
            <a:r>
              <a:rPr b="1" i="0" lang="en" sz="19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arg3</a:t>
            </a:r>
            <a:r>
              <a:rPr b="1" i="0" lang="en" sz="19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,...)</a:t>
            </a:r>
            <a:r>
              <a:rPr b="0" i="0" lang="en" sz="1900" u="none" cap="none" strike="noStrike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0088"/>
              </a:buClr>
              <a:buSzPts val="1200"/>
              <a:buFont typeface="Courier New"/>
              <a:buNone/>
            </a:pPr>
            <a:r>
              <a:rPr b="1" i="0" lang="en" sz="1900" u="none" cap="none" strike="noStrike">
                <a:solidFill>
                  <a:srgbClr val="880088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i="0" lang="en" sz="19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arg1</a:t>
            </a:r>
            <a:r>
              <a:rPr b="1" i="0" lang="en" sz="19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arg2</a:t>
            </a:r>
            <a:r>
              <a:rPr b="1" i="0" lang="en" sz="19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arg3</a:t>
            </a:r>
            <a:r>
              <a:rPr b="1" i="0" lang="en" sz="19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,...)</a:t>
            </a:r>
            <a:r>
              <a:rPr b="0" i="0" lang="en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9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7" name="Google Shape;97;p23"/>
          <p:cNvSpPr txBox="1"/>
          <p:nvPr/>
        </p:nvSpPr>
        <p:spPr>
          <a:xfrm>
            <a:off x="3050400" y="3557075"/>
            <a:ext cx="33336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var_min </a:t>
            </a:r>
            <a:r>
              <a:rPr b="1" i="0" lang="en" sz="16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600" u="none" cap="none" strike="noStrike">
                <a:solidFill>
                  <a:srgbClr val="88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b="1" i="0" lang="en" sz="16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6, 3, 8, 10</a:t>
            </a:r>
            <a:r>
              <a:rPr b="1" i="0" lang="en" sz="16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600" u="none" cap="none" strike="noStrike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" sz="1600">
                <a:solidFill>
                  <a:schemeClr val="l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print(var_min)</a:t>
            </a:r>
            <a:endParaRPr sz="1600">
              <a:solidFill>
                <a:schemeClr val="lt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t/>
            </a:r>
            <a:endParaRPr b="1" sz="16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var_max </a:t>
            </a: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88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4, 3, 5, 8</a:t>
            </a: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6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print(var_max)</a:t>
            </a:r>
            <a:endParaRPr b="1" sz="16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type="title"/>
          </p:nvPr>
        </p:nvSpPr>
        <p:spPr>
          <a:xfrm>
            <a:off x="3238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Python</a:t>
            </a:r>
            <a:r>
              <a:rPr lang="en"/>
              <a:t> built-in m</a:t>
            </a:r>
            <a:r>
              <a:rPr lang="en" sz="3300"/>
              <a:t>odule </a:t>
            </a:r>
            <a:r>
              <a:rPr b="1" lang="en" sz="33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endParaRPr b="1">
              <a:solidFill>
                <a:srgbClr val="FF00FF"/>
              </a:solidFill>
            </a:endParaRPr>
          </a:p>
        </p:txBody>
      </p:sp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213919" y="1369218"/>
            <a:ext cx="87393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254000" lvl="0" marL="317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n" sz="2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lang="en" sz="2400"/>
              <a:t> implements pseudo-random number generators for  various distributions</a:t>
            </a:r>
            <a:endParaRPr/>
          </a:p>
          <a:p>
            <a:pPr indent="-101600" lvl="0" marL="596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254000" lvl="0" marL="3175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</a:pPr>
            <a:r>
              <a:rPr lang="en" sz="2400"/>
              <a:t>Functions defined in module </a:t>
            </a:r>
            <a:r>
              <a:rPr b="1" lang="en" sz="2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lang="en" sz="2400"/>
              <a:t> (a partial list):</a:t>
            </a:r>
            <a:endParaRPr/>
          </a:p>
          <a:p>
            <a:pPr indent="-222250" lvl="1" marL="660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7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randrange(start, stop, step):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/>
              <a:t>returns a randomly selected element from 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range(start, stop, step)</a:t>
            </a:r>
            <a:endParaRPr sz="2000"/>
          </a:p>
          <a:p>
            <a:pPr indent="-222250" lvl="1" marL="660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7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random()</a:t>
            </a:r>
            <a:r>
              <a:rPr lang="en" sz="1700">
                <a:solidFill>
                  <a:srgbClr val="FF00FF"/>
                </a:solidFill>
              </a:rPr>
              <a:t>:</a:t>
            </a:r>
            <a:r>
              <a:rPr lang="en" sz="1700"/>
              <a:t> returns the next random floating point number in the range [0.0, 1.0).</a:t>
            </a:r>
            <a:endParaRPr sz="2000"/>
          </a:p>
          <a:p>
            <a:pPr indent="-222250" lvl="1" marL="660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7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randint(a, b):</a:t>
            </a:r>
            <a:r>
              <a:rPr lang="en" sz="1700"/>
              <a:t> returns a random integer N such that 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a &lt;= N &lt;= b</a:t>
            </a:r>
            <a:endParaRPr sz="2000"/>
          </a:p>
          <a:p>
            <a:pPr indent="-222250" lvl="1" marL="660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700">
                <a:solidFill>
                  <a:srgbClr val="FF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uniform(a, b):</a:t>
            </a:r>
            <a:r>
              <a:rPr lang="en" sz="1700"/>
              <a:t> returns a random floating point number N such that 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a &lt;= N &lt;= b</a:t>
            </a:r>
            <a:r>
              <a:rPr lang="en" sz="1700"/>
              <a:t> for 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a &lt;= b</a:t>
            </a:r>
            <a:r>
              <a:rPr lang="en" sz="1700"/>
              <a:t> and 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b &lt;= N &lt;= a</a:t>
            </a:r>
            <a:r>
              <a:rPr lang="en" sz="1700"/>
              <a:t> for 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b &lt; a</a:t>
            </a:r>
            <a:r>
              <a:rPr lang="en" sz="1700"/>
              <a:t>.</a:t>
            </a:r>
            <a:endParaRPr sz="2000"/>
          </a:p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type="ctrTitle"/>
          </p:nvPr>
        </p:nvSpPr>
        <p:spPr>
          <a:xfrm>
            <a:off x="251960" y="1807109"/>
            <a:ext cx="8543299" cy="67018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Review of Lab 2</a:t>
            </a:r>
            <a:endParaRPr/>
          </a:p>
        </p:txBody>
      </p:sp>
      <p:sp>
        <p:nvSpPr>
          <p:cNvPr id="109" name="Google Shape;109;p25"/>
          <p:cNvSpPr txBox="1"/>
          <p:nvPr>
            <p:ph idx="1" type="subTitle"/>
          </p:nvPr>
        </p:nvSpPr>
        <p:spPr>
          <a:xfrm>
            <a:off x="252413" y="2887266"/>
            <a:ext cx="8542735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/>
          <p:nvPr/>
        </p:nvSpPr>
        <p:spPr>
          <a:xfrm>
            <a:off x="4495800" y="3900750"/>
            <a:ext cx="1000500" cy="92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5" name="Google Shape;115;p26"/>
          <p:cNvSpPr txBox="1"/>
          <p:nvPr>
            <p:ph type="title"/>
          </p:nvPr>
        </p:nvSpPr>
        <p:spPr>
          <a:xfrm>
            <a:off x="277975" y="442526"/>
            <a:ext cx="81225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90">
                <a:solidFill>
                  <a:schemeClr val="dk1"/>
                </a:solidFill>
              </a:rPr>
              <a:t>Limiting the value of a variable to a particular range</a:t>
            </a:r>
            <a:endParaRPr sz="3870"/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228175" y="1228951"/>
            <a:ext cx="8511300" cy="16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2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/>
              <a:t>TASK: </a:t>
            </a:r>
            <a:r>
              <a:rPr lang="en" sz="7200"/>
              <a:t>l</a:t>
            </a:r>
            <a:r>
              <a:rPr lang="en" sz="7200"/>
              <a:t>imit the value of a variable within given lower and upper limits</a:t>
            </a:r>
            <a:endParaRPr sz="7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Multiple options, e.g., :</a:t>
            </a:r>
            <a:endParaRPr sz="72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▪"/>
            </a:pPr>
            <a:r>
              <a:rPr lang="en" sz="7200">
                <a:solidFill>
                  <a:schemeClr val="lt1"/>
                </a:solidFill>
              </a:rPr>
              <a:t>use conditional statements, i.e., IF-statements</a:t>
            </a:r>
            <a:endParaRPr sz="72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ct val="100000"/>
              <a:buChar char="▪"/>
            </a:pPr>
            <a:r>
              <a:rPr lang="en" sz="7200">
                <a:solidFill>
                  <a:srgbClr val="1155CC"/>
                </a:solidFill>
              </a:rPr>
              <a:t>use  </a:t>
            </a:r>
            <a:r>
              <a:rPr b="1" lang="en" sz="7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min() </a:t>
            </a:r>
            <a:r>
              <a:rPr lang="en" sz="7200">
                <a:solidFill>
                  <a:srgbClr val="1155CC"/>
                </a:solidFill>
              </a:rPr>
              <a:t>and</a:t>
            </a:r>
            <a:r>
              <a:rPr b="1" lang="en" sz="7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max() </a:t>
            </a:r>
            <a:endParaRPr sz="7200">
              <a:solidFill>
                <a:srgbClr val="1155CC"/>
              </a:solidFill>
            </a:endParaRPr>
          </a:p>
        </p:txBody>
      </p:sp>
      <p:sp>
        <p:nvSpPr>
          <p:cNvPr id="117" name="Google Shape;117;p26"/>
          <p:cNvSpPr txBox="1"/>
          <p:nvPr/>
        </p:nvSpPr>
        <p:spPr>
          <a:xfrm>
            <a:off x="2256256" y="3108740"/>
            <a:ext cx="24066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i="0" lang="en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lower </a:t>
            </a:r>
            <a:r>
              <a:rPr b="1" i="0" lang="en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upper </a:t>
            </a:r>
            <a:r>
              <a:rPr b="1" i="0" lang="en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i="0" lang="en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400" u="none" cap="none" strike="noStrike">
                <a:solidFill>
                  <a:srgbClr val="88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i="0" lang="en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lower</a:t>
            </a:r>
            <a:r>
              <a:rPr b="1" i="0" lang="en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var</a:t>
            </a:r>
            <a:r>
              <a:rPr b="1" i="0" lang="en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400" u="none" cap="none" strike="noStrike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i="0" lang="en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400" u="none" cap="none" strike="noStrike">
                <a:solidFill>
                  <a:srgbClr val="88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b="1" i="0" lang="en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upper</a:t>
            </a:r>
            <a:r>
              <a:rPr b="1" i="0" lang="en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var</a:t>
            </a:r>
            <a:r>
              <a:rPr b="1" i="0" lang="en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8" name="Google Shape;118;p26"/>
          <p:cNvSpPr txBox="1"/>
          <p:nvPr/>
        </p:nvSpPr>
        <p:spPr>
          <a:xfrm>
            <a:off x="146950" y="3289775"/>
            <a:ext cx="1822500" cy="785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constrain the value of 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be </a:t>
            </a:r>
            <a:r>
              <a:rPr b="0" i="0" lang="en" sz="14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LARGER </a:t>
            </a:r>
            <a: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than lower limit</a:t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9" name="Google Shape;119;p26"/>
          <p:cNvSpPr txBox="1"/>
          <p:nvPr/>
        </p:nvSpPr>
        <p:spPr>
          <a:xfrm>
            <a:off x="146950" y="4198600"/>
            <a:ext cx="1822500" cy="785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constrain the value of 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be </a:t>
            </a:r>
            <a:r>
              <a:rPr b="0" i="0" lang="en" sz="14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SMALLER </a:t>
            </a:r>
            <a: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than the upper limit</a:t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0" name="Google Shape;120;p26"/>
          <p:cNvSpPr txBox="1"/>
          <p:nvPr/>
        </p:nvSpPr>
        <p:spPr>
          <a:xfrm>
            <a:off x="5489550" y="3108750"/>
            <a:ext cx="3711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i="0" lang="en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lower </a:t>
            </a:r>
            <a:r>
              <a:rPr b="1" i="0" lang="en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upper </a:t>
            </a:r>
            <a:r>
              <a:rPr b="1" i="0" lang="en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i="0" lang="en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400" u="none" cap="none" strike="noStrike">
                <a:solidFill>
                  <a:srgbClr val="88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i="0" lang="en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lower</a:t>
            </a:r>
            <a:r>
              <a:rPr b="1" i="0" lang="en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400" u="none" cap="none" strike="noStrike">
                <a:solidFill>
                  <a:srgbClr val="88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b="1" i="0" lang="en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upper</a:t>
            </a:r>
            <a:r>
              <a:rPr b="1" i="0" lang="en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var</a:t>
            </a:r>
            <a:r>
              <a:rPr b="1" i="0" lang="en" sz="1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21" name="Google Shape;121;p26"/>
          <p:cNvCxnSpPr>
            <a:stCxn id="118" idx="3"/>
          </p:cNvCxnSpPr>
          <p:nvPr/>
        </p:nvCxnSpPr>
        <p:spPr>
          <a:xfrm>
            <a:off x="1969450" y="3682325"/>
            <a:ext cx="355200" cy="4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2" name="Google Shape;122;p26"/>
          <p:cNvCxnSpPr>
            <a:stCxn id="119" idx="3"/>
          </p:cNvCxnSpPr>
          <p:nvPr/>
        </p:nvCxnSpPr>
        <p:spPr>
          <a:xfrm flipH="1" rot="10800000">
            <a:off x="1969450" y="4565050"/>
            <a:ext cx="355200" cy="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3" name="Google Shape;123;p26"/>
          <p:cNvSpPr txBox="1"/>
          <p:nvPr/>
        </p:nvSpPr>
        <p:spPr>
          <a:xfrm rot="-1031">
            <a:off x="4503000" y="4136187"/>
            <a:ext cx="1000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Quattrocento Sans"/>
              <a:buNone/>
            </a:pPr>
            <a:r>
              <a:rPr b="1" i="0" lang="en" u="none" cap="none" strike="noStrike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equivalent to</a:t>
            </a:r>
            <a:endParaRPr b="1" i="0" u="none" cap="none" strike="noStrike">
              <a:solidFill>
                <a:schemeClr val="accent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/>
          <p:nvPr>
            <p:ph type="ctrTitle"/>
          </p:nvPr>
        </p:nvSpPr>
        <p:spPr>
          <a:xfrm>
            <a:off x="251960" y="1807109"/>
            <a:ext cx="8543299" cy="67018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Review of Lecture</a:t>
            </a:r>
            <a:endParaRPr/>
          </a:p>
        </p:txBody>
      </p:sp>
      <p:sp>
        <p:nvSpPr>
          <p:cNvPr id="129" name="Google Shape;129;p27"/>
          <p:cNvSpPr txBox="1"/>
          <p:nvPr>
            <p:ph idx="1" type="subTitle"/>
          </p:nvPr>
        </p:nvSpPr>
        <p:spPr>
          <a:xfrm>
            <a:off x="252413" y="2887266"/>
            <a:ext cx="8542735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en" sz="3000">
                <a:solidFill>
                  <a:schemeClr val="accent2"/>
                </a:solidFill>
              </a:rPr>
              <a:t>Topic 1: Iteration</a:t>
            </a:r>
            <a:endParaRPr i="1" sz="30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3000">
                <a:solidFill>
                  <a:schemeClr val="accent2"/>
                </a:solidFill>
              </a:rPr>
              <a:t> L</a:t>
            </a:r>
            <a:r>
              <a:rPr lang="en" sz="3000">
                <a:solidFill>
                  <a:schemeClr val="accent2"/>
                </a:solidFill>
              </a:rPr>
              <a:t>oops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