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y="5143500" cx="9144000"/>
  <p:notesSz cx="6858000" cy="9144000"/>
  <p:embeddedFontLst>
    <p:embeddedFont>
      <p:font typeface="Proxima Nova"/>
      <p:regular r:id="rId34"/>
      <p:bold r:id="rId35"/>
      <p:italic r:id="rId36"/>
      <p:boldItalic r:id="rId37"/>
    </p:embeddedFont>
    <p:embeddedFont>
      <p:font typeface="Roboto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  <p:embeddedFont>
      <p:font typeface="Quattrocento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151259-A7AD-4620-AFA9-C5FCC98AD7A7}">
  <a:tblStyle styleId="{D1151259-A7AD-4620-AFA9-C5FCC98AD7A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42" Type="http://schemas.openxmlformats.org/officeDocument/2006/relationships/font" Target="fonts/Lato-regular.fntdata"/><Relationship Id="rId41" Type="http://schemas.openxmlformats.org/officeDocument/2006/relationships/font" Target="fonts/Roboto-boldItalic.fntdata"/><Relationship Id="rId44" Type="http://schemas.openxmlformats.org/officeDocument/2006/relationships/font" Target="fonts/Lato-italic.fntdata"/><Relationship Id="rId43" Type="http://schemas.openxmlformats.org/officeDocument/2006/relationships/font" Target="fonts/Lato-bold.fntdata"/><Relationship Id="rId46" Type="http://schemas.openxmlformats.org/officeDocument/2006/relationships/font" Target="fonts/QuattrocentoSans-regular.fntdata"/><Relationship Id="rId45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QuattrocentoSans-italic.fntdata"/><Relationship Id="rId47" Type="http://schemas.openxmlformats.org/officeDocument/2006/relationships/font" Target="fonts/QuattrocentoSans-bold.fntdata"/><Relationship Id="rId49" Type="http://schemas.openxmlformats.org/officeDocument/2006/relationships/font" Target="fonts/QuattrocentoSans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font" Target="fonts/ProximaNova-bold.fntdata"/><Relationship Id="rId34" Type="http://schemas.openxmlformats.org/officeDocument/2006/relationships/font" Target="fonts/ProximaNova-regular.fntdata"/><Relationship Id="rId37" Type="http://schemas.openxmlformats.org/officeDocument/2006/relationships/font" Target="fonts/ProximaNova-boldItalic.fntdata"/><Relationship Id="rId36" Type="http://schemas.openxmlformats.org/officeDocument/2006/relationships/font" Target="fonts/ProximaNova-italic.fntdata"/><Relationship Id="rId39" Type="http://schemas.openxmlformats.org/officeDocument/2006/relationships/font" Target="fonts/Roboto-bold.fntdata"/><Relationship Id="rId38" Type="http://schemas.openxmlformats.org/officeDocument/2006/relationships/font" Target="fonts/Roboto-regular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58d830400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2058d830400_2_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58d830400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058d830400_2_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58d830400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058d830400_2_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58d830400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058d830400_2_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058d830400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058d830400_2_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58d830400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058d830400_2_1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058d830400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058d830400_2_1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058d830400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058d830400_2_1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058d830400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058d830400_2_1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07c1c4ff1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07c1c4ff14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058d830400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058d830400_2_1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58d830400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2058d830400_2_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SLIDES_API113799799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SLIDES_API113799799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058d830400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058d830400_2_1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SLIDES_API209243563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SLIDES_API209243563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058d830400_2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2058d830400_2_1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058d830400_2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058d830400_2_1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058d830400_2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2058d830400_2_1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SLIDES_API106070924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SLIDES_API106070924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7bf8007b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207bf8007b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58d830400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058d830400_2_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58d830400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058d830400_2_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58d830400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058d830400_2_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58d830400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058d830400_2_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58d830400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058d830400_2_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58d830400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058d830400_2_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251960" y="1807109"/>
            <a:ext cx="8543299" cy="6701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251960" y="2886749"/>
            <a:ext cx="8543299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ts val="3300"/>
              <a:buFont typeface="Quattrocento Sans"/>
              <a:buNone/>
              <a:defRPr>
                <a:solidFill>
                  <a:srgbClr val="44444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628650" y="1369218"/>
            <a:ext cx="7886700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▪"/>
              <a:defRPr>
                <a:solidFill>
                  <a:srgbClr val="444445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>
                <a:solidFill>
                  <a:srgbClr val="444445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>
                <a:solidFill>
                  <a:srgbClr val="444445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>
                <a:solidFill>
                  <a:srgbClr val="444445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>
                <a:solidFill>
                  <a:srgbClr val="444445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628650" y="1369218"/>
            <a:ext cx="7886700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628650" y="1369218"/>
            <a:ext cx="7886700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ttrocento Sans"/>
              <a:buNone/>
              <a:defRPr b="0" i="0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8"/>
            <a:ext cx="7886700" cy="36316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EE5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sli.do/features-google-slides?interaction-type=TXVsdGlwbGVDaG9pY2U%3D" TargetMode="External"/><Relationship Id="rId4" Type="http://schemas.openxmlformats.org/officeDocument/2006/relationships/image" Target="../media/image23.png"/><Relationship Id="rId5" Type="http://schemas.openxmlformats.org/officeDocument/2006/relationships/hyperlink" Target="https://www.sli.do/features-google-slides?payload=eyJwcmVzZW50YXRpb25JZCI6IjE5RVh6aG1tZ2JIb3o3N3JNUnRXNFgxdzM2TGtSMWFuVDR3TFZMOGt3eDhZIiwic2xpZGVJZCI6IlNMSURFU19BUEkxMTM3OTk3OTk2XzAifQ%3D%3D" TargetMode="External"/><Relationship Id="rId6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sli.do/features-google-slides?interaction-type=TXVsdGlwbGVDaG9pY2U%3D" TargetMode="External"/><Relationship Id="rId4" Type="http://schemas.openxmlformats.org/officeDocument/2006/relationships/image" Target="../media/image23.png"/><Relationship Id="rId5" Type="http://schemas.openxmlformats.org/officeDocument/2006/relationships/hyperlink" Target="https://www.sli.do/features-google-slides?payload=eyJwcmVzZW50YXRpb25JZCI6IjE5RVh6aG1tZ2JIb3o3N3JNUnRXNFgxdzM2TGtSMWFuVDR3TFZMOGt3eDhZIiwic2xpZGVJZCI6IlNMSURFU19BUEkyMDkyNDM1NjMzXzAifQ%3D%3D" TargetMode="External"/><Relationship Id="rId6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sli.do/features-google-slides?interaction-type=T3BlblRleHQ%3D" TargetMode="External"/><Relationship Id="rId4" Type="http://schemas.openxmlformats.org/officeDocument/2006/relationships/image" Target="../media/image14.png"/><Relationship Id="rId5" Type="http://schemas.openxmlformats.org/officeDocument/2006/relationships/hyperlink" Target="https://www.sli.do/features-google-slides?payload=eyJwcmVzZW50YXRpb25JZCI6IjE5RVh6aG1tZ2JIb3o3N3JNUnRXNFgxdzM2TGtSMWFuVDR3TFZMOGt3eDhZIiwic2xpZGVJZCI6IlNMSURFU19BUEkxMDYwNzA5MjQyXzAifQ%3D%3D" TargetMode="External"/><Relationship Id="rId6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ctrTitle"/>
          </p:nvPr>
        </p:nvSpPr>
        <p:spPr>
          <a:xfrm>
            <a:off x="251960" y="1807109"/>
            <a:ext cx="8543299" cy="6701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b="0" lang="en" sz="3600"/>
              <a:t>Tutorial 5 - Week 6</a:t>
            </a:r>
            <a:endParaRPr/>
          </a:p>
        </p:txBody>
      </p:sp>
      <p:sp>
        <p:nvSpPr>
          <p:cNvPr id="71" name="Google Shape;71;p19"/>
          <p:cNvSpPr txBox="1"/>
          <p:nvPr>
            <p:ph idx="1" type="subTitle"/>
          </p:nvPr>
        </p:nvSpPr>
        <p:spPr>
          <a:xfrm>
            <a:off x="251960" y="2886749"/>
            <a:ext cx="8543299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1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We’ll be starting at the 10 minute mark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Converting between Data Types</a:t>
            </a:r>
            <a:endParaRPr/>
          </a:p>
        </p:txBody>
      </p:sp>
      <p:sp>
        <p:nvSpPr>
          <p:cNvPr id="138" name="Google Shape;138;p28"/>
          <p:cNvSpPr txBox="1"/>
          <p:nvPr>
            <p:ph idx="1" type="body"/>
          </p:nvPr>
        </p:nvSpPr>
        <p:spPr>
          <a:xfrm>
            <a:off x="275811" y="1369218"/>
            <a:ext cx="8743950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str()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takes in an object and returns the string representation of that object.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8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8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8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int()</a:t>
            </a:r>
            <a:r>
              <a:rPr lang="en" sz="1800"/>
              <a:t> and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float() </a:t>
            </a:r>
            <a:r>
              <a:rPr lang="en" sz="1800"/>
              <a:t>take in an object and attempt to return its number representation   </a:t>
            </a:r>
            <a:endParaRPr/>
          </a:p>
          <a:p>
            <a:pPr indent="0" lvl="0" marL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800"/>
          </a:p>
          <a:p>
            <a:pPr indent="-165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63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descr="Text&#10;&#10;Description automatically generated" id="139" name="Google Shape;13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1644" y="1738900"/>
            <a:ext cx="2050084" cy="1183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7322" y="3352228"/>
            <a:ext cx="5771740" cy="1459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title"/>
          </p:nvPr>
        </p:nvSpPr>
        <p:spPr>
          <a:xfrm>
            <a:off x="126724" y="441272"/>
            <a:ext cx="8799858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Accessing the Components of a String via indexing</a:t>
            </a:r>
            <a:endParaRPr/>
          </a:p>
        </p:txBody>
      </p:sp>
      <p:sp>
        <p:nvSpPr>
          <p:cNvPr id="146" name="Google Shape;146;p29"/>
          <p:cNvSpPr txBox="1"/>
          <p:nvPr>
            <p:ph idx="1" type="body"/>
          </p:nvPr>
        </p:nvSpPr>
        <p:spPr>
          <a:xfrm>
            <a:off x="54665" y="1111583"/>
            <a:ext cx="7612132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-34337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1904"/>
              <a:buFont typeface="Noto Sans Symbols"/>
              <a:buChar char="❑"/>
            </a:pPr>
            <a:r>
              <a:rPr lang="en" sz="2100"/>
              <a:t>An</a:t>
            </a:r>
            <a:r>
              <a:rPr b="1" lang="en" sz="2100"/>
              <a:t> index</a:t>
            </a:r>
            <a:r>
              <a:rPr lang="en" sz="2100"/>
              <a:t> is a position in the string </a:t>
            </a:r>
            <a:endParaRPr/>
          </a:p>
          <a:p>
            <a:pPr indent="-2413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t/>
            </a:r>
            <a:endParaRPr sz="2100"/>
          </a:p>
          <a:p>
            <a:pPr indent="-34337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1904"/>
              <a:buFont typeface="Noto Sans Symbols"/>
              <a:buChar char="❑"/>
            </a:pPr>
            <a:r>
              <a:rPr lang="en" sz="2100"/>
              <a:t>The syntax of the </a:t>
            </a:r>
            <a:r>
              <a:rPr b="1" lang="en" sz="2100"/>
              <a:t>index operator </a:t>
            </a:r>
            <a:r>
              <a:rPr lang="en" sz="2100"/>
              <a:t>(the bracket notation):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b="1" lang="en" sz="1800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S</a:t>
            </a:r>
            <a:r>
              <a:rPr b="1" lang="en" sz="1800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tring[ind]</a:t>
            </a:r>
            <a:r>
              <a:rPr lang="en" sz="1800"/>
              <a:t>, where </a:t>
            </a:r>
            <a:r>
              <a:rPr b="1" lang="en" sz="1800">
                <a:latin typeface="Courier"/>
                <a:ea typeface="Courier"/>
                <a:cs typeface="Courier"/>
                <a:sym typeface="Courier"/>
              </a:rPr>
              <a:t>ind</a:t>
            </a:r>
            <a:r>
              <a:rPr b="1" lang="en" sz="1800"/>
              <a:t> </a:t>
            </a:r>
            <a:r>
              <a:rPr lang="en" sz="1800"/>
              <a:t>is an integer, </a:t>
            </a:r>
            <a:r>
              <a:rPr lang="en" sz="1800"/>
              <a:t>e.g., </a:t>
            </a:r>
            <a:r>
              <a:rPr b="1" lang="en" sz="1800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s[5]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,</a:t>
            </a:r>
            <a:r>
              <a:rPr b="1"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800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Hello</a:t>
            </a:r>
            <a:r>
              <a:rPr b="1"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800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[-3]</a:t>
            </a:r>
            <a:endParaRPr b="1">
              <a:solidFill>
                <a:srgbClr val="1155CC"/>
              </a:solidFill>
            </a:endParaRPr>
          </a:p>
          <a:p>
            <a:pPr indent="-165100" lvl="0" marL="939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t/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-34337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1904"/>
              <a:buFont typeface="Noto Sans Symbols"/>
              <a:buChar char="❑"/>
            </a:pPr>
            <a:r>
              <a:rPr lang="en" sz="2100"/>
              <a:t>the index operator</a:t>
            </a:r>
            <a:r>
              <a:rPr b="1" lang="en" sz="2100"/>
              <a:t> returns </a:t>
            </a:r>
            <a:r>
              <a:rPr lang="en" sz="2100"/>
              <a:t>a</a:t>
            </a:r>
            <a:r>
              <a:rPr b="1" lang="en" sz="2100"/>
              <a:t> </a:t>
            </a:r>
            <a:r>
              <a:rPr b="1" lang="en" sz="2100">
                <a:solidFill>
                  <a:srgbClr val="CC0000"/>
                </a:solidFill>
              </a:rPr>
              <a:t>string</a:t>
            </a:r>
            <a:endParaRPr>
              <a:solidFill>
                <a:srgbClr val="CC0000"/>
              </a:solidFill>
            </a:endParaRPr>
          </a:p>
          <a:p>
            <a:pPr indent="-2413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t/>
            </a:r>
            <a:endParaRPr b="1" sz="2100"/>
          </a:p>
          <a:p>
            <a:pPr indent="-34337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1904"/>
              <a:buFont typeface="Noto Sans Symbols"/>
              <a:buChar char="❑"/>
            </a:pPr>
            <a:r>
              <a:rPr b="1" lang="en" sz="2100"/>
              <a:t>Indexing starts at position 0 !! </a:t>
            </a:r>
            <a:r>
              <a:rPr lang="en" sz="2100"/>
              <a:t>(</a:t>
            </a:r>
            <a:r>
              <a:rPr lang="en" sz="1800"/>
              <a:t>In Python and other languages, but not all)</a:t>
            </a:r>
            <a:endParaRPr/>
          </a:p>
          <a:p>
            <a:pPr indent="-16510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t/>
            </a:r>
            <a:endParaRPr sz="1800"/>
          </a:p>
          <a:p>
            <a:pPr indent="-34337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1904"/>
              <a:buFont typeface="Noto Sans Symbols"/>
              <a:buChar char="❑"/>
            </a:pPr>
            <a:r>
              <a:rPr b="1" lang="en" sz="2100"/>
              <a:t>The index must be an integer !!</a:t>
            </a:r>
            <a:endParaRPr/>
          </a:p>
          <a:p>
            <a:pPr indent="-762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t/>
            </a:r>
            <a:endParaRPr b="1" sz="2100"/>
          </a:p>
          <a:p>
            <a:pPr indent="-34337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1904"/>
              <a:buFont typeface="Noto Sans Symbols"/>
              <a:buChar char="❑"/>
            </a:pPr>
            <a:r>
              <a:rPr b="1" lang="en" sz="2100"/>
              <a:t>The index operator, </a:t>
            </a:r>
            <a:r>
              <a:rPr b="1" lang="en" sz="2100">
                <a:solidFill>
                  <a:srgbClr val="1155CC"/>
                </a:solidFill>
              </a:rPr>
              <a:t>[ ]</a:t>
            </a:r>
            <a:r>
              <a:rPr b="1" lang="en" sz="2100"/>
              <a:t>, does not modify the string it is applied to </a:t>
            </a:r>
            <a:r>
              <a:rPr lang="en" sz="2100"/>
              <a:t>!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 sz="2100"/>
              <a:t>          ⇒</a:t>
            </a:r>
            <a:r>
              <a:rPr lang="en" sz="2400"/>
              <a:t> </a:t>
            </a:r>
            <a:r>
              <a:rPr lang="en" sz="2100"/>
              <a:t>It only gives access to a string’s element….. More on this soon ☺</a:t>
            </a:r>
            <a:endParaRPr/>
          </a:p>
          <a:p>
            <a:pPr indent="-76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47" name="Google Shape;14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2704" y="933383"/>
            <a:ext cx="1421296" cy="81466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9"/>
          <p:cNvSpPr txBox="1"/>
          <p:nvPr/>
        </p:nvSpPr>
        <p:spPr>
          <a:xfrm>
            <a:off x="6287743" y="1269202"/>
            <a:ext cx="1468075" cy="4385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Positive Indices: </a:t>
            </a:r>
            <a:endParaRPr b="0" i="0" sz="15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Negative Indices:</a:t>
            </a:r>
            <a:endParaRPr b="0" i="0" sz="15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9" name="Google Shape;149;p29"/>
          <p:cNvPicPr preferRelativeResize="0"/>
          <p:nvPr/>
        </p:nvPicPr>
        <p:blipFill rotWithShape="1">
          <a:blip r:embed="rId4">
            <a:alphaModFix/>
          </a:blip>
          <a:srcRect b="1500" l="0" r="57181" t="30103"/>
          <a:stretch/>
        </p:blipFill>
        <p:spPr>
          <a:xfrm>
            <a:off x="8090188" y="2714368"/>
            <a:ext cx="970572" cy="1400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9"/>
          <p:cNvPicPr preferRelativeResize="0"/>
          <p:nvPr/>
        </p:nvPicPr>
        <p:blipFill rotWithShape="1">
          <a:blip r:embed="rId5">
            <a:alphaModFix/>
          </a:blip>
          <a:srcRect b="22702" l="0" r="61467" t="21562"/>
          <a:stretch/>
        </p:blipFill>
        <p:spPr>
          <a:xfrm>
            <a:off x="7234444" y="2692575"/>
            <a:ext cx="776724" cy="147067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9"/>
          <p:cNvSpPr txBox="1"/>
          <p:nvPr/>
        </p:nvSpPr>
        <p:spPr>
          <a:xfrm>
            <a:off x="7234444" y="2410621"/>
            <a:ext cx="1654865" cy="2769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Indexing Examples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2" name="Google Shape;152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53944" y="1926245"/>
            <a:ext cx="1314450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String Slicing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01900" y="1298400"/>
            <a:ext cx="53511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143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75"/>
              <a:buFont typeface="Lato"/>
              <a:buNone/>
            </a:pPr>
            <a:r>
              <a:t/>
            </a:r>
            <a:endParaRPr b="0" i="0" sz="1512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33362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5"/>
              <a:buFont typeface="Lato"/>
              <a:buChar char="●"/>
            </a:pPr>
            <a:r>
              <a:rPr i="0" lang="en" sz="1512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Syntax</a:t>
            </a:r>
            <a:r>
              <a:rPr lang="en" sz="1512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of the slicing operator:</a:t>
            </a:r>
            <a:endParaRPr sz="1512">
              <a:solidFill>
                <a:schemeClr val="dk1"/>
              </a:solidFill>
            </a:endParaRPr>
          </a:p>
          <a:p>
            <a:pPr indent="0" lvl="0" marL="1143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75"/>
              <a:buFont typeface="Lato"/>
              <a:buNone/>
            </a:pPr>
            <a:r>
              <a:rPr b="1" i="0" lang="en" sz="1512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i="0" lang="en" sz="1512" u="none" cap="none" strike="noStrik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string [ start :  finish ]</a:t>
            </a:r>
            <a:endParaRPr sz="1512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75"/>
              <a:buFont typeface="Lato"/>
              <a:buNone/>
            </a:pPr>
            <a:r>
              <a:rPr b="1" i="0" lang="en" sz="1512" u="none" cap="none" strike="noStrik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	string [ start : finish : step ]</a:t>
            </a:r>
            <a:endParaRPr sz="1512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75"/>
              <a:buFont typeface="Lato"/>
              <a:buNone/>
            </a:pPr>
            <a:r>
              <a:t/>
            </a:r>
            <a:endParaRPr b="0" i="0" sz="1512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33362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5"/>
              <a:buFont typeface="Lato"/>
              <a:buChar char="●"/>
            </a:pPr>
            <a:r>
              <a:rPr lang="en" sz="1512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slice operator r</a:t>
            </a:r>
            <a:r>
              <a:rPr b="1" i="0" lang="en" sz="1512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eturns</a:t>
            </a:r>
            <a:r>
              <a:rPr b="1" lang="en" sz="1512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 </a:t>
            </a:r>
            <a:r>
              <a:rPr b="1" i="0" lang="en" sz="1512" u="none" cap="none" strike="noStrike">
                <a:solidFill>
                  <a:srgbClr val="F92672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r>
              <a:rPr b="1" i="0" lang="en" sz="1512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!</a:t>
            </a:r>
            <a:endParaRPr b="1" sz="1512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0662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Font typeface="Lato"/>
              <a:buChar char="●"/>
            </a:pPr>
            <a:r>
              <a:rPr b="1" i="0" lang="en" sz="1512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Indexing starts at position 0 !! </a:t>
            </a:r>
            <a:r>
              <a:rPr b="0" i="0" lang="en" sz="1425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(In Python and other languages, but not all)</a:t>
            </a:r>
            <a:endParaRPr b="1" sz="142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16693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3"/>
              <a:buFont typeface="Lato"/>
              <a:buChar char="●"/>
            </a:pPr>
            <a:r>
              <a:rPr b="1" lang="en" sz="132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" sz="1512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tart, finish,</a:t>
            </a:r>
            <a:r>
              <a:rPr b="1" lang="en" sz="1512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512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</a:t>
            </a:r>
            <a:r>
              <a:rPr b="1" lang="en" sz="1512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512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step</a:t>
            </a:r>
            <a:r>
              <a:rPr b="1" lang="en" sz="1512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512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must be integers</a:t>
            </a:r>
            <a:endParaRPr sz="1512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33362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5"/>
              <a:buFont typeface="Lato"/>
              <a:buChar char="●"/>
            </a:pPr>
            <a:r>
              <a:rPr i="0" lang="en" sz="1512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slice operator</a:t>
            </a:r>
            <a:r>
              <a:rPr b="1" i="0" lang="en" sz="1512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i="0" lang="en" sz="1512" u="none" cap="none" strike="noStrike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 [ : ]</a:t>
            </a:r>
            <a:r>
              <a:rPr b="1" i="0" lang="en" sz="1512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does not modify the string it is applied to </a:t>
            </a:r>
            <a:r>
              <a:rPr b="0" i="0" lang="en" sz="1512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! </a:t>
            </a:r>
            <a:endParaRPr sz="1512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125"/>
              <a:buNone/>
            </a:pPr>
            <a:r>
              <a:t/>
            </a:r>
            <a:endParaRPr b="0" i="0" sz="1325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889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313"/>
              <a:buNone/>
            </a:pPr>
            <a:r>
              <a:t/>
            </a:r>
            <a:endParaRPr sz="1512"/>
          </a:p>
        </p:txBody>
      </p:sp>
      <p:pic>
        <p:nvPicPr>
          <p:cNvPr id="159" name="Google Shape;15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5143" y="1226537"/>
            <a:ext cx="1299161" cy="72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0"/>
          <p:cNvSpPr txBox="1"/>
          <p:nvPr/>
        </p:nvSpPr>
        <p:spPr>
          <a:xfrm>
            <a:off x="5806352" y="1541800"/>
            <a:ext cx="15003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Positive Indices: 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Negative Indices: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61" name="Google Shape;16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6363" y="2119010"/>
            <a:ext cx="131445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6849" y="2612074"/>
            <a:ext cx="1468900" cy="146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5251" y="2655075"/>
            <a:ext cx="1562475" cy="13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String Indexing vs Slicing - Examples</a:t>
            </a:r>
            <a:endParaRPr/>
          </a:p>
        </p:txBody>
      </p:sp>
      <p:sp>
        <p:nvSpPr>
          <p:cNvPr id="169" name="Google Shape;169;p31"/>
          <p:cNvSpPr txBox="1"/>
          <p:nvPr/>
        </p:nvSpPr>
        <p:spPr>
          <a:xfrm>
            <a:off x="3243146" y="4077625"/>
            <a:ext cx="2450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indexing vs slicing</a:t>
            </a:r>
            <a:endParaRPr b="0" i="0" sz="23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0" name="Google Shape;170;p31"/>
          <p:cNvSpPr txBox="1"/>
          <p:nvPr/>
        </p:nvSpPr>
        <p:spPr>
          <a:xfrm>
            <a:off x="1124225" y="4598125"/>
            <a:ext cx="74418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rgbClr val="FF0000"/>
                </a:solidFill>
              </a:rPr>
              <a:t>Note that the values returned by the index and slice operators are strings</a:t>
            </a:r>
            <a:endParaRPr b="0" i="0" sz="20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26" y="1074700"/>
            <a:ext cx="3541450" cy="296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1626" y="1342546"/>
            <a:ext cx="3755129" cy="2735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784500" y="593611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String Indexing vs Slicing Examples (cont’)</a:t>
            </a:r>
            <a:endParaRPr/>
          </a:p>
        </p:txBody>
      </p:sp>
      <p:sp>
        <p:nvSpPr>
          <p:cNvPr id="178" name="Google Shape;178;p32"/>
          <p:cNvSpPr txBox="1"/>
          <p:nvPr/>
        </p:nvSpPr>
        <p:spPr>
          <a:xfrm>
            <a:off x="1023150" y="1236175"/>
            <a:ext cx="70977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we want to extract </a:t>
            </a: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substrings o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length 1, we can use  using  either the slice or the index operators. </a:t>
            </a:r>
            <a:endParaRPr b="0" i="0" sz="17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651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</a:pPr>
            <a:r>
              <a:t/>
            </a:r>
            <a:endParaRPr b="0" i="0" sz="11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Text&#10;&#10;Description automatically generated" id="179" name="Google Shape;17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600" y="1977600"/>
            <a:ext cx="2326464" cy="983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80" name="Google Shape;18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6771" y="1977594"/>
            <a:ext cx="2276474" cy="96427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2"/>
          <p:cNvSpPr txBox="1"/>
          <p:nvPr/>
        </p:nvSpPr>
        <p:spPr>
          <a:xfrm>
            <a:off x="134425" y="3037200"/>
            <a:ext cx="40542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1143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</a:pPr>
            <a:r>
              <a:rPr b="1" i="0" lang="en" sz="12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String Indexing</a:t>
            </a:r>
            <a:endParaRPr b="1" i="0" sz="12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you know the exact index you want to access</a:t>
            </a:r>
            <a:endParaRPr b="1"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32"/>
          <p:cNvSpPr txBox="1"/>
          <p:nvPr/>
        </p:nvSpPr>
        <p:spPr>
          <a:xfrm>
            <a:off x="904425" y="4044300"/>
            <a:ext cx="70977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we want to extract </a:t>
            </a: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substrings o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length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greater than 1</a:t>
            </a: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we can use  the slice  operator. 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32"/>
          <p:cNvSpPr txBox="1"/>
          <p:nvPr/>
        </p:nvSpPr>
        <p:spPr>
          <a:xfrm>
            <a:off x="3954900" y="3037200"/>
            <a:ext cx="5249700" cy="9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1143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</a:pPr>
            <a:r>
              <a:rPr b="1" i="0" lang="en" sz="12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String </a:t>
            </a: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Slicing</a:t>
            </a:r>
            <a:endParaRPr b="1" i="0" sz="12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you know from where to where you want to slice</a:t>
            </a:r>
            <a:endParaRPr b="1"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For example: </a:t>
            </a: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 </a:t>
            </a: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first scenario, we do not need to know the size of the string, just that </a:t>
            </a: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it's</a:t>
            </a: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the third and fourth last characters</a:t>
            </a:r>
            <a:endParaRPr b="1"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Quattrocento Sans"/>
              <a:buNone/>
            </a:pPr>
            <a:r>
              <a:rPr lang="en">
                <a:solidFill>
                  <a:schemeClr val="accent6"/>
                </a:solidFill>
              </a:rPr>
              <a:t>“Modifying” </a:t>
            </a:r>
            <a:r>
              <a:rPr lang="en"/>
              <a:t>Strings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628650" y="1396950"/>
            <a:ext cx="81105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50">
                <a:solidFill>
                  <a:srgbClr val="FF0000"/>
                </a:solidFill>
              </a:rPr>
              <a:t>S</a:t>
            </a:r>
            <a:r>
              <a:rPr lang="en" sz="1850">
                <a:solidFill>
                  <a:srgbClr val="FF0000"/>
                </a:solidFill>
              </a:rPr>
              <a:t>trings are </a:t>
            </a:r>
            <a:r>
              <a:rPr b="1" lang="en" sz="1850">
                <a:solidFill>
                  <a:srgbClr val="FF0000"/>
                </a:solidFill>
              </a:rPr>
              <a:t>IMMUTABLE:</a:t>
            </a:r>
            <a:endParaRPr sz="2175">
              <a:solidFill>
                <a:srgbClr val="FF0000"/>
              </a:solidFill>
            </a:endParaRPr>
          </a:p>
          <a:p>
            <a:pPr indent="-260350" lvl="1" marL="6731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" sz="1850"/>
              <a:t> Slicing and indexing DO NOT modify the string they are acting on</a:t>
            </a:r>
            <a:endParaRPr sz="1775"/>
          </a:p>
          <a:p>
            <a:pPr indent="-1651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0"/>
              <a:buNone/>
            </a:pPr>
            <a:r>
              <a:t/>
            </a:r>
            <a:endParaRPr b="1" sz="625"/>
          </a:p>
          <a:p>
            <a:pPr indent="0" lvl="0" marL="1143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0"/>
              <a:buNone/>
            </a:pPr>
            <a:r>
              <a:t/>
            </a:r>
            <a:endParaRPr sz="625"/>
          </a:p>
          <a:p>
            <a:pPr indent="-1651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0"/>
              <a:buNone/>
            </a:pPr>
            <a:r>
              <a:t/>
            </a:r>
            <a:endParaRPr sz="625"/>
          </a:p>
          <a:p>
            <a:pPr indent="-1651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0"/>
              <a:buNone/>
            </a:pPr>
            <a:r>
              <a:t/>
            </a:r>
            <a:endParaRPr sz="625"/>
          </a:p>
          <a:p>
            <a:pPr indent="-1651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0"/>
              <a:buNone/>
            </a:pPr>
            <a:r>
              <a:t/>
            </a:r>
            <a:endParaRPr sz="625"/>
          </a:p>
          <a:p>
            <a:pPr indent="-1651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0"/>
              <a:buNone/>
            </a:pPr>
            <a:r>
              <a:t/>
            </a:r>
            <a:endParaRPr sz="625"/>
          </a:p>
          <a:p>
            <a:pPr indent="-1651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0"/>
              <a:buNone/>
            </a:pPr>
            <a:r>
              <a:t/>
            </a:r>
            <a:endParaRPr sz="625"/>
          </a:p>
          <a:p>
            <a:pPr indent="-1651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0"/>
              <a:buNone/>
            </a:pPr>
            <a:r>
              <a:t/>
            </a:r>
            <a:endParaRPr sz="625"/>
          </a:p>
          <a:p>
            <a:pPr indent="-1651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0"/>
              <a:buNone/>
            </a:pPr>
            <a:r>
              <a:t/>
            </a:r>
            <a:endParaRPr sz="625"/>
          </a:p>
          <a:p>
            <a:pPr indent="-1651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0"/>
              <a:buNone/>
            </a:pPr>
            <a:r>
              <a:t/>
            </a:r>
            <a:endParaRPr sz="625"/>
          </a:p>
          <a:p>
            <a:pPr indent="-381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525"/>
              <a:buNone/>
            </a:pPr>
            <a:r>
              <a:t/>
            </a:r>
            <a:endParaRPr sz="625"/>
          </a:p>
        </p:txBody>
      </p:sp>
      <p:pic>
        <p:nvPicPr>
          <p:cNvPr descr="A picture containing text&#10;&#10;Description automatically generated" id="190" name="Google Shape;19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023" y="2828850"/>
            <a:ext cx="6995949" cy="1852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152813" y="545635"/>
            <a:ext cx="8770040" cy="52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ts val="2700"/>
              <a:buFont typeface="Quattrocento Sans"/>
              <a:buNone/>
            </a:pPr>
            <a:r>
              <a:rPr lang="en" sz="2700"/>
              <a:t>How to </a:t>
            </a:r>
            <a:r>
              <a:rPr lang="en" sz="2700">
                <a:solidFill>
                  <a:schemeClr val="accent6"/>
                </a:solidFill>
              </a:rPr>
              <a:t>“modify” </a:t>
            </a:r>
            <a:r>
              <a:rPr lang="en" sz="2700"/>
              <a:t>a string ? ⇒ </a:t>
            </a:r>
            <a:r>
              <a:rPr b="1" lang="en" sz="2400">
                <a:solidFill>
                  <a:schemeClr val="accent6"/>
                </a:solidFill>
              </a:rPr>
              <a:t>We CANNOT modify strings!</a:t>
            </a:r>
            <a:endParaRPr sz="2700">
              <a:solidFill>
                <a:schemeClr val="accent6"/>
              </a:solidFill>
            </a:endParaRPr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47209" y="1369218"/>
            <a:ext cx="48726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2380"/>
              <a:buNone/>
            </a:pPr>
            <a:r>
              <a:rPr b="1" lang="en">
                <a:solidFill>
                  <a:schemeClr val="accent1"/>
                </a:solidFill>
              </a:rPr>
              <a:t>If you need to change the value of a variable and: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chemeClr val="accent1"/>
                </a:solidFill>
              </a:rPr>
              <a:t>   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chemeClr val="accent1"/>
                </a:solidFill>
              </a:rPr>
              <a:t>A. wish to preserve the existing string value (aka the value to be “modified”)</a:t>
            </a:r>
            <a:r>
              <a:rPr b="1" lang="en">
                <a:solidFill>
                  <a:schemeClr val="dk2"/>
                </a:solidFill>
              </a:rPr>
              <a:t> </a:t>
            </a:r>
            <a:endParaRPr/>
          </a:p>
          <a:p>
            <a:pPr indent="-244633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2380"/>
              <a:buFont typeface="Arial"/>
              <a:buAutoNum type="arabicPeriod"/>
            </a:pPr>
            <a:r>
              <a:rPr lang="en"/>
              <a:t>Create a new variable </a:t>
            </a:r>
            <a:endParaRPr/>
          </a:p>
          <a:p>
            <a:pPr indent="-244633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2380"/>
              <a:buFont typeface="Arial"/>
              <a:buAutoNum type="arabicPeriod"/>
            </a:pPr>
            <a:r>
              <a:rPr lang="en"/>
              <a:t>Assign the “old” string to the new variable</a:t>
            </a:r>
            <a:endParaRPr/>
          </a:p>
          <a:p>
            <a:pPr indent="-244633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2380"/>
              <a:buFont typeface="Arial"/>
              <a:buAutoNum type="arabicPeriod"/>
            </a:pPr>
            <a:r>
              <a:rPr lang="en"/>
              <a:t>Assign the desired new string  to the “original” variable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23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2380"/>
              <a:buNone/>
            </a:pPr>
            <a:r>
              <a:rPr b="1" lang="en">
                <a:solidFill>
                  <a:schemeClr val="dk2"/>
                </a:solidFill>
              </a:rPr>
              <a:t>   </a:t>
            </a:r>
            <a:r>
              <a:rPr b="1" lang="en">
                <a:solidFill>
                  <a:schemeClr val="accent1"/>
                </a:solidFill>
              </a:rPr>
              <a:t>B. do not wish to preserve the existing string value</a:t>
            </a:r>
            <a:endParaRPr>
              <a:solidFill>
                <a:schemeClr val="accent1"/>
              </a:solidFill>
            </a:endParaRPr>
          </a:p>
          <a:p>
            <a:pPr indent="-244633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2380"/>
              <a:buAutoNum type="arabicPeriod"/>
            </a:pPr>
            <a:r>
              <a:rPr lang="en"/>
              <a:t>Assign to the variable the  desired new string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2380"/>
              <a:buNone/>
            </a:pPr>
            <a:r>
              <a:t/>
            </a:r>
            <a:endParaRPr/>
          </a:p>
          <a:p>
            <a:pPr indent="-63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Text&#10;&#10;Description automatically generated" id="197" name="Google Shape;197;p34"/>
          <p:cNvPicPr preferRelativeResize="0"/>
          <p:nvPr/>
        </p:nvPicPr>
        <p:blipFill rotWithShape="1">
          <a:blip r:embed="rId3">
            <a:alphaModFix/>
          </a:blip>
          <a:srcRect b="0" l="0" r="0" t="7654"/>
          <a:stretch/>
        </p:blipFill>
        <p:spPr>
          <a:xfrm>
            <a:off x="4658968" y="1155424"/>
            <a:ext cx="4658966" cy="3876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76200" y="1332049"/>
            <a:ext cx="4075800" cy="28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find()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rfind()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replace()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lower()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upper()</a:t>
            </a:r>
            <a:r>
              <a:rPr lang="en" sz="1800"/>
              <a:t>, …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t/>
            </a:r>
            <a:endParaRPr sz="18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b="1" lang="en" sz="1800"/>
              <a:t>Note: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find()</a:t>
            </a:r>
            <a:r>
              <a:rPr lang="en" sz="1800"/>
              <a:t> and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rfind() are different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260984" lvl="1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Char char="▪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find() </a:t>
            </a:r>
            <a:r>
              <a:rPr lang="en" sz="1600"/>
              <a:t>starts looking from index 0</a:t>
            </a:r>
            <a:endParaRPr sz="1600"/>
          </a:p>
          <a:p>
            <a:pPr indent="0" lvl="0" marL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260984" lvl="1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Char char="▪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rfind()</a:t>
            </a:r>
            <a:r>
              <a:rPr lang="en" sz="1600"/>
              <a:t> starts looking from index -1</a:t>
            </a:r>
            <a:endParaRPr/>
          </a:p>
          <a:p>
            <a:pPr indent="-2413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Text&#10;&#10;Description automatically generated" id="204" name="Google Shape;204;p35"/>
          <p:cNvPicPr preferRelativeResize="0"/>
          <p:nvPr/>
        </p:nvPicPr>
        <p:blipFill rotWithShape="1">
          <a:blip r:embed="rId3">
            <a:alphaModFix/>
          </a:blip>
          <a:srcRect b="0" l="0" r="0" t="6255"/>
          <a:stretch/>
        </p:blipFill>
        <p:spPr>
          <a:xfrm>
            <a:off x="3838989" y="512091"/>
            <a:ext cx="5532311" cy="4754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Method “Chaining”</a:t>
            </a:r>
            <a:endParaRPr/>
          </a:p>
        </p:txBody>
      </p:sp>
      <p:sp>
        <p:nvSpPr>
          <p:cNvPr id="210" name="Google Shape;210;p36"/>
          <p:cNvSpPr txBox="1"/>
          <p:nvPr>
            <p:ph idx="1" type="body"/>
          </p:nvPr>
        </p:nvSpPr>
        <p:spPr>
          <a:xfrm>
            <a:off x="253525" y="2353096"/>
            <a:ext cx="56565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" sz="1900"/>
              <a:t>Methods can be “chained”</a:t>
            </a:r>
            <a:endParaRPr sz="2200"/>
          </a:p>
          <a:p>
            <a:pPr indent="-2413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  <a:p>
            <a:pPr indent="-2413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  <a:p>
            <a:pPr indent="-361950" lvl="0" marL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" sz="1900"/>
              <a:t>What would the following code return?</a:t>
            </a:r>
            <a:endParaRPr sz="2200"/>
          </a:p>
        </p:txBody>
      </p:sp>
      <p:pic>
        <p:nvPicPr>
          <p:cNvPr id="211" name="Google Shape;21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7559" y="3194551"/>
            <a:ext cx="2949323" cy="359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7546" y="2454137"/>
            <a:ext cx="2837507" cy="359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ctrTitle"/>
          </p:nvPr>
        </p:nvSpPr>
        <p:spPr>
          <a:xfrm>
            <a:off x="251960" y="1807109"/>
            <a:ext cx="8543299" cy="6701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Practice Problems</a:t>
            </a:r>
            <a:endParaRPr/>
          </a:p>
        </p:txBody>
      </p:sp>
      <p:sp>
        <p:nvSpPr>
          <p:cNvPr id="218" name="Google Shape;218;p37"/>
          <p:cNvSpPr txBox="1"/>
          <p:nvPr>
            <p:ph idx="1" type="subTitle"/>
          </p:nvPr>
        </p:nvSpPr>
        <p:spPr>
          <a:xfrm>
            <a:off x="251960" y="2886749"/>
            <a:ext cx="8543299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628650" y="1369218"/>
            <a:ext cx="7886700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Lecture Review</a:t>
            </a:r>
            <a:endParaRPr/>
          </a:p>
          <a:p>
            <a:pPr indent="-2540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800"/>
              <a:t>Objects &amp; Methods</a:t>
            </a:r>
            <a:endParaRPr/>
          </a:p>
          <a:p>
            <a:pPr indent="-2540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800"/>
              <a:t>String Objects &amp; String Methods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Practice problems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223" name="Google Shape;223;p3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24" name="Google Shape;224;p38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225" name="Google Shape;225;p38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Consider the code. Which expression does NOT produce 'asap'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226" name="Google Shape;226;p38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Review Practice Problem 1</a:t>
            </a:r>
            <a:endParaRPr/>
          </a:p>
        </p:txBody>
      </p:sp>
      <p:sp>
        <p:nvSpPr>
          <p:cNvPr id="232" name="Google Shape;232;p39"/>
          <p:cNvSpPr txBox="1"/>
          <p:nvPr/>
        </p:nvSpPr>
        <p:spPr>
          <a:xfrm>
            <a:off x="787450" y="1254450"/>
            <a:ext cx="76521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Q1. Consider the code below. Which expression does </a:t>
            </a:r>
            <a:r>
              <a:rPr b="1" lang="en" sz="1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NOT</a:t>
            </a:r>
            <a:r>
              <a:rPr b="1" i="0" lang="en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produce </a:t>
            </a:r>
            <a:r>
              <a:rPr b="0" i="0" lang="en" sz="1800" u="none" cap="none" strike="noStrike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'asap'</a:t>
            </a:r>
            <a:endParaRPr sz="1100"/>
          </a:p>
        </p:txBody>
      </p:sp>
      <p:sp>
        <p:nvSpPr>
          <p:cNvPr id="233" name="Google Shape;233;p39"/>
          <p:cNvSpPr txBox="1"/>
          <p:nvPr/>
        </p:nvSpPr>
        <p:spPr>
          <a:xfrm>
            <a:off x="5095550" y="1848097"/>
            <a:ext cx="2783700" cy="56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D9EF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phrase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" sz="140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phrase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" sz="140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phrase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" sz="140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phrase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" sz="140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1400" u="none" cap="none" strike="noStrike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Google Shape;234;p39"/>
          <p:cNvSpPr txBox="1"/>
          <p:nvPr/>
        </p:nvSpPr>
        <p:spPr>
          <a:xfrm>
            <a:off x="1189321" y="2728817"/>
            <a:ext cx="2353950" cy="5541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D9EF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phrase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E6DB74"/>
                </a:solidFill>
                <a:latin typeface="Courier New"/>
                <a:ea typeface="Courier New"/>
                <a:cs typeface="Courier New"/>
                <a:sym typeface="Courier New"/>
              </a:rPr>
              <a:t>"as soon as possible"</a:t>
            </a:r>
            <a:endParaRPr b="0" i="0" sz="1400" u="none" cap="none" strike="noStrike">
              <a:solidFill>
                <a:srgbClr val="E6DB7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39"/>
          <p:cNvSpPr txBox="1"/>
          <p:nvPr/>
        </p:nvSpPr>
        <p:spPr>
          <a:xfrm>
            <a:off x="5095550" y="2452673"/>
            <a:ext cx="2783700" cy="56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D9EF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phrase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[:</a:t>
            </a:r>
            <a:r>
              <a:rPr b="0" i="0" lang="en" sz="140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" sz="140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phrase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[-</a:t>
            </a:r>
            <a:r>
              <a:rPr b="0" i="0" lang="en" sz="140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phrase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[-</a:t>
            </a:r>
            <a:r>
              <a:rPr b="0" i="0" lang="en" sz="140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6" name="Google Shape;236;p39"/>
          <p:cNvSpPr txBox="1"/>
          <p:nvPr/>
        </p:nvSpPr>
        <p:spPr>
          <a:xfrm>
            <a:off x="5095546" y="3057261"/>
            <a:ext cx="2783700" cy="6234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D9EF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phrase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" sz="140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phrase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" sz="140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phrase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" sz="140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phrase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[-</a:t>
            </a:r>
            <a:r>
              <a:rPr b="0" i="0" lang="en" sz="140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7" name="Google Shape;237;p39"/>
          <p:cNvSpPr txBox="1"/>
          <p:nvPr/>
        </p:nvSpPr>
        <p:spPr>
          <a:xfrm>
            <a:off x="5095550" y="3823596"/>
            <a:ext cx="2783700" cy="100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140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phrase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[-</a:t>
            </a:r>
            <a:r>
              <a:rPr b="0" i="0" lang="en" sz="140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phrase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[-</a:t>
            </a:r>
            <a:r>
              <a:rPr b="0" i="0" lang="en" sz="140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phrase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[-</a:t>
            </a:r>
            <a:r>
              <a:rPr b="0" i="0" lang="en" sz="140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" sz="1400" u="none" cap="none" strike="noStrik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phrase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[-</a:t>
            </a:r>
            <a:r>
              <a:rPr b="0" i="0" lang="en" sz="1400" u="none" cap="none" strike="noStrik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0" i="0" lang="en" sz="1400" u="none" cap="none" strike="noStrike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1400" u="none" cap="none" strike="noStrike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8" name="Google Shape;238;p39"/>
          <p:cNvSpPr txBox="1"/>
          <p:nvPr/>
        </p:nvSpPr>
        <p:spPr>
          <a:xfrm>
            <a:off x="4574108" y="1928886"/>
            <a:ext cx="721350" cy="3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1" i="0" lang="en" sz="1400" u="sng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endParaRPr b="1" i="0" sz="1400" u="sng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9" name="Google Shape;239;p39"/>
          <p:cNvSpPr txBox="1"/>
          <p:nvPr/>
        </p:nvSpPr>
        <p:spPr>
          <a:xfrm>
            <a:off x="4574108" y="2533461"/>
            <a:ext cx="721350" cy="3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1" i="0" lang="en" sz="1400" u="sng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</a:t>
            </a:r>
            <a:endParaRPr b="1" i="0" sz="1400" u="sng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0" name="Google Shape;240;p39"/>
          <p:cNvSpPr txBox="1"/>
          <p:nvPr/>
        </p:nvSpPr>
        <p:spPr>
          <a:xfrm>
            <a:off x="4574108" y="3218924"/>
            <a:ext cx="721350" cy="3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1" i="0" lang="en" sz="1400" u="sng" cap="none" strike="noStrike">
                <a:solidFill>
                  <a:schemeClr val="dk1"/>
                </a:solidFill>
                <a:highlight>
                  <a:srgbClr val="FFFF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</a:t>
            </a:r>
            <a:endParaRPr b="1" i="0" sz="1400" u="sng" cap="none" strike="noStrike">
              <a:solidFill>
                <a:schemeClr val="dk1"/>
              </a:solidFill>
              <a:highlight>
                <a:srgbClr val="FFFF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1" name="Google Shape;241;p39"/>
          <p:cNvSpPr txBox="1"/>
          <p:nvPr/>
        </p:nvSpPr>
        <p:spPr>
          <a:xfrm>
            <a:off x="4574108" y="3985274"/>
            <a:ext cx="721350" cy="3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1" i="0" lang="en" sz="1400" u="sng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b="1" i="0" sz="1400" u="sng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246" name="Google Shape;246;p4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47" name="Google Shape;247;p40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248" name="Google Shape;248;p40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What is printed after the code below executes?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249" name="Google Shape;249;p40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Review Practice Problem 2</a:t>
            </a:r>
            <a:endParaRPr/>
          </a:p>
        </p:txBody>
      </p:sp>
      <p:sp>
        <p:nvSpPr>
          <p:cNvPr id="255" name="Google Shape;255;p41"/>
          <p:cNvSpPr txBox="1"/>
          <p:nvPr/>
        </p:nvSpPr>
        <p:spPr>
          <a:xfrm>
            <a:off x="787448" y="1254444"/>
            <a:ext cx="7091797" cy="3282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Q2. </a:t>
            </a:r>
            <a:r>
              <a:rPr b="1" i="0" lang="en" sz="1800" u="none" cap="none" strike="noStrike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is printed after the code below executes?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b="1" i="0" sz="21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56" name="Google Shape;256;p41"/>
          <p:cNvPicPr preferRelativeResize="0"/>
          <p:nvPr/>
        </p:nvPicPr>
        <p:blipFill rotWithShape="1">
          <a:blip r:embed="rId3">
            <a:alphaModFix/>
          </a:blip>
          <a:srcRect b="0" l="0" r="50000" t="27482"/>
          <a:stretch/>
        </p:blipFill>
        <p:spPr>
          <a:xfrm>
            <a:off x="1032428" y="2105138"/>
            <a:ext cx="3713457" cy="2382373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1"/>
          <p:cNvSpPr txBox="1"/>
          <p:nvPr/>
        </p:nvSpPr>
        <p:spPr>
          <a:xfrm>
            <a:off x="5711359" y="1885140"/>
            <a:ext cx="1634901" cy="5539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400"/>
              <a:buFont typeface="Consolas"/>
              <a:buNone/>
            </a:pPr>
            <a:r>
              <a:rPr b="0" i="0" lang="en" sz="1400" u="none" cap="none" strike="noStrik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Go Leafs Go</a:t>
            </a:r>
            <a:endParaRPr b="0" i="0" sz="1400" u="none" cap="none" strike="noStrik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400"/>
              <a:buFont typeface="Consolas"/>
              <a:buNone/>
            </a:pPr>
            <a:r>
              <a:rPr b="0" i="0" lang="en" sz="1400" u="none" cap="none" strike="noStrik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Boo Leafs Boo </a:t>
            </a:r>
            <a:endParaRPr b="0" i="0" sz="1400" u="none" cap="none" strike="noStrik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8" name="Google Shape;258;p41"/>
          <p:cNvSpPr txBox="1"/>
          <p:nvPr/>
        </p:nvSpPr>
        <p:spPr>
          <a:xfrm>
            <a:off x="5711358" y="2447475"/>
            <a:ext cx="2803991" cy="5539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400"/>
              <a:buFont typeface="Consolas"/>
              <a:buNone/>
            </a:pPr>
            <a:r>
              <a:rPr b="0" i="0" lang="en" sz="1400" u="none" cap="none" strike="noStrik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Go Leafs Go</a:t>
            </a:r>
            <a:endParaRPr b="0" i="0" sz="1400" u="none" cap="none" strike="noStrik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400"/>
              <a:buFont typeface="Consolas"/>
              <a:buNone/>
            </a:pPr>
            <a:r>
              <a:rPr b="0" i="0" lang="en" sz="1400" u="none" cap="none" strike="noStrik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substring not found</a:t>
            </a:r>
            <a:endParaRPr b="0" i="0" sz="1400" u="none" cap="none" strike="noStrik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9" name="Google Shape;259;p41"/>
          <p:cNvSpPr txBox="1"/>
          <p:nvPr/>
        </p:nvSpPr>
        <p:spPr>
          <a:xfrm>
            <a:off x="5711359" y="3153972"/>
            <a:ext cx="1668446" cy="5539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400"/>
              <a:buFont typeface="Consolas"/>
              <a:buNone/>
            </a:pPr>
            <a:r>
              <a:rPr b="0" i="0" lang="en" sz="1400" u="none" cap="none" strike="noStrik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Boo Leafs Boo</a:t>
            </a:r>
            <a:endParaRPr b="0" i="0" sz="1400" u="none" cap="none" strike="noStrik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400"/>
              <a:buFont typeface="Consolas"/>
              <a:buNone/>
            </a:pPr>
            <a:r>
              <a:rPr b="0" i="0" lang="en" sz="1400" u="none" cap="none" strike="noStrik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Boo Leafs Boo </a:t>
            </a:r>
            <a:endParaRPr b="0" i="0" sz="1400" u="none" cap="none" strike="noStrik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Google Shape;260;p41"/>
          <p:cNvSpPr txBox="1"/>
          <p:nvPr/>
        </p:nvSpPr>
        <p:spPr>
          <a:xfrm>
            <a:off x="5789629" y="4337371"/>
            <a:ext cx="2000164" cy="34622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400"/>
              <a:buFont typeface="Consolas"/>
              <a:buNone/>
            </a:pPr>
            <a:r>
              <a:rPr b="0" i="0" lang="en" sz="1400" u="none" cap="none" strike="noStrik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None of the above</a:t>
            </a:r>
            <a:endParaRPr b="0" i="0" sz="1400" u="none" cap="none" strike="noStrik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41"/>
          <p:cNvSpPr txBox="1"/>
          <p:nvPr/>
        </p:nvSpPr>
        <p:spPr>
          <a:xfrm>
            <a:off x="5149421" y="1965915"/>
            <a:ext cx="501300" cy="34622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400"/>
              <a:buFont typeface="Quattrocento Sans"/>
              <a:buNone/>
            </a:pPr>
            <a:r>
              <a:rPr b="1" i="0" lang="en" sz="1400" u="sng" cap="none" strike="noStrike">
                <a:solidFill>
                  <a:srgbClr val="F8F8F8"/>
                </a:solidFill>
                <a:highlight>
                  <a:srgbClr val="00FF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endParaRPr b="1" i="0" sz="1400" u="sng" cap="none" strike="noStrike">
              <a:solidFill>
                <a:srgbClr val="F8F8F8"/>
              </a:solidFill>
              <a:highlight>
                <a:srgbClr val="00FF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2" name="Google Shape;262;p41"/>
          <p:cNvSpPr txBox="1"/>
          <p:nvPr/>
        </p:nvSpPr>
        <p:spPr>
          <a:xfrm>
            <a:off x="5149421" y="2528250"/>
            <a:ext cx="501300" cy="34622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400"/>
              <a:buFont typeface="Quattrocento Sans"/>
              <a:buNone/>
            </a:pPr>
            <a:r>
              <a:rPr b="1" i="0" lang="en" sz="1400" u="sng" cap="none" strike="noStrike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</a:t>
            </a:r>
            <a:endParaRPr b="1" i="0" sz="1400" u="sng" cap="none" strike="noStrike">
              <a:solidFill>
                <a:srgbClr val="F8F8F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3" name="Google Shape;263;p41"/>
          <p:cNvSpPr txBox="1"/>
          <p:nvPr/>
        </p:nvSpPr>
        <p:spPr>
          <a:xfrm>
            <a:off x="5149421" y="3234747"/>
            <a:ext cx="501300" cy="34622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400"/>
              <a:buFont typeface="Quattrocento Sans"/>
              <a:buNone/>
            </a:pPr>
            <a:r>
              <a:rPr b="1" i="0" lang="en" sz="1400" u="sng" cap="none" strike="noStrike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</a:t>
            </a:r>
            <a:endParaRPr b="1" i="0" sz="1400" u="sng" cap="none" strike="noStrike">
              <a:solidFill>
                <a:srgbClr val="F8F8F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4" name="Google Shape;264;p41"/>
          <p:cNvSpPr txBox="1"/>
          <p:nvPr/>
        </p:nvSpPr>
        <p:spPr>
          <a:xfrm>
            <a:off x="5149421" y="3864171"/>
            <a:ext cx="501300" cy="34622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400"/>
              <a:buFont typeface="Quattrocento Sans"/>
              <a:buNone/>
            </a:pPr>
            <a:r>
              <a:rPr b="1" i="0" lang="en" sz="1400" u="sng" cap="none" strike="noStrike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b="1" i="0" sz="1400" u="sng" cap="none" strike="noStrike">
              <a:solidFill>
                <a:srgbClr val="F8F8F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5" name="Google Shape;265;p41"/>
          <p:cNvSpPr txBox="1"/>
          <p:nvPr/>
        </p:nvSpPr>
        <p:spPr>
          <a:xfrm>
            <a:off x="5149421" y="4334550"/>
            <a:ext cx="501300" cy="34622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400"/>
              <a:buFont typeface="Quattrocento Sans"/>
              <a:buNone/>
            </a:pPr>
            <a:r>
              <a:rPr b="1" i="0" lang="en" sz="1400" u="sng" cap="none" strike="noStrike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b="1" i="0" sz="1400" u="sng" cap="none" strike="noStrike">
              <a:solidFill>
                <a:srgbClr val="F8F8F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6" name="Google Shape;266;p41"/>
          <p:cNvSpPr txBox="1"/>
          <p:nvPr/>
        </p:nvSpPr>
        <p:spPr>
          <a:xfrm>
            <a:off x="5825658" y="3770973"/>
            <a:ext cx="2000164" cy="5539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400"/>
              <a:buFont typeface="Consolas"/>
              <a:buNone/>
            </a:pPr>
            <a:r>
              <a:rPr b="0" i="0" lang="en" sz="1400" u="none" cap="none" strike="noStrik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Go Leafs Go</a:t>
            </a:r>
            <a:endParaRPr b="0" i="0" sz="1400" u="none" cap="none" strike="noStrik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400"/>
              <a:buFont typeface="Consolas"/>
              <a:buNone/>
            </a:pPr>
            <a:r>
              <a:rPr b="0" i="0" lang="en" sz="1400" u="none" cap="none" strike="noStrik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Go Leafs Go</a:t>
            </a:r>
            <a:endParaRPr b="0" i="0" sz="1400" u="none" cap="none" strike="noStrik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 sz="3300"/>
              <a:t>Coding Question 1</a:t>
            </a:r>
            <a:endParaRPr/>
          </a:p>
        </p:txBody>
      </p:sp>
      <p:sp>
        <p:nvSpPr>
          <p:cNvPr id="272" name="Google Shape;272;p42"/>
          <p:cNvSpPr txBox="1"/>
          <p:nvPr>
            <p:ph idx="1" type="body"/>
          </p:nvPr>
        </p:nvSpPr>
        <p:spPr>
          <a:xfrm>
            <a:off x="628650" y="1369218"/>
            <a:ext cx="7886700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b="1" lang="en"/>
              <a:t>Problem statement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>
                <a:solidFill>
                  <a:srgbClr val="F8F8F8"/>
                </a:solidFill>
              </a:rPr>
              <a:t>write a function </a:t>
            </a:r>
            <a:r>
              <a:rPr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string_sum</a:t>
            </a:r>
            <a:r>
              <a:rPr lang="en">
                <a:solidFill>
                  <a:srgbClr val="F8F8F8"/>
                </a:solidFill>
              </a:rPr>
              <a:t>() that takes in a string and returns the </a:t>
            </a:r>
            <a:r>
              <a:rPr b="1" lang="en">
                <a:solidFill>
                  <a:srgbClr val="F8F8F8"/>
                </a:solidFill>
              </a:rPr>
              <a:t>sum</a:t>
            </a:r>
            <a:r>
              <a:rPr lang="en">
                <a:solidFill>
                  <a:srgbClr val="F8F8F8"/>
                </a:solidFill>
              </a:rPr>
              <a:t> of the digits that appear in the input string. Characters other than digits are ignored.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>
              <a:solidFill>
                <a:srgbClr val="F8F8F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 sz="2100">
                <a:solidFill>
                  <a:srgbClr val="F8F8F8"/>
                </a:solidFill>
              </a:rPr>
              <a:t>	&gt;&gt;&gt; </a:t>
            </a: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string_sum("PYnative29@#8496")</a:t>
            </a:r>
            <a:r>
              <a:rPr b="1" lang="en" sz="21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2100">
              <a:solidFill>
                <a:srgbClr val="F8F8F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 sz="2100">
                <a:solidFill>
                  <a:srgbClr val="F8F8F8"/>
                </a:solidFill>
              </a:rPr>
              <a:t>        </a:t>
            </a:r>
            <a:r>
              <a:rPr b="1" lang="en">
                <a:solidFill>
                  <a:srgbClr val="F8F8F8"/>
                </a:solidFill>
              </a:rPr>
              <a:t> </a:t>
            </a:r>
            <a:r>
              <a:rPr b="1" lang="en" sz="2100">
                <a:solidFill>
                  <a:srgbClr val="F8F8F8"/>
                </a:solidFill>
              </a:rPr>
              <a:t>38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 sz="2100">
              <a:solidFill>
                <a:srgbClr val="F8F8F8"/>
              </a:solidFill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b="1" lang="en" sz="2100">
                <a:solidFill>
                  <a:srgbClr val="F8F8F8"/>
                </a:solidFill>
              </a:rPr>
              <a:t>Additional requirement: 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">
                <a:solidFill>
                  <a:srgbClr val="F8F8F8"/>
                </a:solidFill>
              </a:rPr>
              <a:t> </a:t>
            </a:r>
            <a:r>
              <a:rPr lang="en">
                <a:solidFill>
                  <a:srgbClr val="F8F8F8"/>
                </a:solidFill>
              </a:rPr>
              <a:t>use a </a:t>
            </a:r>
            <a:r>
              <a:rPr b="1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F8F8F8"/>
                </a:solidFill>
              </a:rPr>
              <a:t>loop to solve this question.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 sz="3300"/>
              <a:t>Coding Question 2</a:t>
            </a:r>
            <a:endParaRPr/>
          </a:p>
        </p:txBody>
      </p:sp>
      <p:sp>
        <p:nvSpPr>
          <p:cNvPr id="278" name="Google Shape;278;p43"/>
          <p:cNvSpPr txBox="1"/>
          <p:nvPr>
            <p:ph idx="1" type="body"/>
          </p:nvPr>
        </p:nvSpPr>
        <p:spPr>
          <a:xfrm>
            <a:off x="628650" y="1369218"/>
            <a:ext cx="7886700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b="1" lang="en"/>
              <a:t>Problem statement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>
                <a:solidFill>
                  <a:srgbClr val="F8F8F8"/>
                </a:solidFill>
              </a:rPr>
              <a:t>w</a:t>
            </a:r>
            <a:r>
              <a:rPr lang="en">
                <a:solidFill>
                  <a:srgbClr val="F8F8F8"/>
                </a:solidFill>
              </a:rPr>
              <a:t>rite a function </a:t>
            </a:r>
            <a:r>
              <a:rPr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string_avg</a:t>
            </a:r>
            <a:r>
              <a:rPr lang="en">
                <a:solidFill>
                  <a:srgbClr val="F8F8F8"/>
                </a:solidFill>
              </a:rPr>
              <a:t>() that takes in a string and returns the </a:t>
            </a:r>
            <a:r>
              <a:rPr b="1" lang="en">
                <a:solidFill>
                  <a:srgbClr val="F8F8F8"/>
                </a:solidFill>
              </a:rPr>
              <a:t>average</a:t>
            </a:r>
            <a:r>
              <a:rPr lang="en">
                <a:solidFill>
                  <a:srgbClr val="F8F8F8"/>
                </a:solidFill>
              </a:rPr>
              <a:t> of the digits that appear in the input string, rounded to 2 decimals. Characters other than digits are ignored.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>
              <a:solidFill>
                <a:srgbClr val="F8F8F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 sz="2100">
                <a:solidFill>
                  <a:srgbClr val="F8F8F8"/>
                </a:solidFill>
              </a:rPr>
              <a:t>	&gt;&gt;&gt; </a:t>
            </a: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string_avg("PYnative29@#8496")</a:t>
            </a:r>
            <a:r>
              <a:rPr b="1" lang="en" sz="21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2100">
              <a:solidFill>
                <a:srgbClr val="F8F8F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 sz="2100">
                <a:solidFill>
                  <a:srgbClr val="F8F8F8"/>
                </a:solidFill>
              </a:rPr>
              <a:t>        	6.33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 sz="2100">
              <a:solidFill>
                <a:srgbClr val="F8F8F8"/>
              </a:solidFill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b="1" lang="en" sz="2100">
                <a:solidFill>
                  <a:srgbClr val="F8F8F8"/>
                </a:solidFill>
              </a:rPr>
              <a:t>Additional requirement: 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">
                <a:solidFill>
                  <a:srgbClr val="F8F8F8"/>
                </a:solidFill>
              </a:rPr>
              <a:t> </a:t>
            </a:r>
            <a:r>
              <a:rPr lang="en">
                <a:solidFill>
                  <a:srgbClr val="F8F8F8"/>
                </a:solidFill>
              </a:rPr>
              <a:t>use a </a:t>
            </a:r>
            <a:r>
              <a:rPr b="1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F8F8F8"/>
                </a:solidFill>
              </a:rPr>
              <a:t>loop to solve this question.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283" name="Google Shape;283;p4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84" name="Google Shape;284;p4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285" name="Google Shape;285;p44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Any quesitons?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286" name="Google Shape;286;p44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628650" y="1086825"/>
            <a:ext cx="8379600" cy="3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727">
                <a:solidFill>
                  <a:schemeClr val="lt1"/>
                </a:solidFill>
              </a:rPr>
              <a:t>After completing this tutorial, learners should:</a:t>
            </a:r>
            <a:endParaRPr sz="1727">
              <a:solidFill>
                <a:schemeClr val="lt1"/>
              </a:solidFill>
            </a:endParaRPr>
          </a:p>
          <a:p>
            <a:pPr indent="-147796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8"/>
              <a:buChar char="▪"/>
            </a:pPr>
            <a:r>
              <a:rPr lang="en" sz="1727">
                <a:solidFill>
                  <a:schemeClr val="lt1"/>
                </a:solidFill>
              </a:rPr>
              <a:t>understand the notion of object</a:t>
            </a:r>
            <a:endParaRPr sz="1727">
              <a:solidFill>
                <a:schemeClr val="lt1"/>
              </a:solidFill>
            </a:endParaRPr>
          </a:p>
          <a:p>
            <a:pPr indent="-147796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8"/>
              <a:buChar char="▪"/>
            </a:pPr>
            <a:r>
              <a:rPr lang="en" sz="1727">
                <a:solidFill>
                  <a:schemeClr val="lt1"/>
                </a:solidFill>
              </a:rPr>
              <a:t>u</a:t>
            </a:r>
            <a:r>
              <a:rPr lang="en" sz="1727">
                <a:solidFill>
                  <a:schemeClr val="lt1"/>
                </a:solidFill>
              </a:rPr>
              <a:t>nderstand the notion of method (including method parameters/arguments, returned values)</a:t>
            </a:r>
            <a:endParaRPr sz="1727">
              <a:solidFill>
                <a:schemeClr val="lt1"/>
              </a:solidFill>
            </a:endParaRPr>
          </a:p>
          <a:p>
            <a:pPr indent="-147796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8"/>
              <a:buChar char="▪"/>
            </a:pPr>
            <a:r>
              <a:rPr lang="en" sz="1727">
                <a:solidFill>
                  <a:schemeClr val="lt1"/>
                </a:solidFill>
              </a:rPr>
              <a:t>understand the connections between objects, methods, and arguments</a:t>
            </a:r>
            <a:endParaRPr sz="1727">
              <a:solidFill>
                <a:schemeClr val="lt1"/>
              </a:solidFill>
            </a:endParaRPr>
          </a:p>
          <a:p>
            <a:pPr indent="-147796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8"/>
              <a:buChar char="▪"/>
            </a:pPr>
            <a:r>
              <a:rPr lang="en" sz="1727">
                <a:solidFill>
                  <a:schemeClr val="lt1"/>
                </a:solidFill>
              </a:rPr>
              <a:t>know how to call methods on objects</a:t>
            </a:r>
            <a:endParaRPr sz="1727">
              <a:solidFill>
                <a:schemeClr val="lt1"/>
              </a:solidFill>
            </a:endParaRPr>
          </a:p>
          <a:p>
            <a:pPr indent="-147796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8"/>
              <a:buChar char="▪"/>
            </a:pPr>
            <a:r>
              <a:rPr lang="en" sz="1727">
                <a:solidFill>
                  <a:schemeClr val="lt1"/>
                </a:solidFill>
              </a:rPr>
              <a:t>know what an escape </a:t>
            </a:r>
            <a:r>
              <a:rPr lang="en" sz="1727">
                <a:solidFill>
                  <a:schemeClr val="lt1"/>
                </a:solidFill>
              </a:rPr>
              <a:t>sequence</a:t>
            </a:r>
            <a:r>
              <a:rPr lang="en" sz="1727">
                <a:solidFill>
                  <a:schemeClr val="lt1"/>
                </a:solidFill>
              </a:rPr>
              <a:t> is </a:t>
            </a:r>
            <a:endParaRPr sz="1727">
              <a:solidFill>
                <a:schemeClr val="lt1"/>
              </a:solidFill>
            </a:endParaRPr>
          </a:p>
          <a:p>
            <a:pPr indent="-147796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8"/>
              <a:buChar char="▪"/>
            </a:pPr>
            <a:r>
              <a:rPr lang="en" sz="1727">
                <a:solidFill>
                  <a:schemeClr val="lt1"/>
                </a:solidFill>
              </a:rPr>
              <a:t>know how to use </a:t>
            </a:r>
            <a:r>
              <a:rPr lang="en" sz="1727">
                <a:solidFill>
                  <a:schemeClr val="lt1"/>
                </a:solidFill>
              </a:rPr>
              <a:t>escape sequence</a:t>
            </a:r>
            <a:endParaRPr sz="1727">
              <a:solidFill>
                <a:schemeClr val="lt1"/>
              </a:solidFill>
            </a:endParaRPr>
          </a:p>
          <a:p>
            <a:pPr indent="-147796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8"/>
              <a:buChar char="▪"/>
            </a:pPr>
            <a:r>
              <a:rPr lang="en" sz="1727">
                <a:solidFill>
                  <a:schemeClr val="lt1"/>
                </a:solidFill>
              </a:rPr>
              <a:t>know how to convert a value from one representation (i.e., data type) into another </a:t>
            </a:r>
            <a:endParaRPr sz="1727">
              <a:solidFill>
                <a:schemeClr val="lt1"/>
              </a:solidFill>
            </a:endParaRPr>
          </a:p>
          <a:p>
            <a:pPr indent="-147796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8"/>
              <a:buChar char="▪"/>
            </a:pPr>
            <a:r>
              <a:rPr lang="en" sz="1727">
                <a:solidFill>
                  <a:schemeClr val="lt1"/>
                </a:solidFill>
              </a:rPr>
              <a:t>know how to access string components using the </a:t>
            </a:r>
            <a:r>
              <a:rPr lang="en" sz="1727">
                <a:solidFill>
                  <a:schemeClr val="lt1"/>
                </a:solidFill>
              </a:rPr>
              <a:t>index and slice operations (using both positive and </a:t>
            </a:r>
            <a:r>
              <a:rPr lang="en" sz="1727">
                <a:solidFill>
                  <a:schemeClr val="lt1"/>
                </a:solidFill>
              </a:rPr>
              <a:t>negative indices)</a:t>
            </a:r>
            <a:endParaRPr sz="1727">
              <a:solidFill>
                <a:schemeClr val="lt1"/>
              </a:solidFill>
            </a:endParaRPr>
          </a:p>
          <a:p>
            <a:pPr indent="-147796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8"/>
              <a:buChar char="▪"/>
            </a:pPr>
            <a:r>
              <a:rPr lang="en" sz="1727">
                <a:solidFill>
                  <a:schemeClr val="lt1"/>
                </a:solidFill>
              </a:rPr>
              <a:t>understand the notion of “mutability” (and its reverse, aka ‘immutability’) </a:t>
            </a:r>
            <a:endParaRPr sz="1727">
              <a:solidFill>
                <a:schemeClr val="lt1"/>
              </a:solidFill>
            </a:endParaRPr>
          </a:p>
          <a:p>
            <a:pPr indent="-147796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8"/>
              <a:buChar char="▪"/>
            </a:pPr>
            <a:r>
              <a:rPr lang="en" sz="1727">
                <a:solidFill>
                  <a:schemeClr val="lt1"/>
                </a:solidFill>
              </a:rPr>
              <a:t>know several frequently used string methods</a:t>
            </a:r>
            <a:endParaRPr sz="1727">
              <a:solidFill>
                <a:schemeClr val="lt1"/>
              </a:solidFill>
            </a:endParaRPr>
          </a:p>
          <a:p>
            <a:pPr indent="-147796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8"/>
              <a:buChar char="▪"/>
            </a:pPr>
            <a:r>
              <a:rPr lang="en" sz="1727">
                <a:solidFill>
                  <a:schemeClr val="lt1"/>
                </a:solidFill>
              </a:rPr>
              <a:t>know how to “chain”/compose methods</a:t>
            </a:r>
            <a:endParaRPr sz="1727">
              <a:solidFill>
                <a:schemeClr val="lt1"/>
              </a:solidFill>
            </a:endParaRPr>
          </a:p>
        </p:txBody>
      </p:sp>
      <p:sp>
        <p:nvSpPr>
          <p:cNvPr id="83" name="Google Shape;83;p21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Learning Objectives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ctrTitle"/>
          </p:nvPr>
        </p:nvSpPr>
        <p:spPr>
          <a:xfrm>
            <a:off x="251960" y="1807109"/>
            <a:ext cx="8543299" cy="6701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Lecture</a:t>
            </a:r>
            <a:endParaRPr/>
          </a:p>
        </p:txBody>
      </p:sp>
      <p:sp>
        <p:nvSpPr>
          <p:cNvPr id="89" name="Google Shape;89;p22"/>
          <p:cNvSpPr txBox="1"/>
          <p:nvPr>
            <p:ph idx="1" type="subTitle"/>
          </p:nvPr>
        </p:nvSpPr>
        <p:spPr>
          <a:xfrm>
            <a:off x="252413" y="2887266"/>
            <a:ext cx="8542735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en" sz="3000">
                <a:solidFill>
                  <a:schemeClr val="accent2"/>
                </a:solidFill>
              </a:rPr>
              <a:t>Objects and Methods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621194" y="422636"/>
            <a:ext cx="8316568" cy="978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 sz="4100"/>
              <a:t>Lecture Review: Objects </a:t>
            </a:r>
            <a:br>
              <a:rPr lang="en" sz="4100"/>
            </a:br>
            <a:r>
              <a:rPr lang="en" sz="3300">
                <a:solidFill>
                  <a:srgbClr val="C00000"/>
                </a:solidFill>
              </a:rPr>
              <a:t>In Python, (almost) EVERYTHING is an OBJECT!!</a:t>
            </a:r>
            <a:endParaRPr/>
          </a:p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628650" y="1565413"/>
            <a:ext cx="7886700" cy="34304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/>
          </a:bodyPr>
          <a:lstStyle/>
          <a:p>
            <a:pPr indent="-342106" lvl="0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428"/>
              <a:buChar char="▪"/>
            </a:pPr>
            <a:r>
              <a:rPr lang="en">
                <a:solidFill>
                  <a:schemeClr val="dk1"/>
                </a:solidFill>
              </a:rPr>
              <a:t>In Python every value, variable, function, etc. is embodied by an object</a:t>
            </a:r>
            <a:endParaRPr/>
          </a:p>
          <a:p>
            <a:pPr indent="-342106" lvl="0" marL="4318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71428"/>
              <a:buChar char="▪"/>
            </a:pPr>
            <a:r>
              <a:rPr lang="en">
                <a:solidFill>
                  <a:schemeClr val="dk1"/>
                </a:solidFill>
              </a:rPr>
              <a:t>How to check</a:t>
            </a:r>
            <a:r>
              <a:rPr lang="en"/>
              <a:t> if something is an (instance) object: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ct val="52380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&gt;&gt;&gt;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88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isinstance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88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88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True</a:t>
            </a:r>
            <a:endParaRPr/>
          </a:p>
          <a:p>
            <a:pPr indent="-342106" lvl="0" marL="4318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71428"/>
              <a:buChar char="▪"/>
            </a:pPr>
            <a:r>
              <a:rPr lang="en">
                <a:solidFill>
                  <a:schemeClr val="dk1"/>
                </a:solidFill>
              </a:rPr>
              <a:t>Each object has specific functions that can be applied to that object. These functions are called </a:t>
            </a:r>
            <a:r>
              <a:rPr b="1" lang="en" u="sng"/>
              <a:t>m</a:t>
            </a:r>
            <a:r>
              <a:rPr b="1" lang="en" u="sng">
                <a:solidFill>
                  <a:schemeClr val="dk1"/>
                </a:solidFill>
              </a:rPr>
              <a:t>ethods !!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  <a:p>
            <a:pPr indent="-342106" lvl="0" marL="4318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71428"/>
              <a:buChar char="▪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General syntax: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object_name.method_name(arguments)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50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cxnSp>
        <p:nvCxnSpPr>
          <p:cNvPr id="96" name="Google Shape;96;p23"/>
          <p:cNvCxnSpPr>
            <a:stCxn id="97" idx="1"/>
          </p:cNvCxnSpPr>
          <p:nvPr/>
        </p:nvCxnSpPr>
        <p:spPr>
          <a:xfrm flipH="1">
            <a:off x="4650831" y="4316427"/>
            <a:ext cx="2389800" cy="289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7" name="Google Shape;97;p23"/>
          <p:cNvSpPr txBox="1"/>
          <p:nvPr/>
        </p:nvSpPr>
        <p:spPr>
          <a:xfrm>
            <a:off x="7040631" y="4143290"/>
            <a:ext cx="2323298" cy="3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ttrocento Sans"/>
              <a:buNone/>
            </a:pPr>
            <a:r>
              <a:rPr b="1" i="0" lang="en" sz="1400" u="none" cap="none" strike="noStrike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notice the dot !</a:t>
            </a:r>
            <a:endParaRPr b="1" i="0" sz="1400" u="none" cap="none" strike="noStrike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Remember Lab 1?</a:t>
            </a:r>
            <a:endParaRPr/>
          </a:p>
        </p:txBody>
      </p:sp>
      <p:sp>
        <p:nvSpPr>
          <p:cNvPr id="103" name="Google Shape;103;p24"/>
          <p:cNvSpPr txBox="1"/>
          <p:nvPr/>
        </p:nvSpPr>
        <p:spPr>
          <a:xfrm>
            <a:off x="3351236" y="1687345"/>
            <a:ext cx="2452500" cy="30822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turtle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tina 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turtle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Turtle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tina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forward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1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tina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1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tina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forward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1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tina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1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tina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forward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1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tina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1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tina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forward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1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tina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1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tina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forward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1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turtle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b="1" i="0" lang="en" sz="11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4" name="Google Shape;104;p24"/>
          <p:cNvSpPr txBox="1"/>
          <p:nvPr/>
        </p:nvSpPr>
        <p:spPr>
          <a:xfrm>
            <a:off x="1137000" y="1223273"/>
            <a:ext cx="1807800" cy="1038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gain</a:t>
            </a:r>
            <a:r>
              <a:rPr b="0" i="0" lang="en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to the “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Turtle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class definition that is packaged in module “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turtle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24"/>
          <p:cNvCxnSpPr>
            <a:stCxn id="106" idx="3"/>
          </p:cNvCxnSpPr>
          <p:nvPr/>
        </p:nvCxnSpPr>
        <p:spPr>
          <a:xfrm flipH="1" rot="10800000">
            <a:off x="2944823" y="2278239"/>
            <a:ext cx="500700" cy="61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6" name="Google Shape;106;p24"/>
          <p:cNvSpPr txBox="1"/>
          <p:nvPr/>
        </p:nvSpPr>
        <p:spPr>
          <a:xfrm>
            <a:off x="767722" y="2638689"/>
            <a:ext cx="2177100" cy="500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creat</a:t>
            </a: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 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object of type </a:t>
            </a:r>
            <a:r>
              <a:rPr b="1" i="0" lang="en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Turtle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named 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tina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7" name="Google Shape;107;p24"/>
          <p:cNvCxnSpPr>
            <a:stCxn id="104" idx="3"/>
          </p:cNvCxnSpPr>
          <p:nvPr/>
        </p:nvCxnSpPr>
        <p:spPr>
          <a:xfrm>
            <a:off x="2944800" y="1742723"/>
            <a:ext cx="406500" cy="264300"/>
          </a:xfrm>
          <a:prstGeom prst="straightConnector1">
            <a:avLst/>
          </a:prstGeom>
          <a:noFill/>
          <a:ln cap="flat" cmpd="sng" w="9525">
            <a:solidFill>
              <a:srgbClr val="F9267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8" name="Google Shape;108;p24"/>
          <p:cNvSpPr txBox="1"/>
          <p:nvPr/>
        </p:nvSpPr>
        <p:spPr>
          <a:xfrm>
            <a:off x="5609598" y="2742566"/>
            <a:ext cx="1576393" cy="276968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 name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24"/>
          <p:cNvSpPr txBox="1"/>
          <p:nvPr/>
        </p:nvSpPr>
        <p:spPr>
          <a:xfrm>
            <a:off x="5635697" y="2376502"/>
            <a:ext cx="1352753" cy="276968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name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0" name="Google Shape;110;p24"/>
          <p:cNvCxnSpPr>
            <a:stCxn id="108" idx="1"/>
          </p:cNvCxnSpPr>
          <p:nvPr/>
        </p:nvCxnSpPr>
        <p:spPr>
          <a:xfrm rot="10800000">
            <a:off x="4386498" y="2290350"/>
            <a:ext cx="1223100" cy="590700"/>
          </a:xfrm>
          <a:prstGeom prst="straightConnector1">
            <a:avLst/>
          </a:prstGeom>
          <a:noFill/>
          <a:ln cap="flat" cmpd="sng" w="9525">
            <a:solidFill>
              <a:srgbClr val="F9267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" name="Google Shape;111;p24"/>
          <p:cNvCxnSpPr>
            <a:stCxn id="109" idx="1"/>
          </p:cNvCxnSpPr>
          <p:nvPr/>
        </p:nvCxnSpPr>
        <p:spPr>
          <a:xfrm rot="10800000">
            <a:off x="5058197" y="2290586"/>
            <a:ext cx="577500" cy="224400"/>
          </a:xfrm>
          <a:prstGeom prst="straightConnector1">
            <a:avLst/>
          </a:prstGeom>
          <a:noFill/>
          <a:ln cap="flat" cmpd="sng" w="9525">
            <a:solidFill>
              <a:srgbClr val="F9267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2" name="Google Shape;112;p24"/>
          <p:cNvSpPr txBox="1"/>
          <p:nvPr/>
        </p:nvSpPr>
        <p:spPr>
          <a:xfrm>
            <a:off x="5408018" y="1687336"/>
            <a:ext cx="2127825" cy="39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Notice the difference between “</a:t>
            </a: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turtle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and “</a:t>
            </a: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Turtle()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Remember Lab 1? (cont)</a:t>
            </a:r>
            <a:endParaRPr/>
          </a:p>
        </p:txBody>
      </p:sp>
      <p:sp>
        <p:nvSpPr>
          <p:cNvPr id="118" name="Google Shape;118;p25"/>
          <p:cNvSpPr txBox="1"/>
          <p:nvPr>
            <p:ph idx="1" type="body"/>
          </p:nvPr>
        </p:nvSpPr>
        <p:spPr>
          <a:xfrm>
            <a:off x="3760725" y="1765300"/>
            <a:ext cx="4837200" cy="31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en"/>
              <a:t>What is the object 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en"/>
              <a:t>What are the methods ? </a:t>
            </a:r>
            <a:endParaRPr/>
          </a:p>
          <a:p>
            <a:pPr indent="-2032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en"/>
              <a:t>What are the method arguments ?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19" name="Google Shape;119;p25"/>
          <p:cNvSpPr txBox="1"/>
          <p:nvPr/>
        </p:nvSpPr>
        <p:spPr>
          <a:xfrm>
            <a:off x="579079" y="1303895"/>
            <a:ext cx="3084733" cy="360096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turtle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tina 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turtle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Turtle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tina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forward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5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tina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5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tina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forward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5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tina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5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tina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forward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5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tina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5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tina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forward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5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tina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5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tina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forward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5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turtle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b="1" i="0" lang="en" sz="15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0" i="0" sz="2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type="ctrTitle"/>
          </p:nvPr>
        </p:nvSpPr>
        <p:spPr>
          <a:xfrm>
            <a:off x="251960" y="1807109"/>
            <a:ext cx="8543299" cy="6701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Lecture</a:t>
            </a:r>
            <a:endParaRPr/>
          </a:p>
        </p:txBody>
      </p:sp>
      <p:sp>
        <p:nvSpPr>
          <p:cNvPr id="125" name="Google Shape;125;p26"/>
          <p:cNvSpPr txBox="1"/>
          <p:nvPr>
            <p:ph idx="1" type="subTitle"/>
          </p:nvPr>
        </p:nvSpPr>
        <p:spPr>
          <a:xfrm>
            <a:off x="252413" y="2887266"/>
            <a:ext cx="8542735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en" sz="3000">
                <a:solidFill>
                  <a:schemeClr val="accent2"/>
                </a:solidFill>
              </a:rPr>
              <a:t>String Objects &amp; String Methods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487150" y="287070"/>
            <a:ext cx="83763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3484"/>
              <a:buFont typeface="Quattrocento Sans"/>
              <a:buNone/>
            </a:pPr>
            <a:r>
              <a:rPr b="1" lang="en"/>
              <a:t>String Objects: </a:t>
            </a:r>
            <a:br>
              <a:rPr b="1" lang="en"/>
            </a:br>
            <a:r>
              <a:rPr lang="en" sz="3000"/>
              <a:t>    </a:t>
            </a:r>
            <a:r>
              <a:rPr lang="en" sz="2188"/>
              <a:t>Displaying / Printing Strings  </a:t>
            </a:r>
            <a:br>
              <a:rPr lang="en" sz="2188"/>
            </a:br>
            <a:r>
              <a:rPr lang="en" sz="2188"/>
              <a:t>              Formatting Strings - Escape Sequences</a:t>
            </a:r>
            <a:endParaRPr sz="3188"/>
          </a:p>
        </p:txBody>
      </p:sp>
      <p:sp>
        <p:nvSpPr>
          <p:cNvPr id="131" name="Google Shape;131;p27"/>
          <p:cNvSpPr txBox="1"/>
          <p:nvPr>
            <p:ph idx="1" type="body"/>
          </p:nvPr>
        </p:nvSpPr>
        <p:spPr>
          <a:xfrm>
            <a:off x="115500" y="1581202"/>
            <a:ext cx="88596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160655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" sz="1800"/>
              <a:t>The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en" sz="1800"/>
              <a:t> is a special character, called an </a:t>
            </a:r>
            <a:r>
              <a:rPr i="1" lang="en" sz="1800"/>
              <a:t>escape character</a:t>
            </a:r>
            <a:endParaRPr sz="1800"/>
          </a:p>
          <a:p>
            <a:pPr indent="-1397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00"/>
          </a:p>
          <a:p>
            <a:pPr indent="-160655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" sz="1800"/>
              <a:t>When used in strings in sequence with other characters,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print()</a:t>
            </a:r>
            <a:r>
              <a:rPr lang="en" sz="1800"/>
              <a:t> treats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en" sz="1800"/>
              <a:t> as follows:</a:t>
            </a:r>
            <a:endParaRPr sz="1800"/>
          </a:p>
        </p:txBody>
      </p:sp>
      <p:graphicFrame>
        <p:nvGraphicFramePr>
          <p:cNvPr id="132" name="Google Shape;132;p27"/>
          <p:cNvGraphicFramePr/>
          <p:nvPr/>
        </p:nvGraphicFramePr>
        <p:xfrm>
          <a:off x="194449" y="22144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{D1151259-A7AD-4620-AFA9-C5FCC98AD7A7}</a:tableStyleId>
              </a:tblPr>
              <a:tblGrid>
                <a:gridCol w="1776000"/>
                <a:gridCol w="2508675"/>
                <a:gridCol w="2281650"/>
                <a:gridCol w="2188775"/>
              </a:tblGrid>
              <a:tr h="26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1" lang="en" sz="1400" u="none" cap="none" strike="noStrike"/>
                        <a:t>Escape Sequence</a:t>
                      </a:r>
                      <a:endParaRPr b="1" sz="14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1" lang="en" sz="1400" u="none" cap="none" strike="noStrike"/>
                        <a:t>Example</a:t>
                      </a:r>
                      <a:endParaRPr b="1" sz="14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1" lang="en" sz="1400" u="none" cap="none" strike="noStrike"/>
                        <a:t>Output</a:t>
                      </a:r>
                      <a:endParaRPr b="1" sz="14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</a:tr>
              <a:tr h="487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newline (ASCII linefeed - LF)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"How\nare\nyou?"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How</a:t>
                      </a:r>
                      <a:endParaRPr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are</a:t>
                      </a:r>
                      <a:endParaRPr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you</a:t>
                      </a:r>
                      <a:r>
                        <a:rPr b="0" lang="e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?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71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\t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tab (ASCII horizontal tab - TAB)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'3\t4\t5'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3   4   5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6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\\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blackslash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'\\'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\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6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\'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single quote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'don\'t'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don’t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98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\"</a:t>
                      </a:r>
                      <a:endParaRPr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double quote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 says, \"hi\"."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He says, "hi".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