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5143500" cx="9144000"/>
  <p:notesSz cx="6858000" cy="9144000"/>
  <p:embeddedFontLst>
    <p:embeddedFont>
      <p:font typeface="Proxima Nova"/>
      <p:regular r:id="rId41"/>
      <p:bold r:id="rId42"/>
      <p:italic r:id="rId43"/>
      <p:boldItalic r:id="rId44"/>
    </p:embeddedFont>
    <p:embeddedFont>
      <p:font typeface="Roboto"/>
      <p:regular r:id="rId45"/>
      <p:bold r:id="rId46"/>
      <p:italic r:id="rId47"/>
      <p:boldItalic r:id="rId48"/>
    </p:embeddedFont>
    <p:embeddedFont>
      <p:font typeface="Quattrocento Sans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font" Target="fonts/ProximaNova-bold.fntdata"/><Relationship Id="rId41" Type="http://schemas.openxmlformats.org/officeDocument/2006/relationships/font" Target="fonts/ProximaNova-regular.fntdata"/><Relationship Id="rId44" Type="http://schemas.openxmlformats.org/officeDocument/2006/relationships/font" Target="fonts/ProximaNova-boldItalic.fntdata"/><Relationship Id="rId43" Type="http://schemas.openxmlformats.org/officeDocument/2006/relationships/font" Target="fonts/ProximaNova-italic.fntdata"/><Relationship Id="rId46" Type="http://schemas.openxmlformats.org/officeDocument/2006/relationships/font" Target="fonts/Roboto-bold.fntdata"/><Relationship Id="rId45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Roboto-boldItalic.fntdata"/><Relationship Id="rId47" Type="http://schemas.openxmlformats.org/officeDocument/2006/relationships/font" Target="fonts/Roboto-italic.fntdata"/><Relationship Id="rId49" Type="http://schemas.openxmlformats.org/officeDocument/2006/relationships/font" Target="fonts/QuattrocentoSans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QuattrocentoSans-italic.fntdata"/><Relationship Id="rId50" Type="http://schemas.openxmlformats.org/officeDocument/2006/relationships/font" Target="fonts/QuattrocentoSans-bold.fntdata"/><Relationship Id="rId52" Type="http://schemas.openxmlformats.org/officeDocument/2006/relationships/font" Target="fonts/QuattrocentoSans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21bdbfdce1_2_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g221bdbfdce1_2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21bdbfdce1_2_6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221bdbfdce1_2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21bdbfdce1_2_6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221bdbfdce1_2_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21bdbfdce1_2_7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221bdbfdce1_2_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21bdbfdce1_2_7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221bdbfdce1_2_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21bdbfdce1_2_8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221bdbfdce1_2_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265455bc0c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2265455bc0c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21bdbfdce1_2_8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221bdbfdce1_2_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21bdbfdce1_2_10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221bdbfdce1_2_1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21bdbfdce1_2_10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221bdbfdce1_2_1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21bdbfdce1_2_1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221bdbfdce1_2_1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1bdbfdce1_2_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221bdbfdce1_2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21bdbfdce1_2_1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221bdbfdce1_2_1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SLIDES_API51991855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SLIDES_API51991855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📣 This is Slido interaction slide, please don't delete it.</a:t>
            </a:r>
            <a:br>
              <a:rPr lang="en"/>
            </a:br>
            <a:r>
              <a:rPr lang="en"/>
              <a:t>✅ Click on 'Present with Slido' and the poll will launch automatically when you get to this slide.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21bdbfdce1_2_1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221bdbfdce1_2_1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21bdbfdce1_2_1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221bdbfdce1_2_1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SLIDES_API188743078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SLIDES_API188743078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📣 This is Slido interaction slide, please don't delete it.</a:t>
            </a:r>
            <a:br>
              <a:rPr lang="en"/>
            </a:br>
            <a:r>
              <a:rPr lang="en"/>
              <a:t>✅ Click on 'Present with Slido' and the poll will launch automatically when you get to this slide.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21bdbfdce1_2_1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221bdbfdce1_2_1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21bdbfdce1_2_1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221bdbfdce1_2_1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SLIDES_API120231063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SLIDES_API120231063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📣 This is Slido interaction slide, please don't delete it.</a:t>
            </a:r>
            <a:br>
              <a:rPr lang="en"/>
            </a:br>
            <a:r>
              <a:rPr lang="en"/>
              <a:t>✅ Click on 'Present with Slido' and the poll will launch automatically when you get to this slide.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21bdbfdce1_2_1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221bdbfdce1_2_1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21bdbfdce1_2_15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221bdbfdce1_2_1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21bdbfdce1_2_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221bdbfdce1_2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SLIDES_API96384434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SLIDES_API96384434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📣 This is Slido interaction slide, please don't delete it.</a:t>
            </a:r>
            <a:br>
              <a:rPr lang="en"/>
            </a:br>
            <a:r>
              <a:rPr lang="en"/>
              <a:t>✅ Click on 'Present with Slido' and the poll will launch automatically when you get to this slide.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21bdbfdce1_2_16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221bdbfdce1_2_1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21bdbfdce1_2_17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221bdbfdce1_2_1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21bdbfdce1_2_17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221bdbfdce1_2_1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SLIDES_API130482529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SLIDES_API130482529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📣 This is Slido interaction slide, please don't delete it.</a:t>
            </a:r>
            <a:br>
              <a:rPr lang="en"/>
            </a:br>
            <a:r>
              <a:rPr lang="en"/>
              <a:t>✅ Click on 'Present with Slido' and the poll will launch automatically when you get to this slide.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21bdbfdce1_2_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221bdbfdce1_2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1bdbfdce1_2_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221bdbfdce1_2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21bdbfdce1_2_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221bdbfdce1_2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21bdbfdce1_2_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221bdbfdce1_2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21bdbfdce1_2_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221bdbfdce1_2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21bdbfdce1_2_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221bdbfdce1_2_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251960" y="1807109"/>
            <a:ext cx="8543299" cy="67018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Quattrocento Sans"/>
              <a:buNone/>
              <a:defRPr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251960" y="2886749"/>
            <a:ext cx="8543299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628650" y="545636"/>
            <a:ext cx="7886700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ts val="3300"/>
              <a:buFont typeface="Quattrocento Sans"/>
              <a:buNone/>
              <a:defRPr>
                <a:solidFill>
                  <a:srgbClr val="44444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1" type="body"/>
          </p:nvPr>
        </p:nvSpPr>
        <p:spPr>
          <a:xfrm>
            <a:off x="628650" y="1369218"/>
            <a:ext cx="7886700" cy="36266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▪"/>
              <a:defRPr>
                <a:solidFill>
                  <a:srgbClr val="444445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>
                <a:solidFill>
                  <a:srgbClr val="444445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>
                <a:solidFill>
                  <a:srgbClr val="444445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>
                <a:solidFill>
                  <a:srgbClr val="444445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>
                <a:solidFill>
                  <a:srgbClr val="444445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>
            <p:ph type="title"/>
          </p:nvPr>
        </p:nvSpPr>
        <p:spPr>
          <a:xfrm>
            <a:off x="628650" y="545636"/>
            <a:ext cx="7886700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Quattrocento Sans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" type="body"/>
          </p:nvPr>
        </p:nvSpPr>
        <p:spPr>
          <a:xfrm>
            <a:off x="628650" y="1369218"/>
            <a:ext cx="7886700" cy="36266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>
                <a:solidFill>
                  <a:srgbClr val="FFFFF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>
                <a:solidFill>
                  <a:srgbClr val="FFFFFF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▪"/>
              <a:defRPr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/>
          <p:nvPr>
            <p:ph type="title"/>
          </p:nvPr>
        </p:nvSpPr>
        <p:spPr>
          <a:xfrm>
            <a:off x="628650" y="545636"/>
            <a:ext cx="7886700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Quattrocento Sans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628650" y="1369218"/>
            <a:ext cx="7886700" cy="36266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▪"/>
              <a:defRPr>
                <a:solidFill>
                  <a:srgbClr val="FFFFF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>
                <a:solidFill>
                  <a:srgbClr val="FFFFFF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545636"/>
            <a:ext cx="7886700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ttrocento Sans"/>
              <a:buNone/>
              <a:defRPr b="0" i="0" sz="33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8"/>
            <a:ext cx="7886700" cy="36316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7EE5"/>
              </a:buClr>
              <a:buSzPts val="2100"/>
              <a:buFont typeface="Noto Sans Symbols"/>
              <a:buChar char="▪"/>
              <a:defRPr b="0" i="0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7EE5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7EE5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7EE5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7EE5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sli.do/features-google-slides?interaction-type=TXVsdGlwbGVDaG9pY2U%3D" TargetMode="External"/><Relationship Id="rId4" Type="http://schemas.openxmlformats.org/officeDocument/2006/relationships/image" Target="../media/image16.png"/><Relationship Id="rId5" Type="http://schemas.openxmlformats.org/officeDocument/2006/relationships/hyperlink" Target="https://www.sli.do/features-google-slides?payload=eyJwcmVzZW50YXRpb25JZCI6IjFwUEpaZzJXaDVxVC0tWXlKbGx3VXNMQVI2MDg4MW1tVnRIVUpNWmJmSmFZIiwic2xpZGVJZCI6IlNMSURFU19BUEk1MTk5MTg1NTJfMCJ9" TargetMode="External"/><Relationship Id="rId6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sli.do/features-google-slides?interaction-type=TXVsdGlwbGVDaG9pY2U%3D" TargetMode="External"/><Relationship Id="rId4" Type="http://schemas.openxmlformats.org/officeDocument/2006/relationships/image" Target="../media/image16.png"/><Relationship Id="rId5" Type="http://schemas.openxmlformats.org/officeDocument/2006/relationships/hyperlink" Target="https://www.sli.do/features-google-slides?payload=eyJwcmVzZW50YXRpb25JZCI6IjFwUEpaZzJXaDVxVC0tWXlKbGx3VXNMQVI2MDg4MW1tVnRIVUpNWmJmSmFZIiwic2xpZGVJZCI6IlNMSURFU19BUEkxODg3NDMwNzgzXzAifQ%3D%3D" TargetMode="External"/><Relationship Id="rId6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sli.do/features-google-slides?interaction-type=TXVsdGlwbGVDaG9pY2U%3D" TargetMode="External"/><Relationship Id="rId4" Type="http://schemas.openxmlformats.org/officeDocument/2006/relationships/image" Target="../media/image16.png"/><Relationship Id="rId5" Type="http://schemas.openxmlformats.org/officeDocument/2006/relationships/hyperlink" Target="https://www.sli.do/features-google-slides?payload=eyJwcmVzZW50YXRpb25JZCI6IjFwUEpaZzJXaDVxVC0tWXlKbGx3VXNMQVI2MDg4MW1tVnRIVUpNWmJmSmFZIiwic2xpZGVJZCI6IlNMSURFU19BUEkxMjAyMzEwNjM0XzAifQ%3D%3D" TargetMode="External"/><Relationship Id="rId6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www.sli.do/features-google-slides?interaction-type=TXVsdGlwbGVDaG9pY2U%3D" TargetMode="External"/><Relationship Id="rId4" Type="http://schemas.openxmlformats.org/officeDocument/2006/relationships/image" Target="../media/image16.png"/><Relationship Id="rId5" Type="http://schemas.openxmlformats.org/officeDocument/2006/relationships/hyperlink" Target="https://www.sli.do/features-google-slides?payload=eyJwcmVzZW50YXRpb25JZCI6IjFwUEpaZzJXaDVxVC0tWXlKbGx3VXNMQVI2MDg4MW1tVnRIVUpNWmJmSmFZIiwic2xpZGVJZCI6IlNMSURFU19BUEk5NjM4NDQzNDRfMCJ9" TargetMode="External"/><Relationship Id="rId6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www.sli.do/features-google-slides?interaction-type=T3BlblRleHQ%3D" TargetMode="External"/><Relationship Id="rId4" Type="http://schemas.openxmlformats.org/officeDocument/2006/relationships/image" Target="../media/image18.png"/><Relationship Id="rId5" Type="http://schemas.openxmlformats.org/officeDocument/2006/relationships/hyperlink" Target="https://www.sli.do/features-google-slides?payload=eyJwcmVzZW50YXRpb25JZCI6IjFwUEpaZzJXaDVxVC0tWXlKbGx3VXNMQVI2MDg4MW1tVnRIVUpNWmJmSmFZIiwic2xpZGVJZCI6IlNMSURFU19BUEkxMzA0ODI1Mjk2XzAifQ%3D%3D" TargetMode="External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/>
          <p:nvPr>
            <p:ph type="ctrTitle"/>
          </p:nvPr>
        </p:nvSpPr>
        <p:spPr>
          <a:xfrm>
            <a:off x="251960" y="1807109"/>
            <a:ext cx="8543299" cy="67018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Quattrocento Sans"/>
              <a:buNone/>
            </a:pPr>
            <a:r>
              <a:rPr b="0" lang="en" sz="3600"/>
              <a:t>Tutorial 10 - Week 11</a:t>
            </a:r>
            <a:endParaRPr/>
          </a:p>
        </p:txBody>
      </p:sp>
      <p:sp>
        <p:nvSpPr>
          <p:cNvPr id="71" name="Google Shape;71;p19"/>
          <p:cNvSpPr txBox="1"/>
          <p:nvPr>
            <p:ph idx="1" type="subTitle"/>
          </p:nvPr>
        </p:nvSpPr>
        <p:spPr>
          <a:xfrm>
            <a:off x="251960" y="2886749"/>
            <a:ext cx="8543299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1" lang="en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We’ll be starting at the 10 minute mark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"/>
          <p:cNvSpPr txBox="1"/>
          <p:nvPr>
            <p:ph type="title"/>
          </p:nvPr>
        </p:nvSpPr>
        <p:spPr>
          <a:xfrm>
            <a:off x="628650" y="545636"/>
            <a:ext cx="7886700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Why use OOP?</a:t>
            </a:r>
            <a:endParaRPr/>
          </a:p>
        </p:txBody>
      </p:sp>
      <p:sp>
        <p:nvSpPr>
          <p:cNvPr id="125" name="Google Shape;125;p28"/>
          <p:cNvSpPr txBox="1"/>
          <p:nvPr>
            <p:ph idx="1" type="body"/>
          </p:nvPr>
        </p:nvSpPr>
        <p:spPr>
          <a:xfrm>
            <a:off x="3674378" y="971255"/>
            <a:ext cx="5341690" cy="389855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85000" lnSpcReduction="10000"/>
          </a:bodyPr>
          <a:lstStyle/>
          <a:p>
            <a:pPr indent="-334962" lvl="0" marL="431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1428"/>
              <a:buChar char="●"/>
            </a:pPr>
            <a:r>
              <a:rPr lang="en"/>
              <a:t>“How would you do it?” → “Translate this to Python”</a:t>
            </a:r>
            <a:endParaRPr/>
          </a:p>
          <a:p>
            <a:pPr indent="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962" lvl="0" marL="431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1428"/>
              <a:buChar char="●"/>
            </a:pPr>
            <a:r>
              <a:rPr lang="en"/>
              <a:t>As programs get larger and need to handle increasingly complex problems, it gets harder to represent the data by simply composing built-in data-types, i.e., list, dictionary, int, string, etc.</a:t>
            </a:r>
            <a:endParaRPr/>
          </a:p>
          <a:p>
            <a:pPr indent="0" lvl="0" marL="977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⇒An option is to create new data types that can store both information (in data </a:t>
            </a:r>
            <a:r>
              <a:rPr b="1" lang="en"/>
              <a:t>attributes</a:t>
            </a:r>
            <a:r>
              <a:rPr lang="en"/>
              <a:t>) and behaviour (in </a:t>
            </a:r>
            <a:r>
              <a:rPr b="1" lang="en"/>
              <a:t>methods</a:t>
            </a:r>
            <a:r>
              <a:rPr lang="en"/>
              <a:t>). </a:t>
            </a:r>
            <a:endParaRPr/>
          </a:p>
          <a:p>
            <a:pPr indent="0" lvl="0" marL="132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→</a:t>
            </a:r>
            <a:r>
              <a:rPr lang="en">
                <a:solidFill>
                  <a:srgbClr val="0000FF"/>
                </a:solidFill>
              </a:rPr>
              <a:t>In Python, methods are also referred to  as </a:t>
            </a:r>
            <a:r>
              <a:rPr b="1" lang="en">
                <a:solidFill>
                  <a:srgbClr val="0000FF"/>
                </a:solidFill>
              </a:rPr>
              <a:t>method attributes.</a:t>
            </a:r>
            <a:endParaRPr/>
          </a:p>
          <a:p>
            <a:pPr indent="-50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126" name="Google Shape;126;p28"/>
          <p:cNvPicPr preferRelativeResize="0"/>
          <p:nvPr/>
        </p:nvPicPr>
        <p:blipFill rotWithShape="1">
          <a:blip r:embed="rId3">
            <a:alphaModFix/>
          </a:blip>
          <a:srcRect b="7818" l="4926" r="42275" t="18969"/>
          <a:stretch/>
        </p:blipFill>
        <p:spPr>
          <a:xfrm>
            <a:off x="353318" y="1694057"/>
            <a:ext cx="3144806" cy="24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9"/>
          <p:cNvSpPr txBox="1"/>
          <p:nvPr>
            <p:ph type="title"/>
          </p:nvPr>
        </p:nvSpPr>
        <p:spPr>
          <a:xfrm>
            <a:off x="132400" y="415175"/>
            <a:ext cx="89631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This seems like more work, why would you do this?</a:t>
            </a:r>
            <a:endParaRPr/>
          </a:p>
        </p:txBody>
      </p:sp>
      <p:sp>
        <p:nvSpPr>
          <p:cNvPr id="132" name="Google Shape;132;p29"/>
          <p:cNvSpPr txBox="1"/>
          <p:nvPr>
            <p:ph idx="1" type="body"/>
          </p:nvPr>
        </p:nvSpPr>
        <p:spPr>
          <a:xfrm>
            <a:off x="4127383" y="1369218"/>
            <a:ext cx="4387967" cy="36266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/>
          </a:bodyPr>
          <a:lstStyle/>
          <a:p>
            <a:pPr indent="-342106" lvl="0" marL="431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1428"/>
              <a:buChar char="▪"/>
            </a:pPr>
            <a:r>
              <a:rPr lang="en"/>
              <a:t>The real benefits of OOP manifest more clearly in programs that are complicated and large.</a:t>
            </a:r>
            <a:endParaRPr/>
          </a:p>
          <a:p>
            <a:pPr indent="-21590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342106" lvl="0" marL="431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1428"/>
              <a:buChar char="▪"/>
            </a:pPr>
            <a:r>
              <a:rPr lang="en"/>
              <a:t>Usually, in a large industry project, several classes will already be defined and new programmers who join a project l write code that uses the pre-existing classes.</a:t>
            </a:r>
            <a:endParaRPr/>
          </a:p>
          <a:p>
            <a:pPr indent="-50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133" name="Google Shape;13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380" y="1433069"/>
            <a:ext cx="3648587" cy="31647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0"/>
          <p:cNvSpPr txBox="1"/>
          <p:nvPr>
            <p:ph type="ctrTitle"/>
          </p:nvPr>
        </p:nvSpPr>
        <p:spPr>
          <a:xfrm>
            <a:off x="251960" y="1807109"/>
            <a:ext cx="8543299" cy="67018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Quattrocento Sans"/>
              <a:buNone/>
            </a:pPr>
            <a:r>
              <a:rPr lang="en"/>
              <a:t>Review of Lecture</a:t>
            </a:r>
            <a:endParaRPr/>
          </a:p>
        </p:txBody>
      </p:sp>
      <p:sp>
        <p:nvSpPr>
          <p:cNvPr id="139" name="Google Shape;139;p30"/>
          <p:cNvSpPr txBox="1"/>
          <p:nvPr>
            <p:ph idx="1" type="subTitle"/>
          </p:nvPr>
        </p:nvSpPr>
        <p:spPr>
          <a:xfrm>
            <a:off x="252413" y="2887266"/>
            <a:ext cx="8542735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000">
                <a:solidFill>
                  <a:schemeClr val="accent1"/>
                </a:solidFill>
              </a:rPr>
              <a:t>User-defined Classes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1"/>
          <p:cNvSpPr txBox="1"/>
          <p:nvPr>
            <p:ph type="title"/>
          </p:nvPr>
        </p:nvSpPr>
        <p:spPr>
          <a:xfrm>
            <a:off x="209550" y="5075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Review: Classes and Objects</a:t>
            </a:r>
            <a:endParaRPr/>
          </a:p>
        </p:txBody>
      </p:sp>
      <p:sp>
        <p:nvSpPr>
          <p:cNvPr id="145" name="Google Shape;145;p31"/>
          <p:cNvSpPr txBox="1"/>
          <p:nvPr>
            <p:ph idx="1" type="body"/>
          </p:nvPr>
        </p:nvSpPr>
        <p:spPr>
          <a:xfrm>
            <a:off x="139800" y="1366600"/>
            <a:ext cx="8804100" cy="36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254000" lvl="0" marL="330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" sz="1900"/>
              <a:t>Classes are </a:t>
            </a:r>
            <a:r>
              <a:rPr b="1" lang="en" sz="1900"/>
              <a:t>templates</a:t>
            </a:r>
            <a:r>
              <a:rPr lang="en" sz="1900"/>
              <a:t> for generating objects</a:t>
            </a:r>
            <a:endParaRPr sz="2200"/>
          </a:p>
          <a:p>
            <a:pPr indent="0" lvl="1" marL="419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1900"/>
              <a:t>Built-in classes: </a:t>
            </a: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int, list, str, dict,</a:t>
            </a:r>
            <a:r>
              <a:rPr lang="en" sz="1900"/>
              <a:t> …</a:t>
            </a:r>
            <a:endParaRPr sz="1900"/>
          </a:p>
          <a:p>
            <a:pPr indent="-139700" lvl="0" marL="939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900"/>
          </a:p>
          <a:p>
            <a:pPr indent="-254000" lvl="0" marL="330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" sz="1900"/>
              <a:t>Each </a:t>
            </a:r>
            <a:r>
              <a:rPr b="1" lang="en" sz="1900"/>
              <a:t>object</a:t>
            </a:r>
            <a:r>
              <a:rPr lang="en" sz="1900"/>
              <a:t> is an </a:t>
            </a:r>
            <a:r>
              <a:rPr b="1" lang="en" sz="1900"/>
              <a:t>instance</a:t>
            </a:r>
            <a:r>
              <a:rPr lang="en" sz="1900"/>
              <a:t> of a class template</a:t>
            </a:r>
            <a:endParaRPr sz="2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900"/>
              <a:t>             Example: </a:t>
            </a: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x = [5,5,3]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            Y = list((5,6,7))  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28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     X and Y</a:t>
            </a:r>
            <a:r>
              <a:rPr lang="en" sz="1900"/>
              <a:t> are objects, instances of class </a:t>
            </a:r>
            <a:r>
              <a:rPr b="1" lang="en" sz="1900"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endParaRPr sz="2200"/>
          </a:p>
          <a:p>
            <a:pPr indent="-139700" lvl="0" marL="596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Note:</a:t>
            </a:r>
            <a:r>
              <a:rPr lang="en" sz="1900"/>
              <a:t> - objects are the actual </a:t>
            </a:r>
            <a:r>
              <a:rPr b="1" lang="en" sz="1900"/>
              <a:t>values </a:t>
            </a:r>
            <a:r>
              <a:rPr lang="en" sz="1900"/>
              <a:t>in a program</a:t>
            </a:r>
            <a:endParaRPr sz="1900"/>
          </a:p>
          <a:p>
            <a:pPr indent="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        - </a:t>
            </a:r>
            <a:r>
              <a:rPr lang="en" sz="1900"/>
              <a:t>classes are how you would describe a type of object, and its capabilities.</a:t>
            </a:r>
            <a:endParaRPr sz="2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/>
          <p:nvPr>
            <p:ph type="title"/>
          </p:nvPr>
        </p:nvSpPr>
        <p:spPr>
          <a:xfrm>
            <a:off x="628650" y="393235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User-Defined Classes - 1</a:t>
            </a:r>
            <a:endParaRPr/>
          </a:p>
        </p:txBody>
      </p:sp>
      <p:sp>
        <p:nvSpPr>
          <p:cNvPr id="151" name="Google Shape;151;p32"/>
          <p:cNvSpPr txBox="1"/>
          <p:nvPr>
            <p:ph idx="1" type="body"/>
          </p:nvPr>
        </p:nvSpPr>
        <p:spPr>
          <a:xfrm>
            <a:off x="522925" y="806175"/>
            <a:ext cx="8621100" cy="41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9250" lvl="0" marL="431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▪"/>
            </a:pPr>
            <a:r>
              <a:rPr lang="en" sz="1600"/>
              <a:t>One can expand the set of available classes by defining new classes</a:t>
            </a:r>
            <a:endParaRPr sz="1600"/>
          </a:p>
          <a:p>
            <a:pPr indent="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49250" lvl="0" marL="431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▪"/>
            </a:pPr>
            <a:r>
              <a:rPr lang="en" sz="1600"/>
              <a:t>The general form of a class definition is: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1" lang="en" sz="16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&lt;class name&gt;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2200"/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#class data attributes</a:t>
            </a:r>
            <a:endParaRPr sz="2200"/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…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6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parameters):</a:t>
            </a:r>
            <a:endParaRPr sz="2200"/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#instance data attributes </a:t>
            </a:r>
            <a:endParaRPr sz="2200"/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…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6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endParaRPr b="1" sz="16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6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en" sz="16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method_1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parameters):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… 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def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method_1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parameters):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… </a:t>
            </a:r>
            <a:endParaRPr sz="1600"/>
          </a:p>
          <a:p>
            <a:pPr indent="-1651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/>
          </a:p>
          <a:p>
            <a:pPr indent="-762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 txBox="1"/>
          <p:nvPr>
            <p:ph type="title"/>
          </p:nvPr>
        </p:nvSpPr>
        <p:spPr>
          <a:xfrm>
            <a:off x="628650" y="317035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User-Defined Classes - 2</a:t>
            </a:r>
            <a:endParaRPr/>
          </a:p>
        </p:txBody>
      </p:sp>
      <p:sp>
        <p:nvSpPr>
          <p:cNvPr id="157" name="Google Shape;157;p33"/>
          <p:cNvSpPr txBox="1"/>
          <p:nvPr>
            <p:ph idx="1" type="body"/>
          </p:nvPr>
        </p:nvSpPr>
        <p:spPr>
          <a:xfrm>
            <a:off x="218125" y="898825"/>
            <a:ext cx="8925900" cy="41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             </a:t>
            </a:r>
            <a:r>
              <a:rPr b="1" lang="en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&lt;class name&gt;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800"/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#class data attributes</a:t>
            </a:r>
            <a:endParaRPr sz="1800"/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…</a:t>
            </a:r>
            <a:endParaRPr sz="1800"/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parameters):</a:t>
            </a:r>
            <a:endParaRPr sz="1800"/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#instance data attributes </a:t>
            </a:r>
            <a:endParaRPr sz="1800"/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…</a:t>
            </a:r>
            <a:endParaRPr sz="18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The </a:t>
            </a: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1600"/>
              <a:t> method is responsible for setting up the initial state of any new class instance. (</a:t>
            </a:r>
            <a:r>
              <a:rPr lang="en" sz="1600">
                <a:solidFill>
                  <a:schemeClr val="lt1"/>
                </a:solidFill>
                <a:highlight>
                  <a:srgbClr val="FFFFFF"/>
                </a:highlight>
              </a:rPr>
              <a:t>The </a:t>
            </a:r>
            <a:r>
              <a:rPr b="1" lang="en" sz="1600">
                <a:solidFill>
                  <a:schemeClr val="lt1"/>
                </a:solidFill>
                <a:highlight>
                  <a:srgbClr val="FFFFFF"/>
                </a:highlight>
              </a:rPr>
              <a:t>initializer method</a:t>
            </a:r>
            <a:r>
              <a:rPr lang="en" sz="1600">
                <a:solidFill>
                  <a:schemeClr val="lt1"/>
                </a:solidFill>
                <a:highlight>
                  <a:srgbClr val="FFFFFF"/>
                </a:highlight>
              </a:rPr>
              <a:t> is automatically called whenever a new class instance is created by the class </a:t>
            </a:r>
            <a:r>
              <a:rPr b="1" lang="en" sz="1600">
                <a:solidFill>
                  <a:schemeClr val="lt1"/>
                </a:solidFill>
                <a:highlight>
                  <a:srgbClr val="FFFFFF"/>
                </a:highlight>
              </a:rPr>
              <a:t>constructor.</a:t>
            </a:r>
            <a:r>
              <a:rPr lang="en" sz="1600">
                <a:solidFill>
                  <a:schemeClr val="lt1"/>
                </a:solidFill>
                <a:highlight>
                  <a:srgbClr val="FFFFFF"/>
                </a:highlight>
              </a:rPr>
              <a:t> )</a:t>
            </a:r>
            <a:endParaRPr sz="1600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600"/>
              <a:buChar char="●"/>
            </a:pPr>
            <a:r>
              <a:rPr lang="en" sz="1600">
                <a:solidFill>
                  <a:srgbClr val="171717"/>
                </a:solidFill>
                <a:highlight>
                  <a:srgbClr val="FFFFFF"/>
                </a:highlight>
              </a:rPr>
              <a:t>The class </a:t>
            </a:r>
            <a:r>
              <a:rPr b="1" lang="en" sz="1600">
                <a:solidFill>
                  <a:srgbClr val="171717"/>
                </a:solidFill>
                <a:highlight>
                  <a:srgbClr val="FFFFFF"/>
                </a:highlight>
              </a:rPr>
              <a:t>constructor, </a:t>
            </a:r>
            <a:r>
              <a:rPr lang="en" sz="1600">
                <a:solidFill>
                  <a:srgbClr val="171717"/>
                </a:solidFill>
                <a:highlight>
                  <a:srgbClr val="FFFFFF"/>
                </a:highlight>
              </a:rPr>
              <a:t>in Python, is called </a:t>
            </a:r>
            <a:r>
              <a:rPr b="1" lang="en" sz="1600">
                <a:solidFill>
                  <a:srgbClr val="171717"/>
                </a:solidFill>
              </a:rPr>
              <a:t>__new__</a:t>
            </a:r>
            <a:r>
              <a:rPr lang="en" sz="1600">
                <a:solidFill>
                  <a:srgbClr val="171717"/>
                </a:solidFill>
              </a:rPr>
              <a:t>. It is called first after a class instantiation statement and returns an instance of the class. In general, you do not need to add a method </a:t>
            </a:r>
            <a:r>
              <a:rPr lang="en" sz="1600">
                <a:solidFill>
                  <a:srgbClr val="171717"/>
                </a:solidFill>
                <a:highlight>
                  <a:srgbClr val="FFFFFF"/>
                </a:highlight>
              </a:rPr>
              <a:t> </a:t>
            </a:r>
            <a:r>
              <a:rPr b="1" lang="en" sz="1600">
                <a:solidFill>
                  <a:srgbClr val="171717"/>
                </a:solidFill>
              </a:rPr>
              <a:t>__new__ </a:t>
            </a:r>
            <a:r>
              <a:rPr lang="en" sz="1600">
                <a:solidFill>
                  <a:srgbClr val="171717"/>
                </a:solidFill>
              </a:rPr>
              <a:t>to your class. </a:t>
            </a:r>
            <a:r>
              <a:rPr b="1" lang="en" sz="1600">
                <a:solidFill>
                  <a:srgbClr val="171717"/>
                </a:solidFill>
              </a:rPr>
              <a:t>It is already available by default.</a:t>
            </a:r>
            <a:r>
              <a:rPr lang="en" sz="1600">
                <a:solidFill>
                  <a:srgbClr val="171717"/>
                </a:solidFill>
              </a:rPr>
              <a:t> </a:t>
            </a:r>
            <a:endParaRPr b="1" sz="1600">
              <a:solidFill>
                <a:srgbClr val="171717"/>
              </a:solidFill>
            </a:endParaRPr>
          </a:p>
          <a:p>
            <a:pPr indent="0" lvl="0" marL="863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71717"/>
                </a:solidFill>
              </a:rPr>
              <a:t>⇒</a:t>
            </a:r>
            <a:r>
              <a:rPr lang="en" sz="1600">
                <a:solidFill>
                  <a:srgbClr val="171717"/>
                </a:solidFill>
              </a:rPr>
              <a:t> </a:t>
            </a:r>
            <a: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__init__ </a:t>
            </a:r>
            <a:r>
              <a:rPr lang="en" sz="1600">
                <a:solidFill>
                  <a:srgbClr val="171717"/>
                </a:solidFill>
              </a:rPr>
              <a:t>is responsible for initializing a class instance. The class instance exists at the time </a:t>
            </a:r>
            <a: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__init__ </a:t>
            </a:r>
            <a:r>
              <a:rPr lang="en" sz="1600">
                <a:solidFill>
                  <a:srgbClr val="171717"/>
                </a:solidFill>
              </a:rPr>
              <a:t> is called.</a:t>
            </a:r>
            <a:endParaRPr b="1"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651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/>
          </a:p>
          <a:p>
            <a:pPr indent="-1651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/>
          </a:p>
          <a:p>
            <a:pPr indent="-762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4"/>
          <p:cNvSpPr txBox="1"/>
          <p:nvPr>
            <p:ph type="title"/>
          </p:nvPr>
        </p:nvSpPr>
        <p:spPr>
          <a:xfrm>
            <a:off x="628650" y="545636"/>
            <a:ext cx="7886700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Example User Defined-Class</a:t>
            </a:r>
            <a:endParaRPr/>
          </a:p>
        </p:txBody>
      </p:sp>
      <p:sp>
        <p:nvSpPr>
          <p:cNvPr id="163" name="Google Shape;163;p34"/>
          <p:cNvSpPr txBox="1"/>
          <p:nvPr>
            <p:ph idx="1" type="body"/>
          </p:nvPr>
        </p:nvSpPr>
        <p:spPr>
          <a:xfrm>
            <a:off x="180975" y="1387518"/>
            <a:ext cx="78867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8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6190"/>
              <a:buNone/>
            </a:pPr>
            <a:r>
              <a:rPr i="1" lang="en" sz="2100">
                <a:solidFill>
                  <a:srgbClr val="408080"/>
                </a:solidFill>
                <a:latin typeface="Courier New"/>
                <a:ea typeface="Courier New"/>
                <a:cs typeface="Courier New"/>
                <a:sym typeface="Courier New"/>
              </a:rPr>
              <a:t># define the class</a:t>
            </a:r>
            <a:endParaRPr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6190"/>
              <a:buNone/>
            </a:pPr>
            <a:r>
              <a:rPr b="1" lang="en" sz="2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Point</a:t>
            </a: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6190"/>
              <a:buNone/>
            </a:pPr>
            <a:r>
              <a:t/>
            </a:r>
            <a:endParaRPr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6190"/>
              <a:buNone/>
            </a:pP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" sz="2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,xx</a:t>
            </a:r>
            <a:r>
              <a:rPr lang="en" sz="2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=0</a:t>
            </a: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,yy</a:t>
            </a:r>
            <a:r>
              <a:rPr lang="en" sz="2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=0</a:t>
            </a: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,zz</a:t>
            </a:r>
            <a:r>
              <a:rPr lang="en" sz="2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=0</a:t>
            </a: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6190"/>
              <a:buNone/>
            </a:pP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" sz="2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2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" sz="2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xx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6190"/>
              <a:buNone/>
            </a:pP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" sz="2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2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" sz="2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yy</a:t>
            </a:r>
            <a:endParaRPr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6190"/>
              <a:buNone/>
            </a:pP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" sz="2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2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 </a:t>
            </a:r>
            <a:r>
              <a:rPr lang="en" sz="2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zz</a:t>
            </a:r>
            <a:endParaRPr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6190"/>
              <a:buNone/>
            </a:pP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6190"/>
              <a:buNone/>
            </a:pP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6190"/>
              <a:buNone/>
            </a:pPr>
            <a:r>
              <a:t/>
            </a:r>
            <a:endParaRPr i="1">
              <a:solidFill>
                <a:srgbClr val="4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6190"/>
              <a:buNone/>
            </a:pPr>
            <a:r>
              <a:rPr i="1" lang="en" sz="2100">
                <a:solidFill>
                  <a:srgbClr val="408080"/>
                </a:solidFill>
                <a:latin typeface="Courier New"/>
                <a:ea typeface="Courier New"/>
                <a:cs typeface="Courier New"/>
                <a:sym typeface="Courier New"/>
              </a:rPr>
              <a:t># instantiate some Point objects</a:t>
            </a:r>
            <a:endParaRPr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6190"/>
              <a:buNone/>
            </a:pP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 </a:t>
            </a:r>
            <a:r>
              <a:rPr lang="en" sz="2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Point()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6190"/>
              <a:buNone/>
            </a:pPr>
            <a:r>
              <a:t/>
            </a:r>
            <a:endParaRPr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6190"/>
              <a:buNone/>
            </a:pPr>
            <a:r>
              <a:t/>
            </a:r>
            <a:endParaRPr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6190"/>
              <a:buNone/>
            </a:pP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lang="en" sz="2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Point(</a:t>
            </a:r>
            <a:r>
              <a:rPr lang="en" sz="2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2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2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6190"/>
              <a:buNone/>
            </a:pP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/>
          </a:p>
        </p:txBody>
      </p:sp>
      <p:sp>
        <p:nvSpPr>
          <p:cNvPr id="164" name="Google Shape;164;p34"/>
          <p:cNvSpPr/>
          <p:nvPr/>
        </p:nvSpPr>
        <p:spPr>
          <a:xfrm>
            <a:off x="5548800" y="2091093"/>
            <a:ext cx="244200" cy="857400"/>
          </a:xfrm>
          <a:prstGeom prst="rightBrace">
            <a:avLst>
              <a:gd fmla="val 57289" name="adj1"/>
              <a:gd fmla="val 50000" name="adj2"/>
            </a:avLst>
          </a:prstGeom>
          <a:noFill/>
          <a:ln cap="flat" cmpd="sng" w="9525">
            <a:solidFill>
              <a:srgbClr val="FD4B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4"/>
          <p:cNvSpPr txBox="1"/>
          <p:nvPr/>
        </p:nvSpPr>
        <p:spPr>
          <a:xfrm>
            <a:off x="6066174" y="2168199"/>
            <a:ext cx="25734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i="0" lang="en" sz="15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b="0" i="0" lang="en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5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creates three instance attributes: x, y and z</a:t>
            </a:r>
            <a:endParaRPr b="0" i="0" sz="15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6" name="Google Shape;166;p34"/>
          <p:cNvSpPr txBox="1"/>
          <p:nvPr/>
        </p:nvSpPr>
        <p:spPr>
          <a:xfrm>
            <a:off x="5967896" y="2823840"/>
            <a:ext cx="29232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roxima Nova"/>
              <a:buNone/>
            </a:pPr>
            <a:r>
              <a:rPr b="0" i="0" lang="en" sz="1300" u="none" cap="none" strike="noStrik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The self parameter is automatically set to reference the newly created object</a:t>
            </a:r>
            <a:endParaRPr b="0" i="0" sz="1300" u="none" cap="none" strike="noStrike">
              <a:solidFill>
                <a:schemeClr val="accen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7" name="Google Shape;167;p34"/>
          <p:cNvSpPr txBox="1"/>
          <p:nvPr/>
        </p:nvSpPr>
        <p:spPr>
          <a:xfrm>
            <a:off x="2081775" y="3798737"/>
            <a:ext cx="59859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roxima Nova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i="0" lang="en" sz="11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_</a:t>
            </a:r>
            <a:r>
              <a:rPr b="1" i="0" lang="en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b="0" i="0" lang="en" sz="1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b="0" i="0" lang="en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sets the 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attributes x, y and z of an </a:t>
            </a:r>
            <a:r>
              <a:rPr b="0" i="0" lang="en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instance of class Point 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to 0. </a:t>
            </a:r>
            <a:endParaRPr b="1" i="0" sz="14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8" name="Google Shape;168;p34"/>
          <p:cNvSpPr txBox="1"/>
          <p:nvPr/>
        </p:nvSpPr>
        <p:spPr>
          <a:xfrm>
            <a:off x="2627950" y="4367900"/>
            <a:ext cx="65160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roxima Nova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i="0" lang="en" sz="11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_</a:t>
            </a:r>
            <a:r>
              <a:rPr b="1" i="0" lang="en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b="0" i="0" lang="en" sz="1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b="0" i="0" lang="en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sets the attributes x, y and z of an instance of class Point to </a:t>
            </a:r>
            <a:r>
              <a:rPr b="0" i="0" lang="en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3, 4 and 5, respectively.</a:t>
            </a:r>
            <a:endParaRPr b="1" i="0" sz="14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9" name="Google Shape;169;p34"/>
          <p:cNvSpPr txBox="1"/>
          <p:nvPr/>
        </p:nvSpPr>
        <p:spPr>
          <a:xfrm>
            <a:off x="3336279" y="1426375"/>
            <a:ext cx="21396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b="0" i="0" lang="en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is called the 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“initializer method”</a:t>
            </a:r>
            <a:endParaRPr b="0" i="0" sz="11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0" name="Google Shape;170;p34"/>
          <p:cNvSpPr txBox="1"/>
          <p:nvPr/>
        </p:nvSpPr>
        <p:spPr>
          <a:xfrm>
            <a:off x="5967900" y="846711"/>
            <a:ext cx="31203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roxima Nova"/>
              <a:buNone/>
            </a:pPr>
            <a:r>
              <a:rPr lang="en" sz="1300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We can simulate </a:t>
            </a:r>
            <a:r>
              <a:rPr b="0" i="0" lang="en" sz="1300" u="none" cap="none" strike="noStrik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 multiple </a:t>
            </a:r>
            <a:r>
              <a:rPr b="1" i="0" lang="en" sz="13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b="0" i="0" lang="en" sz="1300" u="none" cap="none" strike="noStrik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  methods in a class</a:t>
            </a:r>
            <a:r>
              <a:rPr lang="en" sz="1300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 by using optional parameters. </a:t>
            </a:r>
            <a:endParaRPr sz="1300">
              <a:solidFill>
                <a:schemeClr val="accen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roxima Nova"/>
              <a:buNone/>
            </a:pPr>
            <a:r>
              <a:rPr lang="en" sz="1300">
                <a:solidFill>
                  <a:srgbClr val="FD4B4B"/>
                </a:solidFill>
                <a:latin typeface="Proxima Nova"/>
                <a:ea typeface="Proxima Nova"/>
                <a:cs typeface="Proxima Nova"/>
                <a:sym typeface="Proxima Nova"/>
              </a:rPr>
              <a:t>If multiple </a:t>
            </a:r>
            <a:r>
              <a:rPr b="1" lang="en" sz="1300">
                <a:solidFill>
                  <a:srgbClr val="FD4B4B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en" sz="1300">
                <a:solidFill>
                  <a:srgbClr val="FD4B4B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300">
                <a:solidFill>
                  <a:srgbClr val="FD4B4B"/>
                </a:solidFill>
                <a:latin typeface="Proxima Nova"/>
                <a:ea typeface="Proxima Nova"/>
                <a:cs typeface="Proxima Nova"/>
                <a:sym typeface="Proxima Nova"/>
              </a:rPr>
              <a:t>  are present, the last one </a:t>
            </a:r>
            <a:r>
              <a:rPr lang="en" sz="1300">
                <a:solidFill>
                  <a:srgbClr val="FD4B4B"/>
                </a:solidFill>
                <a:latin typeface="Proxima Nova"/>
                <a:ea typeface="Proxima Nova"/>
                <a:cs typeface="Proxima Nova"/>
                <a:sym typeface="Proxima Nova"/>
              </a:rPr>
              <a:t>overrides</a:t>
            </a:r>
            <a:r>
              <a:rPr lang="en" sz="1300">
                <a:solidFill>
                  <a:srgbClr val="FD4B4B"/>
                </a:solidFill>
                <a:latin typeface="Proxima Nova"/>
                <a:ea typeface="Proxima Nova"/>
                <a:cs typeface="Proxima Nova"/>
                <a:sym typeface="Proxima Nova"/>
              </a:rPr>
              <a:t> the previous ones.</a:t>
            </a:r>
            <a:endParaRPr b="0" i="0" sz="1000" u="none" cap="none" strike="noStrike">
              <a:solidFill>
                <a:srgbClr val="FD4B4B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5"/>
          <p:cNvSpPr txBox="1"/>
          <p:nvPr>
            <p:ph type="title"/>
          </p:nvPr>
        </p:nvSpPr>
        <p:spPr>
          <a:xfrm>
            <a:off x="628650" y="545636"/>
            <a:ext cx="7886700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User-Defined Methods</a:t>
            </a:r>
            <a:endParaRPr/>
          </a:p>
        </p:txBody>
      </p:sp>
      <p:sp>
        <p:nvSpPr>
          <p:cNvPr id="176" name="Google Shape;176;p35"/>
          <p:cNvSpPr txBox="1"/>
          <p:nvPr>
            <p:ph idx="1" type="body"/>
          </p:nvPr>
        </p:nvSpPr>
        <p:spPr>
          <a:xfrm>
            <a:off x="628650" y="1193350"/>
            <a:ext cx="7886700" cy="38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6710" lvl="0" marL="431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60"/>
              <a:buChar char="▪"/>
            </a:pPr>
            <a:r>
              <a:rPr lang="en" sz="1885"/>
              <a:t>Classes have a set of functions (aka methods) that can only be applied to objects that are instances of the class</a:t>
            </a:r>
            <a:endParaRPr sz="1885"/>
          </a:p>
          <a:p>
            <a:pPr indent="-228600" lvl="0" marL="685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85"/>
              <a:buNone/>
            </a:pPr>
            <a:r>
              <a:t/>
            </a:r>
            <a:endParaRPr sz="1885"/>
          </a:p>
          <a:p>
            <a:pPr indent="-346710" lvl="0" marL="431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60"/>
              <a:buChar char="▪"/>
            </a:pPr>
            <a:r>
              <a:rPr lang="en" sz="1885"/>
              <a:t>The general form of a class with methods is:</a:t>
            </a:r>
            <a:endParaRPr sz="188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85"/>
              <a:buNone/>
            </a:pPr>
            <a:r>
              <a:t/>
            </a:r>
            <a:endParaRPr sz="1885"/>
          </a:p>
          <a:p>
            <a:pPr indent="-177800" lvl="0" marL="1117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b="1" lang="en" sz="1629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62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29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&lt;class name&gt;</a:t>
            </a:r>
            <a:r>
              <a:rPr lang="en" sz="162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885"/>
          </a:p>
          <a:p>
            <a:pPr indent="-177800" lvl="0" marL="1117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sz="1629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7800" lvl="0" marL="1117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en" sz="162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#class data attributes </a:t>
            </a:r>
            <a:endParaRPr sz="1885"/>
          </a:p>
          <a:p>
            <a:pPr indent="-177800" lvl="0" marL="1117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en" sz="162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…. </a:t>
            </a:r>
            <a:endParaRPr sz="1885"/>
          </a:p>
          <a:p>
            <a:pPr indent="-177800" lvl="0" marL="1117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sz="1629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7800" lvl="0" marL="1117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en" sz="162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629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2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29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method_name1</a:t>
            </a:r>
            <a:r>
              <a:rPr lang="en" sz="162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29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62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param1):</a:t>
            </a:r>
            <a:endParaRPr sz="1885"/>
          </a:p>
          <a:p>
            <a:pPr indent="-177800" lvl="0" marL="1117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en" sz="162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body1</a:t>
            </a:r>
            <a:endParaRPr sz="1885"/>
          </a:p>
          <a:p>
            <a:pPr indent="-177800" lvl="0" marL="1117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en" sz="162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629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2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29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method_name2</a:t>
            </a:r>
            <a:r>
              <a:rPr lang="en" sz="162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29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62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param2):</a:t>
            </a:r>
            <a:endParaRPr sz="1885"/>
          </a:p>
          <a:p>
            <a:pPr indent="-177800" lvl="0" marL="1117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en" sz="162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body2</a:t>
            </a:r>
            <a:endParaRPr sz="1885"/>
          </a:p>
          <a:p>
            <a:pPr indent="0" lvl="0" marL="0" rtl="0" algn="l">
              <a:lnSpc>
                <a:spcPct val="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"/>
              <a:buFont typeface="Arial"/>
              <a:buNone/>
            </a:pPr>
            <a:r>
              <a:t/>
            </a:r>
            <a:endParaRPr sz="1120">
              <a:solidFill>
                <a:schemeClr val="dk1"/>
              </a:solidFill>
              <a:highlight>
                <a:srgbClr val="F8F8F8"/>
              </a:highlight>
            </a:endParaRPr>
          </a:p>
          <a:p>
            <a:pPr indent="-165100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sz="1885"/>
          </a:p>
          <a:p>
            <a:pPr indent="-165100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sz="1885"/>
          </a:p>
          <a:p>
            <a:pPr indent="-165100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sz="1885"/>
          </a:p>
          <a:p>
            <a:pPr indent="-165100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sz="1885"/>
          </a:p>
          <a:p>
            <a:pPr indent="0" lvl="0" marL="88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sz="1885"/>
          </a:p>
          <a:p>
            <a:pPr indent="-165100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sz="1885"/>
          </a:p>
          <a:p>
            <a:pPr indent="-165100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sz="1885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1785"/>
              <a:buNone/>
            </a:pPr>
            <a:r>
              <a:t/>
            </a:r>
            <a:endParaRPr sz="1885"/>
          </a:p>
        </p:txBody>
      </p:sp>
      <p:sp>
        <p:nvSpPr>
          <p:cNvPr id="177" name="Google Shape;177;p35"/>
          <p:cNvSpPr txBox="1"/>
          <p:nvPr/>
        </p:nvSpPr>
        <p:spPr>
          <a:xfrm>
            <a:off x="6011310" y="2855913"/>
            <a:ext cx="30699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</a:pPr>
            <a:r>
              <a:rPr b="0" i="0" lang="en" sz="1500" u="none" cap="none" strike="noStrik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Method __init__ can be one of the methods in the body of a class</a:t>
            </a:r>
            <a:r>
              <a:rPr lang="en" sz="1500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, but it is not mandatory. Each class has a default initializer.</a:t>
            </a:r>
            <a:endParaRPr b="0" i="0" sz="1200" u="none" cap="none" strike="noStrike">
              <a:solidFill>
                <a:schemeClr val="accen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/>
          <p:nvPr>
            <p:ph type="title"/>
          </p:nvPr>
        </p:nvSpPr>
        <p:spPr>
          <a:xfrm>
            <a:off x="628650" y="336085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Example User Defined-Class</a:t>
            </a:r>
            <a:endParaRPr/>
          </a:p>
        </p:txBody>
      </p:sp>
      <p:sp>
        <p:nvSpPr>
          <p:cNvPr id="183" name="Google Shape;183;p36"/>
          <p:cNvSpPr txBox="1"/>
          <p:nvPr>
            <p:ph idx="1" type="body"/>
          </p:nvPr>
        </p:nvSpPr>
        <p:spPr>
          <a:xfrm>
            <a:off x="227650" y="979250"/>
            <a:ext cx="8287800" cy="3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i="1" lang="en" sz="1450">
                <a:solidFill>
                  <a:srgbClr val="408080"/>
                </a:solidFill>
                <a:latin typeface="Courier New"/>
                <a:ea typeface="Courier New"/>
                <a:cs typeface="Courier New"/>
                <a:sym typeface="Courier New"/>
              </a:rPr>
              <a:t># define class Point</a:t>
            </a:r>
            <a:endParaRPr sz="14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b="1" lang="en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4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Point</a:t>
            </a: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 sz="14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,x</a:t>
            </a:r>
            <a:r>
              <a:rPr lang="en" sz="14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=0</a:t>
            </a: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,y</a:t>
            </a:r>
            <a:r>
              <a:rPr lang="en" sz="14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=0</a:t>
            </a: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,z</a:t>
            </a:r>
            <a:r>
              <a:rPr lang="en" sz="14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=0</a:t>
            </a: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66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4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" sz="14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endParaRPr sz="166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4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" sz="14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y</a:t>
            </a:r>
            <a:endParaRPr sz="166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4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 </a:t>
            </a:r>
            <a:r>
              <a:rPr lang="en" sz="14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z</a:t>
            </a:r>
            <a:endParaRPr sz="166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 sz="166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distance_from_origin</a:t>
            </a: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66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lang="en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((</a:t>
            </a:r>
            <a:r>
              <a:rPr lang="en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4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4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**2</a:t>
            </a: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4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4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4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**2</a:t>
            </a: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4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4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" sz="14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**2</a:t>
            </a: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lang="en" sz="14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**0.5</a:t>
            </a:r>
            <a:endParaRPr sz="14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 sz="14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i="1" lang="en" sz="1450">
                <a:solidFill>
                  <a:srgbClr val="408080"/>
                </a:solidFill>
                <a:latin typeface="Courier New"/>
                <a:ea typeface="Courier New"/>
                <a:cs typeface="Courier New"/>
                <a:sym typeface="Courier New"/>
              </a:rPr>
              <a:t># instantiate some 3d Point objects</a:t>
            </a:r>
            <a:endParaRPr sz="14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lang="en" sz="14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Point(</a:t>
            </a:r>
            <a:r>
              <a:rPr lang="en" sz="14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6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 </a:t>
            </a:r>
            <a:r>
              <a:rPr lang="en" sz="14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Point(1,2,3)</a:t>
            </a:r>
            <a:endParaRPr sz="166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 sz="14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i="1" lang="en" sz="1450">
                <a:solidFill>
                  <a:srgbClr val="408080"/>
                </a:solidFill>
                <a:latin typeface="Courier New"/>
                <a:ea typeface="Courier New"/>
                <a:cs typeface="Courier New"/>
                <a:sym typeface="Courier New"/>
              </a:rPr>
              <a:t># get the distance from origin </a:t>
            </a:r>
            <a:r>
              <a:rPr i="1" lang="en" sz="14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(Note the two different ways to call methods!)</a:t>
            </a:r>
            <a:endParaRPr i="1" sz="14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 i="1" sz="1450">
              <a:solidFill>
                <a:srgbClr val="4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Distance_p </a:t>
            </a:r>
            <a:r>
              <a:rPr lang="en" sz="14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</a:t>
            </a:r>
            <a:r>
              <a:rPr lang="en" sz="14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distance_from_origin()      </a:t>
            </a:r>
            <a:r>
              <a:rPr i="1" lang="en" sz="1450">
                <a:solidFill>
                  <a:srgbClr val="408080"/>
                </a:solidFill>
                <a:latin typeface="Courier New"/>
                <a:ea typeface="Courier New"/>
                <a:cs typeface="Courier New"/>
                <a:sym typeface="Courier New"/>
              </a:rPr>
              <a:t># object.method()</a:t>
            </a:r>
            <a:endParaRPr i="1" sz="1450">
              <a:solidFill>
                <a:srgbClr val="4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 i="1" sz="1450">
              <a:solidFill>
                <a:srgbClr val="4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Distance_q </a:t>
            </a:r>
            <a:r>
              <a:rPr lang="en" sz="14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Point</a:t>
            </a:r>
            <a:r>
              <a:rPr lang="en" sz="14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distance_from_origin(q) </a:t>
            </a:r>
            <a:r>
              <a:rPr i="1" lang="en" sz="1450">
                <a:solidFill>
                  <a:srgbClr val="408080"/>
                </a:solidFill>
                <a:latin typeface="Courier New"/>
                <a:ea typeface="Courier New"/>
                <a:cs typeface="Courier New"/>
                <a:sym typeface="Courier New"/>
              </a:rPr>
              <a:t># Class.method(object)</a:t>
            </a:r>
            <a:endParaRPr sz="14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t/>
            </a:r>
            <a:endParaRPr sz="960">
              <a:solidFill>
                <a:schemeClr val="dk1"/>
              </a:solidFill>
              <a:highlight>
                <a:srgbClr val="F8F8F8"/>
              </a:highlight>
            </a:endParaRPr>
          </a:p>
        </p:txBody>
      </p:sp>
      <p:sp>
        <p:nvSpPr>
          <p:cNvPr id="184" name="Google Shape;184;p36"/>
          <p:cNvSpPr txBox="1"/>
          <p:nvPr/>
        </p:nvSpPr>
        <p:spPr>
          <a:xfrm>
            <a:off x="4452767" y="1789800"/>
            <a:ext cx="38616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distance_from_origin </a:t>
            </a:r>
            <a:r>
              <a:rPr b="0" i="0" lang="en" sz="13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is a method</a:t>
            </a:r>
            <a:endParaRPr b="0" i="0" sz="13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85" name="Google Shape;185;p36"/>
          <p:cNvCxnSpPr>
            <a:stCxn id="184" idx="1"/>
          </p:cNvCxnSpPr>
          <p:nvPr/>
        </p:nvCxnSpPr>
        <p:spPr>
          <a:xfrm flipH="1">
            <a:off x="2970767" y="1924500"/>
            <a:ext cx="1482000" cy="47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7"/>
          <p:cNvSpPr txBox="1"/>
          <p:nvPr>
            <p:ph type="ctrTitle"/>
          </p:nvPr>
        </p:nvSpPr>
        <p:spPr>
          <a:xfrm>
            <a:off x="251960" y="1807109"/>
            <a:ext cx="8543299" cy="67018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Quattrocento Sans"/>
              <a:buNone/>
            </a:pPr>
            <a:r>
              <a:rPr lang="en">
                <a:solidFill>
                  <a:schemeClr val="accent6"/>
                </a:solidFill>
              </a:rPr>
              <a:t>Practice Problems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91" name="Google Shape;191;p37"/>
          <p:cNvSpPr txBox="1"/>
          <p:nvPr>
            <p:ph idx="1" type="subTitle"/>
          </p:nvPr>
        </p:nvSpPr>
        <p:spPr>
          <a:xfrm>
            <a:off x="251960" y="2886749"/>
            <a:ext cx="8543299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>
            <a:off x="628650" y="545636"/>
            <a:ext cx="7886700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628650" y="1369218"/>
            <a:ext cx="7886700" cy="36266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429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/>
              <a:t>Lab 6 review</a:t>
            </a:r>
            <a:endParaRPr/>
          </a:p>
          <a:p>
            <a:pPr indent="-342900" lvl="1" marL="774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score_hand()</a:t>
            </a:r>
            <a:r>
              <a:rPr lang="en"/>
              <a:t>function</a:t>
            </a:r>
            <a:endParaRPr/>
          </a:p>
          <a:p>
            <a:pPr indent="-3429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/>
              <a:t>Lecture review</a:t>
            </a:r>
            <a:endParaRPr/>
          </a:p>
          <a:p>
            <a:pPr indent="-342900" lvl="1" marL="774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/>
              <a:t>Intro to object-oriented programming</a:t>
            </a:r>
            <a:endParaRPr/>
          </a:p>
          <a:p>
            <a:pPr indent="-342900" lvl="1" marL="774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/>
              <a:t>User-defined Classes and methods</a:t>
            </a:r>
            <a:endParaRPr/>
          </a:p>
          <a:p>
            <a:pPr indent="-3429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/>
              <a:t>Practice questions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 txBox="1"/>
          <p:nvPr>
            <p:ph type="title"/>
          </p:nvPr>
        </p:nvSpPr>
        <p:spPr>
          <a:xfrm>
            <a:off x="628650" y="545636"/>
            <a:ext cx="7886700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Quattrocento Sans"/>
              <a:buNone/>
            </a:pPr>
            <a:r>
              <a:rPr lang="en"/>
              <a:t>Review Practice Problem 1</a:t>
            </a:r>
            <a:endParaRPr/>
          </a:p>
        </p:txBody>
      </p:sp>
      <p:sp>
        <p:nvSpPr>
          <p:cNvPr id="197" name="Google Shape;197;p38"/>
          <p:cNvSpPr txBox="1"/>
          <p:nvPr/>
        </p:nvSpPr>
        <p:spPr>
          <a:xfrm>
            <a:off x="787448" y="1254444"/>
            <a:ext cx="7091797" cy="65195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i="0" lang="en" sz="1800" u="none" cap="none" strike="noStrike">
                <a:solidFill>
                  <a:schemeClr val="accent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Q1. Analyze the following code and select the appropriate statement</a:t>
            </a:r>
            <a:endParaRPr b="0" i="0" sz="1800" u="none" cap="none" strike="noStrike">
              <a:solidFill>
                <a:schemeClr val="accent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8" name="Google Shape;198;p38"/>
          <p:cNvSpPr txBox="1"/>
          <p:nvPr/>
        </p:nvSpPr>
        <p:spPr>
          <a:xfrm>
            <a:off x="3875714" y="2035647"/>
            <a:ext cx="5268287" cy="2562218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1800"/>
              <a:buFont typeface="Quattrocento Sans"/>
              <a:buAutoNum type="alphaUcPeriod"/>
            </a:pPr>
            <a:r>
              <a:rPr b="1" i="0" lang="en" sz="1800" u="none" cap="none" strike="noStrike">
                <a:solidFill>
                  <a:srgbClr val="F8F8F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program outputs “Welcome”</a:t>
            </a:r>
            <a:endParaRPr sz="1100"/>
          </a:p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1800"/>
              <a:buFont typeface="Quattrocento Sans"/>
              <a:buAutoNum type="alphaUcPeriod"/>
            </a:pPr>
            <a:r>
              <a:rPr b="1" i="0" lang="en" sz="1800" u="none" cap="none" strike="noStrike">
                <a:solidFill>
                  <a:srgbClr val="F8F8F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program outputs “s”</a:t>
            </a:r>
            <a:endParaRPr sz="1100"/>
          </a:p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1800"/>
              <a:buFont typeface="Quattrocento Sans"/>
              <a:buAutoNum type="alphaUcPeriod"/>
            </a:pPr>
            <a:r>
              <a:rPr b="1" i="0" lang="en" sz="1800" u="none" cap="none" strike="noStrike">
                <a:solidFill>
                  <a:srgbClr val="F8F8F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program has an error because class A does not have a constructor</a:t>
            </a:r>
            <a:endParaRPr sz="1100"/>
          </a:p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1800"/>
              <a:buFont typeface="Quattrocento Sans"/>
              <a:buAutoNum type="alphaUcPeriod"/>
            </a:pPr>
            <a:r>
              <a:rPr b="1" i="0" lang="en" sz="1800" u="none" cap="none" strike="noStrike">
                <a:solidFill>
                  <a:srgbClr val="F8F8F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program would run if line 6 was </a:t>
            </a:r>
            <a:r>
              <a:rPr b="1" i="0" lang="en" sz="1800" u="none" cap="none" strike="noStrike">
                <a:solidFill>
                  <a:srgbClr val="F8F8F8"/>
                </a:solidFill>
                <a:latin typeface="Courier"/>
                <a:ea typeface="Courier"/>
                <a:cs typeface="Courier"/>
                <a:sym typeface="Courier"/>
              </a:rPr>
              <a:t>print(self.s)</a:t>
            </a:r>
            <a:endParaRPr b="1" i="0" sz="1800" u="none" cap="none" strike="noStrike">
              <a:solidFill>
                <a:srgbClr val="F8F8F8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1800"/>
              <a:buFont typeface="Quattrocento Sans"/>
              <a:buAutoNum type="alphaUcPeriod"/>
            </a:pPr>
            <a:r>
              <a:rPr b="1" i="0" lang="en" sz="1800" u="none" cap="none" strike="noStrike">
                <a:solidFill>
                  <a:srgbClr val="F8F8F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program would run if line 6 was </a:t>
            </a:r>
            <a:r>
              <a:rPr b="1" i="0" lang="en" sz="1800" u="none" cap="none" strike="noStrike">
                <a:solidFill>
                  <a:srgbClr val="F8F8F8"/>
                </a:solidFill>
                <a:latin typeface="Courier"/>
                <a:ea typeface="Courier"/>
                <a:cs typeface="Courier"/>
                <a:sym typeface="Courier"/>
              </a:rPr>
              <a:t>print(self, s)</a:t>
            </a:r>
            <a:endParaRPr b="1" i="0" sz="1800" u="none" cap="none" strike="noStrike">
              <a:solidFill>
                <a:srgbClr val="F8F8F8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99" name="Google Shape;199;p38"/>
          <p:cNvPicPr preferRelativeResize="0"/>
          <p:nvPr/>
        </p:nvPicPr>
        <p:blipFill rotWithShape="1">
          <a:blip r:embed="rId3">
            <a:alphaModFix/>
          </a:blip>
          <a:srcRect b="19191" l="8834" r="59826" t="50635"/>
          <a:stretch/>
        </p:blipFill>
        <p:spPr>
          <a:xfrm>
            <a:off x="497048" y="2437460"/>
            <a:ext cx="2906785" cy="1715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ll-type-id" id="204" name="Google Shape;204;p39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000" y="1657350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205" name="Google Shape;205;p39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2020" y="508000"/>
            <a:ext cx="874500" cy="382594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-id" id="206" name="Google Shape;206;p39"/>
          <p:cNvSpPr txBox="1"/>
          <p:nvPr/>
        </p:nvSpPr>
        <p:spPr>
          <a:xfrm>
            <a:off x="2590800" y="1928813"/>
            <a:ext cx="60453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Q1. Analyze the following code and select the appropriate statement</a:t>
            </a:r>
            <a:endParaRPr b="1" sz="36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207" name="Google Shape;207;p39"/>
          <p:cNvSpPr txBox="1"/>
          <p:nvPr/>
        </p:nvSpPr>
        <p:spPr>
          <a:xfrm>
            <a:off x="2590800" y="4381500"/>
            <a:ext cx="62991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ⓘ</a:t>
            </a:r>
            <a:r>
              <a:rPr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Start presenting to display the poll results on this slide.</a:t>
            </a:r>
            <a:endParaRPr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0"/>
          <p:cNvSpPr txBox="1"/>
          <p:nvPr>
            <p:ph type="title"/>
          </p:nvPr>
        </p:nvSpPr>
        <p:spPr>
          <a:xfrm>
            <a:off x="628650" y="545636"/>
            <a:ext cx="7886700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Quattrocento Sans"/>
              <a:buNone/>
            </a:pPr>
            <a:r>
              <a:rPr lang="en"/>
              <a:t>Review Practice Problem 1</a:t>
            </a:r>
            <a:endParaRPr/>
          </a:p>
        </p:txBody>
      </p:sp>
      <p:sp>
        <p:nvSpPr>
          <p:cNvPr id="213" name="Google Shape;213;p40"/>
          <p:cNvSpPr txBox="1"/>
          <p:nvPr/>
        </p:nvSpPr>
        <p:spPr>
          <a:xfrm>
            <a:off x="787448" y="1254444"/>
            <a:ext cx="7091797" cy="65195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lang="en" sz="1800">
                <a:solidFill>
                  <a:schemeClr val="accent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Q1. Analyze the following code and select the appropriate statement</a:t>
            </a:r>
            <a:endParaRPr sz="1800">
              <a:solidFill>
                <a:schemeClr val="accent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4" name="Google Shape;214;p40"/>
          <p:cNvSpPr txBox="1"/>
          <p:nvPr/>
        </p:nvSpPr>
        <p:spPr>
          <a:xfrm>
            <a:off x="3875714" y="2035647"/>
            <a:ext cx="5268287" cy="2562218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1800"/>
              <a:buFont typeface="Quattrocento Sans"/>
              <a:buAutoNum type="alphaUcPeriod"/>
            </a:pPr>
            <a:r>
              <a:rPr b="1" lang="en" sz="1800">
                <a:solidFill>
                  <a:srgbClr val="F8F8F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program outputs “Welcome”</a:t>
            </a:r>
            <a:endParaRPr sz="1100"/>
          </a:p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1800"/>
              <a:buFont typeface="Quattrocento Sans"/>
              <a:buAutoNum type="alphaUcPeriod"/>
            </a:pPr>
            <a:r>
              <a:rPr b="1" lang="en" sz="1800">
                <a:solidFill>
                  <a:srgbClr val="F8F8F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program outputs “s”</a:t>
            </a:r>
            <a:endParaRPr sz="1100"/>
          </a:p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1800"/>
              <a:buFont typeface="Quattrocento Sans"/>
              <a:buAutoNum type="alphaUcPeriod"/>
            </a:pPr>
            <a:r>
              <a:rPr b="1" lang="en" sz="1800">
                <a:solidFill>
                  <a:srgbClr val="F8F8F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program has an error because class A does not have a constructor</a:t>
            </a:r>
            <a:endParaRPr sz="1100"/>
          </a:p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1800"/>
              <a:buFont typeface="Quattrocento Sans"/>
              <a:buAutoNum type="alphaUcPeriod"/>
            </a:pPr>
            <a:r>
              <a:rPr b="1" lang="en" sz="1800">
                <a:solidFill>
                  <a:srgbClr val="92D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program would run if line 6 was </a:t>
            </a:r>
            <a:r>
              <a:rPr b="1" lang="en" sz="1800">
                <a:solidFill>
                  <a:srgbClr val="92D050"/>
                </a:solidFill>
                <a:latin typeface="Courier"/>
                <a:ea typeface="Courier"/>
                <a:cs typeface="Courier"/>
                <a:sym typeface="Courier"/>
              </a:rPr>
              <a:t>print(self.s)</a:t>
            </a:r>
            <a:endParaRPr b="1" sz="1800">
              <a:solidFill>
                <a:srgbClr val="92D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1800"/>
              <a:buFont typeface="Quattrocento Sans"/>
              <a:buAutoNum type="alphaUcPeriod"/>
            </a:pPr>
            <a:r>
              <a:rPr b="1" lang="en" sz="1800">
                <a:solidFill>
                  <a:srgbClr val="F8F8F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program would run if line 6 was </a:t>
            </a:r>
            <a:r>
              <a:rPr b="1" lang="en" sz="1800">
                <a:solidFill>
                  <a:srgbClr val="F8F8F8"/>
                </a:solidFill>
                <a:latin typeface="Courier"/>
                <a:ea typeface="Courier"/>
                <a:cs typeface="Courier"/>
                <a:sym typeface="Courier"/>
              </a:rPr>
              <a:t>print(self, s)</a:t>
            </a:r>
            <a:endParaRPr b="1" sz="1800">
              <a:solidFill>
                <a:srgbClr val="F8F8F8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15" name="Google Shape;215;p40"/>
          <p:cNvPicPr preferRelativeResize="0"/>
          <p:nvPr/>
        </p:nvPicPr>
        <p:blipFill rotWithShape="1">
          <a:blip r:embed="rId3">
            <a:alphaModFix/>
          </a:blip>
          <a:srcRect b="19191" l="8834" r="59826" t="50635"/>
          <a:stretch/>
        </p:blipFill>
        <p:spPr>
          <a:xfrm>
            <a:off x="497048" y="2437460"/>
            <a:ext cx="2913077" cy="1715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1"/>
          <p:cNvSpPr txBox="1"/>
          <p:nvPr>
            <p:ph type="title"/>
          </p:nvPr>
        </p:nvSpPr>
        <p:spPr>
          <a:xfrm>
            <a:off x="628650" y="545636"/>
            <a:ext cx="7886700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Quattrocento Sans"/>
              <a:buNone/>
            </a:pPr>
            <a:r>
              <a:rPr lang="en"/>
              <a:t>Review Practice Problem 2</a:t>
            </a:r>
            <a:endParaRPr/>
          </a:p>
        </p:txBody>
      </p:sp>
      <p:sp>
        <p:nvSpPr>
          <p:cNvPr id="221" name="Google Shape;221;p41"/>
          <p:cNvSpPr txBox="1"/>
          <p:nvPr/>
        </p:nvSpPr>
        <p:spPr>
          <a:xfrm>
            <a:off x="628650" y="2632336"/>
            <a:ext cx="7091797" cy="65195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lang="en" sz="2100">
                <a:solidFill>
                  <a:schemeClr val="accent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Q2. An object is an instance of … </a:t>
            </a:r>
            <a:endParaRPr sz="2100">
              <a:solidFill>
                <a:schemeClr val="accent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2" name="Google Shape;222;p41"/>
          <p:cNvSpPr txBox="1"/>
          <p:nvPr/>
        </p:nvSpPr>
        <p:spPr>
          <a:xfrm>
            <a:off x="5389592" y="1972948"/>
            <a:ext cx="3513226" cy="228521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24765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2100"/>
              <a:buFont typeface="Quattrocento Sans"/>
              <a:buAutoNum type="alphaUcPeriod"/>
            </a:pPr>
            <a:r>
              <a:rPr b="1" lang="en" sz="2100">
                <a:solidFill>
                  <a:srgbClr val="F8F8F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a program</a:t>
            </a:r>
            <a:endParaRPr sz="1100"/>
          </a:p>
          <a:p>
            <a:pPr indent="-24765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2100"/>
              <a:buFont typeface="Quattrocento Sans"/>
              <a:buAutoNum type="alphaUcPeriod"/>
            </a:pPr>
            <a:r>
              <a:rPr b="1" lang="en" sz="2100">
                <a:solidFill>
                  <a:srgbClr val="F8F8F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a method</a:t>
            </a:r>
            <a:endParaRPr sz="1100"/>
          </a:p>
          <a:p>
            <a:pPr indent="-24765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2100"/>
              <a:buFont typeface="Quattrocento Sans"/>
              <a:buAutoNum type="alphaUcPeriod"/>
            </a:pPr>
            <a:r>
              <a:rPr b="1" lang="en" sz="2100">
                <a:solidFill>
                  <a:srgbClr val="F8F8F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data</a:t>
            </a:r>
            <a:endParaRPr sz="1100"/>
          </a:p>
          <a:p>
            <a:pPr indent="-24765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2100"/>
              <a:buFont typeface="Quattrocento Sans"/>
              <a:buAutoNum type="alphaUcPeriod"/>
            </a:pPr>
            <a:r>
              <a:rPr b="1" lang="en" sz="2100">
                <a:solidFill>
                  <a:srgbClr val="F8F8F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a class</a:t>
            </a:r>
            <a:endParaRPr sz="1100"/>
          </a:p>
          <a:p>
            <a:pPr indent="-24765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2100"/>
              <a:buFont typeface="Quattrocento Sans"/>
              <a:buAutoNum type="alphaUcPeriod"/>
            </a:pPr>
            <a:r>
              <a:rPr b="1" lang="en" sz="2100">
                <a:solidFill>
                  <a:srgbClr val="F8F8F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a function</a:t>
            </a:r>
            <a:endParaRPr sz="1100"/>
          </a:p>
          <a:p>
            <a:pPr indent="-1143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attrocento Sans"/>
              <a:buNone/>
            </a:pPr>
            <a:r>
              <a:t/>
            </a:r>
            <a:endParaRPr sz="2100">
              <a:solidFill>
                <a:srgbClr val="F8F8F8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ll-type-id" id="227" name="Google Shape;227;p4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000" y="1657350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228" name="Google Shape;228;p42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2020" y="508000"/>
            <a:ext cx="874500" cy="382594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-id" id="229" name="Google Shape;229;p42"/>
          <p:cNvSpPr txBox="1"/>
          <p:nvPr/>
        </p:nvSpPr>
        <p:spPr>
          <a:xfrm>
            <a:off x="2590800" y="1928813"/>
            <a:ext cx="60453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Q2. An object is an instance of … </a:t>
            </a:r>
            <a:endParaRPr b="1" sz="36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230" name="Google Shape;230;p42"/>
          <p:cNvSpPr txBox="1"/>
          <p:nvPr/>
        </p:nvSpPr>
        <p:spPr>
          <a:xfrm>
            <a:off x="2590800" y="4381500"/>
            <a:ext cx="62991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ⓘ</a:t>
            </a:r>
            <a:r>
              <a:rPr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Start presenting to display the poll results on this slide.</a:t>
            </a:r>
            <a:endParaRPr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3"/>
          <p:cNvSpPr txBox="1"/>
          <p:nvPr>
            <p:ph type="title"/>
          </p:nvPr>
        </p:nvSpPr>
        <p:spPr>
          <a:xfrm>
            <a:off x="628650" y="545636"/>
            <a:ext cx="7886700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Quattrocento Sans"/>
              <a:buNone/>
            </a:pPr>
            <a:r>
              <a:rPr lang="en"/>
              <a:t>Review Practice Problem 2</a:t>
            </a:r>
            <a:endParaRPr/>
          </a:p>
        </p:txBody>
      </p:sp>
      <p:sp>
        <p:nvSpPr>
          <p:cNvPr id="236" name="Google Shape;236;p43"/>
          <p:cNvSpPr txBox="1"/>
          <p:nvPr/>
        </p:nvSpPr>
        <p:spPr>
          <a:xfrm>
            <a:off x="628650" y="2632336"/>
            <a:ext cx="7091797" cy="65195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lang="en" sz="2100">
                <a:solidFill>
                  <a:schemeClr val="accent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Q2. An object is an instance of … </a:t>
            </a:r>
            <a:endParaRPr sz="2100">
              <a:solidFill>
                <a:schemeClr val="accent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7" name="Google Shape;237;p43"/>
          <p:cNvSpPr txBox="1"/>
          <p:nvPr/>
        </p:nvSpPr>
        <p:spPr>
          <a:xfrm>
            <a:off x="5389592" y="1972948"/>
            <a:ext cx="3513226" cy="228521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24765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2100"/>
              <a:buFont typeface="Quattrocento Sans"/>
              <a:buAutoNum type="alphaUcPeriod"/>
            </a:pPr>
            <a:r>
              <a:rPr b="1" lang="en" sz="2100">
                <a:solidFill>
                  <a:srgbClr val="F8F8F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a program</a:t>
            </a:r>
            <a:endParaRPr sz="1100"/>
          </a:p>
          <a:p>
            <a:pPr indent="-24765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2100"/>
              <a:buFont typeface="Quattrocento Sans"/>
              <a:buAutoNum type="alphaUcPeriod"/>
            </a:pPr>
            <a:r>
              <a:rPr b="1" lang="en" sz="2100">
                <a:solidFill>
                  <a:srgbClr val="F8F8F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a method</a:t>
            </a:r>
            <a:endParaRPr sz="1100"/>
          </a:p>
          <a:p>
            <a:pPr indent="-24765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2100"/>
              <a:buFont typeface="Quattrocento Sans"/>
              <a:buAutoNum type="alphaUcPeriod"/>
            </a:pPr>
            <a:r>
              <a:rPr b="1" lang="en" sz="2100">
                <a:solidFill>
                  <a:srgbClr val="F8F8F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data</a:t>
            </a:r>
            <a:endParaRPr sz="1100"/>
          </a:p>
          <a:p>
            <a:pPr indent="-24765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2100"/>
              <a:buFont typeface="Quattrocento Sans"/>
              <a:buAutoNum type="alphaUcPeriod"/>
            </a:pPr>
            <a:r>
              <a:rPr b="1" lang="en" sz="2100">
                <a:solidFill>
                  <a:srgbClr val="92D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a class</a:t>
            </a:r>
            <a:endParaRPr sz="1100"/>
          </a:p>
          <a:p>
            <a:pPr indent="-24765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2100"/>
              <a:buFont typeface="Quattrocento Sans"/>
              <a:buAutoNum type="alphaUcPeriod"/>
            </a:pPr>
            <a:r>
              <a:rPr b="1" lang="en" sz="2100">
                <a:solidFill>
                  <a:srgbClr val="F8F8F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a function</a:t>
            </a:r>
            <a:endParaRPr sz="1100"/>
          </a:p>
          <a:p>
            <a:pPr indent="-1143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attrocento Sans"/>
              <a:buNone/>
            </a:pPr>
            <a:r>
              <a:t/>
            </a:r>
            <a:endParaRPr sz="2100">
              <a:solidFill>
                <a:srgbClr val="F8F8F8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4"/>
          <p:cNvSpPr txBox="1"/>
          <p:nvPr>
            <p:ph type="title"/>
          </p:nvPr>
        </p:nvSpPr>
        <p:spPr>
          <a:xfrm>
            <a:off x="628650" y="545636"/>
            <a:ext cx="7886700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Quattrocento Sans"/>
              <a:buNone/>
            </a:pPr>
            <a:r>
              <a:rPr lang="en"/>
              <a:t>Review Practice Problem 3</a:t>
            </a:r>
            <a:endParaRPr/>
          </a:p>
        </p:txBody>
      </p:sp>
      <p:sp>
        <p:nvSpPr>
          <p:cNvPr id="243" name="Google Shape;243;p44"/>
          <p:cNvSpPr txBox="1"/>
          <p:nvPr/>
        </p:nvSpPr>
        <p:spPr>
          <a:xfrm>
            <a:off x="787448" y="1254444"/>
            <a:ext cx="7091797" cy="65195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lang="en" sz="1800">
                <a:solidFill>
                  <a:schemeClr val="accent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Q3. What does the following code output?</a:t>
            </a:r>
            <a:endParaRPr sz="1800">
              <a:solidFill>
                <a:schemeClr val="accent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44" name="Google Shape;244;p44"/>
          <p:cNvSpPr txBox="1"/>
          <p:nvPr/>
        </p:nvSpPr>
        <p:spPr>
          <a:xfrm>
            <a:off x="5220387" y="2475488"/>
            <a:ext cx="3355932" cy="1107973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24765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2100"/>
              <a:buFont typeface="Quattrocento Sans"/>
              <a:buAutoNum type="alphaUcPeriod"/>
            </a:pPr>
            <a:r>
              <a:rPr b="1" lang="en" sz="2100">
                <a:solidFill>
                  <a:srgbClr val="F8F8F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True</a:t>
            </a:r>
            <a:endParaRPr sz="1100"/>
          </a:p>
          <a:p>
            <a:pPr indent="-24765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2100"/>
              <a:buFont typeface="Quattrocento Sans"/>
              <a:buAutoNum type="alphaUcPeriod"/>
            </a:pPr>
            <a:r>
              <a:rPr b="1" lang="en" sz="2100">
                <a:solidFill>
                  <a:srgbClr val="F8F8F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False</a:t>
            </a:r>
            <a:endParaRPr sz="1100"/>
          </a:p>
          <a:p>
            <a:pPr indent="-24765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2100"/>
              <a:buFont typeface="Quattrocento Sans"/>
              <a:buAutoNum type="alphaUcPeriod"/>
            </a:pPr>
            <a:r>
              <a:rPr b="1" lang="en" sz="2100">
                <a:solidFill>
                  <a:srgbClr val="F8F8F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 error</a:t>
            </a:r>
            <a:endParaRPr sz="1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45" name="Google Shape;245;p44"/>
          <p:cNvPicPr preferRelativeResize="0"/>
          <p:nvPr/>
        </p:nvPicPr>
        <p:blipFill rotWithShape="1">
          <a:blip r:embed="rId3">
            <a:alphaModFix/>
          </a:blip>
          <a:srcRect b="27784" l="6334" r="55947" t="48891"/>
          <a:stretch/>
        </p:blipFill>
        <p:spPr>
          <a:xfrm>
            <a:off x="787448" y="2334236"/>
            <a:ext cx="3679689" cy="1554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ll-type-id" id="250" name="Google Shape;250;p4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000" y="1657350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251" name="Google Shape;251;p45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2020" y="508000"/>
            <a:ext cx="874500" cy="382594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-id" id="252" name="Google Shape;252;p45"/>
          <p:cNvSpPr txBox="1"/>
          <p:nvPr/>
        </p:nvSpPr>
        <p:spPr>
          <a:xfrm>
            <a:off x="2590800" y="1928813"/>
            <a:ext cx="60453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Q3. What does the following code output?</a:t>
            </a:r>
            <a:endParaRPr b="1" sz="36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253" name="Google Shape;253;p45"/>
          <p:cNvSpPr txBox="1"/>
          <p:nvPr/>
        </p:nvSpPr>
        <p:spPr>
          <a:xfrm>
            <a:off x="2590800" y="4381500"/>
            <a:ext cx="62991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ⓘ</a:t>
            </a:r>
            <a:r>
              <a:rPr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Start presenting to display the poll results on this slide.</a:t>
            </a:r>
            <a:endParaRPr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6"/>
          <p:cNvSpPr txBox="1"/>
          <p:nvPr>
            <p:ph type="title"/>
          </p:nvPr>
        </p:nvSpPr>
        <p:spPr>
          <a:xfrm>
            <a:off x="628650" y="545636"/>
            <a:ext cx="7886700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Quattrocento Sans"/>
              <a:buNone/>
            </a:pPr>
            <a:r>
              <a:rPr lang="en"/>
              <a:t>Review Practice Problem 3</a:t>
            </a:r>
            <a:endParaRPr/>
          </a:p>
        </p:txBody>
      </p:sp>
      <p:sp>
        <p:nvSpPr>
          <p:cNvPr id="259" name="Google Shape;259;p46"/>
          <p:cNvSpPr txBox="1"/>
          <p:nvPr/>
        </p:nvSpPr>
        <p:spPr>
          <a:xfrm>
            <a:off x="787448" y="1254444"/>
            <a:ext cx="7091797" cy="65195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lang="en" sz="1800">
                <a:solidFill>
                  <a:schemeClr val="accent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Q3. What does the following code output?</a:t>
            </a:r>
            <a:endParaRPr sz="1800">
              <a:solidFill>
                <a:schemeClr val="accent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0" name="Google Shape;260;p46"/>
          <p:cNvSpPr txBox="1"/>
          <p:nvPr/>
        </p:nvSpPr>
        <p:spPr>
          <a:xfrm>
            <a:off x="5220387" y="2475488"/>
            <a:ext cx="3355932" cy="1107973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24765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2100"/>
              <a:buFont typeface="Quattrocento Sans"/>
              <a:buAutoNum type="alphaUcPeriod"/>
            </a:pPr>
            <a:r>
              <a:rPr b="1" lang="en" sz="2100">
                <a:solidFill>
                  <a:srgbClr val="F8F8F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True</a:t>
            </a:r>
            <a:endParaRPr sz="1100"/>
          </a:p>
          <a:p>
            <a:pPr indent="-24765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2100"/>
              <a:buFont typeface="Quattrocento Sans"/>
              <a:buAutoNum type="alphaUcPeriod"/>
            </a:pPr>
            <a:r>
              <a:rPr b="1" lang="en" sz="2100">
                <a:solidFill>
                  <a:srgbClr val="92D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False</a:t>
            </a:r>
            <a:endParaRPr sz="1100"/>
          </a:p>
          <a:p>
            <a:pPr indent="-24765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2100"/>
              <a:buFont typeface="Quattrocento Sans"/>
              <a:buAutoNum type="alphaUcPeriod"/>
            </a:pPr>
            <a:r>
              <a:rPr b="1" lang="en" sz="2100">
                <a:solidFill>
                  <a:srgbClr val="F8F8F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 error</a:t>
            </a:r>
            <a:endParaRPr sz="1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61" name="Google Shape;261;p46"/>
          <p:cNvPicPr preferRelativeResize="0"/>
          <p:nvPr/>
        </p:nvPicPr>
        <p:blipFill rotWithShape="1">
          <a:blip r:embed="rId3">
            <a:alphaModFix/>
          </a:blip>
          <a:srcRect b="27784" l="6334" r="55947" t="48891"/>
          <a:stretch/>
        </p:blipFill>
        <p:spPr>
          <a:xfrm>
            <a:off x="787448" y="2334236"/>
            <a:ext cx="3730023" cy="1554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7"/>
          <p:cNvSpPr txBox="1"/>
          <p:nvPr>
            <p:ph type="title"/>
          </p:nvPr>
        </p:nvSpPr>
        <p:spPr>
          <a:xfrm>
            <a:off x="628650" y="545636"/>
            <a:ext cx="7886700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Quattrocento Sans"/>
              <a:buNone/>
            </a:pPr>
            <a:r>
              <a:rPr lang="en"/>
              <a:t>Review Practice Problem 4</a:t>
            </a:r>
            <a:endParaRPr/>
          </a:p>
        </p:txBody>
      </p:sp>
      <p:sp>
        <p:nvSpPr>
          <p:cNvPr id="267" name="Google Shape;267;p47"/>
          <p:cNvSpPr txBox="1"/>
          <p:nvPr/>
        </p:nvSpPr>
        <p:spPr>
          <a:xfrm>
            <a:off x="787448" y="1254444"/>
            <a:ext cx="7091797" cy="65195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lang="en" sz="1800">
                <a:solidFill>
                  <a:schemeClr val="accent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Q4. What does the following code output?</a:t>
            </a:r>
            <a:endParaRPr sz="1800">
              <a:solidFill>
                <a:schemeClr val="accent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8" name="Google Shape;268;p47"/>
          <p:cNvSpPr txBox="1"/>
          <p:nvPr/>
        </p:nvSpPr>
        <p:spPr>
          <a:xfrm>
            <a:off x="5260864" y="2230910"/>
            <a:ext cx="3513226" cy="175430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24765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2100"/>
              <a:buFont typeface="Quattrocento Sans"/>
              <a:buAutoNum type="alphaUcPeriod"/>
            </a:pPr>
            <a:r>
              <a:rPr b="1" lang="en" sz="210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Peter Pan</a:t>
            </a:r>
            <a:endParaRPr sz="1100"/>
          </a:p>
          <a:p>
            <a:pPr indent="-24765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2100"/>
              <a:buFont typeface="Quattrocento Sans"/>
              <a:buAutoNum type="alphaUcPeriod"/>
            </a:pPr>
            <a:r>
              <a:rPr b="1" lang="en" sz="210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Peter F Smith</a:t>
            </a:r>
            <a:endParaRPr sz="1100"/>
          </a:p>
          <a:p>
            <a:pPr indent="-24765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2100"/>
              <a:buFont typeface="Quattrocento Sans"/>
              <a:buAutoNum type="alphaUcPeriod"/>
            </a:pPr>
            <a:r>
              <a:rPr b="1" lang="en" sz="210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John Pan</a:t>
            </a:r>
            <a:endParaRPr sz="1100"/>
          </a:p>
          <a:p>
            <a:pPr indent="-24765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2100"/>
              <a:buFont typeface="Quattrocento Sans"/>
              <a:buAutoNum type="alphaUcPeriod"/>
            </a:pPr>
            <a:r>
              <a:rPr b="1" lang="en" sz="210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John F Smith</a:t>
            </a:r>
            <a:endParaRPr sz="1100"/>
          </a:p>
          <a:p>
            <a:pPr indent="-24765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2100"/>
              <a:buFont typeface="Quattrocento Sans"/>
              <a:buAutoNum type="alphaUcPeriod"/>
            </a:pPr>
            <a:r>
              <a:rPr b="1" lang="en" sz="2100">
                <a:solidFill>
                  <a:srgbClr val="F8F8F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None of the above</a:t>
            </a:r>
            <a:endParaRPr sz="1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69" name="Google Shape;269;p47"/>
          <p:cNvPicPr preferRelativeResize="0"/>
          <p:nvPr/>
        </p:nvPicPr>
        <p:blipFill rotWithShape="1">
          <a:blip r:embed="rId3">
            <a:alphaModFix/>
          </a:blip>
          <a:srcRect b="13500" l="0" r="50000" t="35847"/>
          <a:stretch/>
        </p:blipFill>
        <p:spPr>
          <a:xfrm>
            <a:off x="369910" y="1936284"/>
            <a:ext cx="4202090" cy="2447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/>
          <p:nvPr>
            <p:ph type="title"/>
          </p:nvPr>
        </p:nvSpPr>
        <p:spPr>
          <a:xfrm>
            <a:off x="628650" y="545636"/>
            <a:ext cx="7886700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Learning Objectives</a:t>
            </a:r>
            <a:endParaRPr/>
          </a:p>
        </p:txBody>
      </p:sp>
      <p:sp>
        <p:nvSpPr>
          <p:cNvPr id="83" name="Google Shape;83;p21"/>
          <p:cNvSpPr txBox="1"/>
          <p:nvPr>
            <p:ph idx="1" type="body"/>
          </p:nvPr>
        </p:nvSpPr>
        <p:spPr>
          <a:xfrm>
            <a:off x="628650" y="1388000"/>
            <a:ext cx="8515500" cy="3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</a:rPr>
              <a:t>After this tutorial, learners should be able to: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800"/>
              </a:spcBef>
              <a:spcAft>
                <a:spcPts val="0"/>
              </a:spcAft>
              <a:buSzPts val="2200"/>
              <a:buChar char="-"/>
            </a:pPr>
            <a:r>
              <a:rPr lang="en" sz="2200">
                <a:solidFill>
                  <a:schemeClr val="dk1"/>
                </a:solidFill>
              </a:rPr>
              <a:t>recognize / describe / create  Python classes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</a:pPr>
            <a:r>
              <a:rPr lang="en" sz="2200">
                <a:solidFill>
                  <a:schemeClr val="dk1"/>
                </a:solidFill>
              </a:rPr>
              <a:t>recognize / describe / create data attributes</a:t>
            </a:r>
            <a:endParaRPr sz="2200">
              <a:solidFill>
                <a:schemeClr val="dk1"/>
              </a:solidFill>
            </a:endParaRPr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</a:pPr>
            <a:r>
              <a:rPr lang="en" sz="2200">
                <a:solidFill>
                  <a:schemeClr val="dk1"/>
                </a:solidFill>
              </a:rPr>
              <a:t>recognize / describe / create class data attributes</a:t>
            </a:r>
            <a:endParaRPr sz="2200">
              <a:solidFill>
                <a:schemeClr val="dk1"/>
              </a:solidFill>
            </a:endParaRPr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</a:pPr>
            <a:r>
              <a:rPr lang="en" sz="2200">
                <a:solidFill>
                  <a:schemeClr val="dk1"/>
                </a:solidFill>
              </a:rPr>
              <a:t>recognize / describe / create instance data attributes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</a:pPr>
            <a:r>
              <a:rPr lang="en" sz="2200">
                <a:solidFill>
                  <a:schemeClr val="dk1"/>
                </a:solidFill>
              </a:rPr>
              <a:t>recognize / describe / create methods</a:t>
            </a:r>
            <a:endParaRPr sz="2200">
              <a:solidFill>
                <a:schemeClr val="dk1"/>
              </a:solidFill>
            </a:endParaRPr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</a:pPr>
            <a:r>
              <a:rPr lang="en" sz="2200">
                <a:solidFill>
                  <a:schemeClr val="dk1"/>
                </a:solidFill>
              </a:rPr>
              <a:t>recognize / describe / create class initializers (__init__)</a:t>
            </a:r>
            <a:endParaRPr sz="2200">
              <a:solidFill>
                <a:schemeClr val="dk1"/>
              </a:solidFill>
            </a:endParaRPr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</a:pPr>
            <a:r>
              <a:rPr lang="en" sz="2200">
                <a:solidFill>
                  <a:schemeClr val="dk1"/>
                </a:solidFill>
              </a:rPr>
              <a:t>recognize / describe / create non-initializer imethods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>
                <a:solidFill>
                  <a:schemeClr val="dk1"/>
                </a:solidFill>
              </a:rPr>
              <a:t>recognize / describe / create  Python objects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</a:pPr>
            <a:r>
              <a:rPr lang="en" sz="2200">
                <a:solidFill>
                  <a:schemeClr val="dk1"/>
                </a:solidFill>
              </a:rPr>
              <a:t>call methods  on class / class instance objects</a:t>
            </a:r>
            <a:endParaRPr sz="2200">
              <a:solidFill>
                <a:schemeClr val="dk1"/>
              </a:solidFill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ll-type-id" id="274" name="Google Shape;274;p48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000" y="1657350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275" name="Google Shape;275;p48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2020" y="508000"/>
            <a:ext cx="874500" cy="382594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-id" id="276" name="Google Shape;276;p48"/>
          <p:cNvSpPr txBox="1"/>
          <p:nvPr/>
        </p:nvSpPr>
        <p:spPr>
          <a:xfrm>
            <a:off x="2590800" y="1928813"/>
            <a:ext cx="60453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Q4. What does the following code output?</a:t>
            </a:r>
            <a:endParaRPr b="1" sz="36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277" name="Google Shape;277;p48"/>
          <p:cNvSpPr txBox="1"/>
          <p:nvPr/>
        </p:nvSpPr>
        <p:spPr>
          <a:xfrm>
            <a:off x="2590800" y="4381500"/>
            <a:ext cx="62991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ⓘ</a:t>
            </a:r>
            <a:r>
              <a:rPr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Start presenting to display the poll results on this slide.</a:t>
            </a:r>
            <a:endParaRPr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9"/>
          <p:cNvSpPr txBox="1"/>
          <p:nvPr>
            <p:ph type="title"/>
          </p:nvPr>
        </p:nvSpPr>
        <p:spPr>
          <a:xfrm>
            <a:off x="628650" y="545636"/>
            <a:ext cx="7886700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Quattrocento Sans"/>
              <a:buNone/>
            </a:pPr>
            <a:r>
              <a:rPr lang="en"/>
              <a:t>Review Practice Problem 4</a:t>
            </a:r>
            <a:endParaRPr/>
          </a:p>
        </p:txBody>
      </p:sp>
      <p:sp>
        <p:nvSpPr>
          <p:cNvPr id="283" name="Google Shape;283;p49"/>
          <p:cNvSpPr txBox="1"/>
          <p:nvPr/>
        </p:nvSpPr>
        <p:spPr>
          <a:xfrm>
            <a:off x="787448" y="1254444"/>
            <a:ext cx="7091797" cy="65195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lang="en" sz="1800">
                <a:solidFill>
                  <a:schemeClr val="accent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Q4. What does the following code output?</a:t>
            </a:r>
            <a:endParaRPr sz="1800">
              <a:solidFill>
                <a:schemeClr val="accent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84" name="Google Shape;284;p49"/>
          <p:cNvSpPr txBox="1"/>
          <p:nvPr/>
        </p:nvSpPr>
        <p:spPr>
          <a:xfrm>
            <a:off x="5260864" y="2230910"/>
            <a:ext cx="3513226" cy="175430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24765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2100"/>
              <a:buFont typeface="Quattrocento Sans"/>
              <a:buAutoNum type="alphaUcPeriod"/>
            </a:pPr>
            <a:r>
              <a:rPr b="1" lang="en" sz="210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Peter Pan</a:t>
            </a:r>
            <a:endParaRPr sz="1100"/>
          </a:p>
          <a:p>
            <a:pPr indent="-24765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2100"/>
              <a:buFont typeface="Quattrocento Sans"/>
              <a:buAutoNum type="alphaUcPeriod"/>
            </a:pPr>
            <a:r>
              <a:rPr b="1" lang="en" sz="210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Peter F Smith</a:t>
            </a:r>
            <a:endParaRPr sz="1100"/>
          </a:p>
          <a:p>
            <a:pPr indent="-24765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2100"/>
              <a:buFont typeface="Quattrocento Sans"/>
              <a:buAutoNum type="alphaUcPeriod"/>
            </a:pPr>
            <a:r>
              <a:rPr b="1" lang="en" sz="2100">
                <a:solidFill>
                  <a:srgbClr val="92D050"/>
                </a:solidFill>
                <a:latin typeface="Courier New"/>
                <a:ea typeface="Courier New"/>
                <a:cs typeface="Courier New"/>
                <a:sym typeface="Courier New"/>
              </a:rPr>
              <a:t>John Pan</a:t>
            </a:r>
            <a:endParaRPr sz="1100"/>
          </a:p>
          <a:p>
            <a:pPr indent="-24765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2100"/>
              <a:buFont typeface="Quattrocento Sans"/>
              <a:buAutoNum type="alphaUcPeriod"/>
            </a:pPr>
            <a:r>
              <a:rPr b="1" lang="en" sz="210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John F Smith</a:t>
            </a:r>
            <a:endParaRPr sz="1100"/>
          </a:p>
          <a:p>
            <a:pPr indent="-24765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2100"/>
              <a:buFont typeface="Quattrocento Sans"/>
              <a:buAutoNum type="alphaUcPeriod"/>
            </a:pPr>
            <a:r>
              <a:rPr b="1" lang="en" sz="2100">
                <a:solidFill>
                  <a:srgbClr val="F8F8F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None of the above</a:t>
            </a:r>
            <a:endParaRPr sz="1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85" name="Google Shape;285;p49"/>
          <p:cNvPicPr preferRelativeResize="0"/>
          <p:nvPr/>
        </p:nvPicPr>
        <p:blipFill rotWithShape="1">
          <a:blip r:embed="rId3">
            <a:alphaModFix/>
          </a:blip>
          <a:srcRect b="13500" l="0" r="50000" t="35847"/>
          <a:stretch/>
        </p:blipFill>
        <p:spPr>
          <a:xfrm>
            <a:off x="369910" y="1936284"/>
            <a:ext cx="4202090" cy="2447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0"/>
          <p:cNvSpPr txBox="1"/>
          <p:nvPr>
            <p:ph type="title"/>
          </p:nvPr>
        </p:nvSpPr>
        <p:spPr>
          <a:xfrm>
            <a:off x="628650" y="545636"/>
            <a:ext cx="7886700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Quattrocento Sans"/>
              <a:buNone/>
            </a:pPr>
            <a:r>
              <a:rPr lang="en" sz="3300"/>
              <a:t>Coding Question 1</a:t>
            </a:r>
            <a:endParaRPr/>
          </a:p>
        </p:txBody>
      </p:sp>
      <p:sp>
        <p:nvSpPr>
          <p:cNvPr id="291" name="Google Shape;291;p50"/>
          <p:cNvSpPr txBox="1"/>
          <p:nvPr>
            <p:ph idx="1" type="body"/>
          </p:nvPr>
        </p:nvSpPr>
        <p:spPr>
          <a:xfrm>
            <a:off x="314588" y="1059302"/>
            <a:ext cx="8200800" cy="3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000">
                <a:solidFill>
                  <a:srgbClr val="F8F8F8"/>
                </a:solidFill>
              </a:rPr>
              <a:t>Let’s make a simple class called Car that has three data attributes: </a:t>
            </a:r>
            <a:endParaRPr b="1" sz="2000">
              <a:solidFill>
                <a:srgbClr val="F8F8F8"/>
              </a:solidFill>
            </a:endParaRPr>
          </a:p>
          <a:p>
            <a:pPr indent="-165100" lvl="0" marL="635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2000"/>
              <a:buChar char="•"/>
            </a:pPr>
            <a:r>
              <a:rPr lang="en" sz="2000">
                <a:solidFill>
                  <a:srgbClr val="F8F8F8"/>
                </a:solidFill>
              </a:rPr>
              <a:t>brand (stored as a string)</a:t>
            </a:r>
            <a:endParaRPr sz="2300"/>
          </a:p>
          <a:p>
            <a:pPr indent="-165100" lvl="0" marL="635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2000"/>
              <a:buChar char="•"/>
            </a:pPr>
            <a:r>
              <a:rPr lang="en" sz="2000">
                <a:solidFill>
                  <a:srgbClr val="F8F8F8"/>
                </a:solidFill>
              </a:rPr>
              <a:t>model (stored as a string</a:t>
            </a:r>
            <a:endParaRPr sz="2000">
              <a:solidFill>
                <a:srgbClr val="F8F8F8"/>
              </a:solidFill>
            </a:endParaRPr>
          </a:p>
          <a:p>
            <a:pPr indent="-165100" lvl="0" marL="635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2000"/>
              <a:buChar char="•"/>
            </a:pPr>
            <a:r>
              <a:rPr lang="en" sz="2000">
                <a:solidFill>
                  <a:srgbClr val="F8F8F8"/>
                </a:solidFill>
              </a:rPr>
              <a:t>top_speed (stored as a floating point number)</a:t>
            </a:r>
            <a:endParaRPr sz="2300"/>
          </a:p>
          <a:p>
            <a:pPr indent="0" lvl="0" marL="3429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rgbClr val="F8F8F8"/>
              </a:solidFill>
            </a:endParaRPr>
          </a:p>
          <a:p>
            <a:pPr indent="-266700" lvl="0" marL="596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" sz="2000">
                <a:solidFill>
                  <a:srgbClr val="F8F8F8"/>
                </a:solidFill>
              </a:rPr>
              <a:t>Define a class </a:t>
            </a:r>
            <a:r>
              <a:rPr b="1" lang="en" sz="20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Car</a:t>
            </a:r>
            <a:r>
              <a:rPr b="1" lang="en" sz="200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. </a:t>
            </a:r>
            <a:endParaRPr sz="2300"/>
          </a:p>
          <a:p>
            <a:pPr indent="-266700" lvl="0" marL="596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" sz="2000">
                <a:solidFill>
                  <a:srgbClr val="F8F8F8"/>
                </a:solidFill>
              </a:rPr>
              <a:t>Create a method</a:t>
            </a:r>
            <a:r>
              <a:rPr lang="en" sz="200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is_faster(self, other_car)</a:t>
            </a:r>
            <a:r>
              <a:rPr lang="en" sz="2000">
                <a:solidFill>
                  <a:srgbClr val="F8F8F8"/>
                </a:solidFill>
              </a:rPr>
              <a:t>, which returns True if </a:t>
            </a:r>
            <a:r>
              <a:rPr b="1" lang="en" sz="20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en" sz="200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rgbClr val="F8F8F8"/>
                </a:solidFill>
              </a:rPr>
              <a:t>is “faster” than the </a:t>
            </a:r>
            <a:r>
              <a:rPr b="1" lang="en" sz="20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other_car</a:t>
            </a:r>
            <a:r>
              <a:rPr lang="en" sz="2000">
                <a:solidFill>
                  <a:schemeClr val="accent6"/>
                </a:solidFill>
              </a:rPr>
              <a:t> </a:t>
            </a:r>
            <a:r>
              <a:rPr lang="en" sz="2000">
                <a:solidFill>
                  <a:srgbClr val="F8F8F8"/>
                </a:solidFill>
              </a:rPr>
              <a:t>and False if it is slower </a:t>
            </a:r>
            <a:endParaRPr sz="2000">
              <a:solidFill>
                <a:srgbClr val="F8F8F8"/>
              </a:solidFill>
            </a:endParaRPr>
          </a:p>
          <a:p>
            <a:pPr indent="-266700" lvl="0" marL="596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" sz="2000">
                <a:solidFill>
                  <a:srgbClr val="F8F8F8"/>
                </a:solidFill>
              </a:rPr>
              <a:t>Create two </a:t>
            </a:r>
            <a:r>
              <a:rPr b="1" lang="en" sz="20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Car</a:t>
            </a:r>
            <a:r>
              <a:rPr b="1" lang="en" sz="200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rgbClr val="F8F8F8"/>
                </a:solidFill>
              </a:rPr>
              <a:t>objects, </a:t>
            </a:r>
            <a:r>
              <a:rPr lang="en" sz="20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car1</a:t>
            </a:r>
            <a:r>
              <a:rPr lang="en" sz="2000">
                <a:solidFill>
                  <a:srgbClr val="F8F8F8"/>
                </a:solidFill>
              </a:rPr>
              <a:t> and </a:t>
            </a:r>
            <a:r>
              <a:rPr lang="en" sz="20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car2</a:t>
            </a:r>
            <a:r>
              <a:rPr lang="en" sz="2000">
                <a:solidFill>
                  <a:srgbClr val="F8F8F8"/>
                </a:solidFill>
              </a:rPr>
              <a:t> </a:t>
            </a:r>
            <a:endParaRPr sz="2300"/>
          </a:p>
          <a:p>
            <a:pPr indent="-266700" lvl="0" marL="596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" sz="2000">
                <a:solidFill>
                  <a:srgbClr val="F8F8F8"/>
                </a:solidFill>
              </a:rPr>
              <a:t>Print out the attributes of each </a:t>
            </a:r>
            <a:r>
              <a:rPr b="1" lang="en" sz="20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Car</a:t>
            </a:r>
            <a:r>
              <a:rPr b="1" lang="en" sz="200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rgbClr val="F8F8F8"/>
                </a:solidFill>
              </a:rPr>
              <a:t>object.</a:t>
            </a:r>
            <a:endParaRPr sz="2000">
              <a:solidFill>
                <a:srgbClr val="F8F8F8"/>
              </a:solidFill>
            </a:endParaRPr>
          </a:p>
          <a:p>
            <a:pPr indent="-266700" lvl="0" marL="596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" sz="2000">
                <a:solidFill>
                  <a:srgbClr val="F8F8F8"/>
                </a:solidFill>
              </a:rPr>
              <a:t>Print out whether  </a:t>
            </a:r>
            <a:r>
              <a:rPr lang="en" sz="20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car1</a:t>
            </a:r>
            <a:r>
              <a:rPr lang="en" sz="2000">
                <a:solidFill>
                  <a:srgbClr val="F8F8F8"/>
                </a:solidFill>
              </a:rPr>
              <a:t> is “faster” than </a:t>
            </a:r>
            <a:r>
              <a:rPr lang="en" sz="20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car2</a:t>
            </a:r>
            <a:endParaRPr sz="2300"/>
          </a:p>
          <a:p>
            <a:pPr indent="0" lvl="0" marL="0" rtl="0" algn="l">
              <a:lnSpc>
                <a:spcPct val="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t/>
            </a:r>
            <a:endParaRPr b="1" sz="900">
              <a:solidFill>
                <a:srgbClr val="F8F8F8"/>
              </a:solidFill>
              <a:highlight>
                <a:srgbClr val="F8F8F8"/>
              </a:highlight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000">
              <a:solidFill>
                <a:srgbClr val="F8F8F8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1"/>
          <p:cNvSpPr txBox="1"/>
          <p:nvPr>
            <p:ph type="title"/>
          </p:nvPr>
        </p:nvSpPr>
        <p:spPr>
          <a:xfrm>
            <a:off x="628650" y="545636"/>
            <a:ext cx="7886700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Quattrocento Sans"/>
              <a:buNone/>
            </a:pPr>
            <a:r>
              <a:rPr lang="en"/>
              <a:t>Coding Question 2</a:t>
            </a:r>
            <a:endParaRPr/>
          </a:p>
        </p:txBody>
      </p:sp>
      <p:sp>
        <p:nvSpPr>
          <p:cNvPr id="297" name="Google Shape;297;p51"/>
          <p:cNvSpPr txBox="1"/>
          <p:nvPr>
            <p:ph idx="1" type="body"/>
          </p:nvPr>
        </p:nvSpPr>
        <p:spPr>
          <a:xfrm>
            <a:off x="628650" y="1216818"/>
            <a:ext cx="78867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865">
                <a:solidFill>
                  <a:srgbClr val="F8F8F8"/>
                </a:solidFill>
              </a:rPr>
              <a:t>Define a class called </a:t>
            </a:r>
            <a:r>
              <a:rPr b="1" lang="en" sz="1865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Rectangle</a:t>
            </a:r>
            <a:r>
              <a:rPr lang="en" sz="1865">
                <a:solidFill>
                  <a:srgbClr val="F8F8F8"/>
                </a:solidFill>
              </a:rPr>
              <a:t> and create methods to:</a:t>
            </a:r>
            <a:endParaRPr sz="2142"/>
          </a:p>
          <a:p>
            <a:pPr indent="-265906" lvl="1" marL="685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88"/>
              <a:buChar char="○"/>
            </a:pPr>
            <a:r>
              <a:rPr lang="en" sz="1865">
                <a:solidFill>
                  <a:srgbClr val="F8F8F8"/>
                </a:solidFill>
              </a:rPr>
              <a:t>compute its area</a:t>
            </a:r>
            <a:endParaRPr sz="1865"/>
          </a:p>
          <a:p>
            <a:pPr indent="-265906" lvl="1" marL="685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88"/>
              <a:buChar char="○"/>
            </a:pPr>
            <a:r>
              <a:rPr lang="en" sz="1865">
                <a:solidFill>
                  <a:srgbClr val="F8F8F8"/>
                </a:solidFill>
              </a:rPr>
              <a:t>compute its perimeter</a:t>
            </a:r>
            <a:endParaRPr sz="1865"/>
          </a:p>
          <a:p>
            <a:pPr indent="-265906" lvl="1" marL="685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88"/>
              <a:buChar char="○"/>
            </a:pPr>
            <a:r>
              <a:rPr lang="en" sz="1865">
                <a:solidFill>
                  <a:srgbClr val="F8F8F8"/>
                </a:solidFill>
              </a:rPr>
              <a:t>find its centre point</a:t>
            </a:r>
            <a:endParaRPr sz="1865"/>
          </a:p>
          <a:p>
            <a:pPr indent="-265906" lvl="1" marL="685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88"/>
              <a:buChar char="○"/>
            </a:pPr>
            <a:r>
              <a:rPr lang="en" sz="1865">
                <a:solidFill>
                  <a:srgbClr val="F8F8F8"/>
                </a:solidFill>
              </a:rPr>
              <a:t>compare two rectangles and return the rectangle with the largest area</a:t>
            </a:r>
            <a:endParaRPr sz="1865"/>
          </a:p>
          <a:p>
            <a:pPr indent="0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 sz="1865">
              <a:solidFill>
                <a:srgbClr val="F8F8F8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b="1" lang="en" sz="1865">
                <a:solidFill>
                  <a:srgbClr val="F8F8F8"/>
                </a:solidFill>
              </a:rPr>
              <a:t>Instructions</a:t>
            </a:r>
            <a:r>
              <a:rPr b="1" lang="en" sz="1865">
                <a:solidFill>
                  <a:srgbClr val="F8F8F8"/>
                </a:solidFill>
              </a:rPr>
              <a:t>: </a:t>
            </a:r>
            <a:endParaRPr sz="2142"/>
          </a:p>
          <a:p>
            <a:pPr indent="-265906" lvl="1" marL="6858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8"/>
              <a:buChar char="○"/>
            </a:pPr>
            <a:r>
              <a:rPr lang="en" sz="1865">
                <a:solidFill>
                  <a:srgbClr val="F8F8F8"/>
                </a:solidFill>
              </a:rPr>
              <a:t>Use the starter code provided on Quercus. Go to your tutorial section and use the “open the practice problem” prompt. </a:t>
            </a:r>
            <a:endParaRPr sz="1865"/>
          </a:p>
          <a:p>
            <a:pPr indent="-265906" lvl="1" marL="685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88"/>
              <a:buChar char="○"/>
            </a:pPr>
            <a:r>
              <a:rPr lang="en" sz="1865">
                <a:solidFill>
                  <a:srgbClr val="F8F8F8"/>
                </a:solidFill>
              </a:rPr>
              <a:t>Use the </a:t>
            </a:r>
            <a:r>
              <a:rPr b="1" lang="en" sz="1865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Point</a:t>
            </a:r>
            <a:r>
              <a:rPr lang="en" sz="1865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65">
                <a:solidFill>
                  <a:srgbClr val="F8F8F8"/>
                </a:solidFill>
              </a:rPr>
              <a:t>class to solve this problem.</a:t>
            </a:r>
            <a:endParaRPr sz="1865"/>
          </a:p>
          <a:p>
            <a:pPr indent="-253206" lvl="2" marL="10287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8"/>
              <a:buChar char="■"/>
            </a:pPr>
            <a:r>
              <a:rPr b="1" lang="en" sz="1865">
                <a:solidFill>
                  <a:srgbClr val="F8F8F8"/>
                </a:solidFill>
              </a:rPr>
              <a:t>Hint: </a:t>
            </a:r>
            <a:r>
              <a:rPr lang="en" sz="1865">
                <a:solidFill>
                  <a:srgbClr val="F8F8F8"/>
                </a:solidFill>
              </a:rPr>
              <a:t>What are some logical attributes for a rectangle? What attributes would be useful within the methods that we’re going to write?</a:t>
            </a:r>
            <a:br>
              <a:rPr lang="en" sz="2142">
                <a:solidFill>
                  <a:srgbClr val="F8F8F8"/>
                </a:solidFill>
              </a:rPr>
            </a:br>
            <a:endParaRPr sz="2142">
              <a:solidFill>
                <a:srgbClr val="F8F8F8"/>
              </a:solidFill>
            </a:endParaRPr>
          </a:p>
          <a:p>
            <a:pPr indent="-25400" lvl="0" marL="1778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98"/>
              <a:buNone/>
            </a:pPr>
            <a:r>
              <a:t/>
            </a:r>
            <a:endParaRPr sz="2697">
              <a:solidFill>
                <a:srgbClr val="F8F8F8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ll-type-id" id="302" name="Google Shape;302;p5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000" y="1657350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303" name="Google Shape;303;p52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2020" y="508000"/>
            <a:ext cx="874500" cy="382594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-id" id="304" name="Google Shape;304;p52"/>
          <p:cNvSpPr txBox="1"/>
          <p:nvPr/>
        </p:nvSpPr>
        <p:spPr>
          <a:xfrm>
            <a:off x="2590800" y="1928813"/>
            <a:ext cx="60453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Any Questions?</a:t>
            </a:r>
            <a:endParaRPr b="1" sz="36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305" name="Google Shape;305;p52"/>
          <p:cNvSpPr txBox="1"/>
          <p:nvPr/>
        </p:nvSpPr>
        <p:spPr>
          <a:xfrm>
            <a:off x="2590800" y="4381500"/>
            <a:ext cx="62991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ⓘ</a:t>
            </a:r>
            <a:r>
              <a:rPr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Start presenting to display the poll results on this slide.</a:t>
            </a:r>
            <a:endParaRPr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/>
          <p:nvPr>
            <p:ph type="ctrTitle"/>
          </p:nvPr>
        </p:nvSpPr>
        <p:spPr>
          <a:xfrm>
            <a:off x="251960" y="1807109"/>
            <a:ext cx="8543299" cy="67018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Quattrocento Sans"/>
              <a:buNone/>
            </a:pPr>
            <a:r>
              <a:rPr lang="en"/>
              <a:t>Review of Lab</a:t>
            </a:r>
            <a:endParaRPr/>
          </a:p>
        </p:txBody>
      </p:sp>
      <p:sp>
        <p:nvSpPr>
          <p:cNvPr id="89" name="Google Shape;89;p22"/>
          <p:cNvSpPr txBox="1"/>
          <p:nvPr>
            <p:ph idx="1" type="subTitle"/>
          </p:nvPr>
        </p:nvSpPr>
        <p:spPr>
          <a:xfrm>
            <a:off x="252413" y="2887266"/>
            <a:ext cx="8542735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000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score_hand()</a:t>
            </a:r>
            <a:r>
              <a:rPr lang="en" sz="3000">
                <a:solidFill>
                  <a:schemeClr val="accent1"/>
                </a:solidFill>
              </a:rPr>
              <a:t>function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/>
          <p:nvPr>
            <p:ph type="title"/>
          </p:nvPr>
        </p:nvSpPr>
        <p:spPr>
          <a:xfrm>
            <a:off x="628650" y="545636"/>
            <a:ext cx="7886700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Courier New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score_hand </a:t>
            </a:r>
            <a:r>
              <a:rPr lang="en"/>
              <a:t>function - 1</a:t>
            </a:r>
            <a:endParaRPr/>
          </a:p>
        </p:txBody>
      </p:sp>
      <p:sp>
        <p:nvSpPr>
          <p:cNvPr id="95" name="Google Shape;95;p23"/>
          <p:cNvSpPr txBox="1"/>
          <p:nvPr>
            <p:ph idx="1" type="body"/>
          </p:nvPr>
        </p:nvSpPr>
        <p:spPr>
          <a:xfrm>
            <a:off x="500700" y="1193350"/>
            <a:ext cx="8142600" cy="3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 sz="1865"/>
              <a:t>Consider a card game where each player receives five cards, i.e., “a hand”. A “hand” is scored according to the following rules:</a:t>
            </a:r>
            <a:endParaRPr sz="2142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 sz="1865"/>
          </a:p>
          <a:p>
            <a:pPr indent="0" lvl="0" marL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665"/>
              <a:buNone/>
            </a:pPr>
            <a:r>
              <a:rPr lang="en" sz="1865"/>
              <a:t>(R1) Each pair (i.e. two cards with the same card value) scores 2 points. If a hand contains three or four of a  kind, 2 points are scored for every combination of pairs: three cards of a kind are worth 6 points and four cards of a kind are worth 12 points. </a:t>
            </a:r>
            <a:endParaRPr sz="2142"/>
          </a:p>
          <a:p>
            <a:pPr indent="0" lvl="0" marL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 sz="1865"/>
          </a:p>
          <a:p>
            <a:pPr indent="0" lvl="0" marL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33"/>
              <a:buFont typeface="Arial"/>
              <a:buNone/>
            </a:pPr>
            <a:r>
              <a:rPr lang="en" sz="1865">
                <a:solidFill>
                  <a:schemeClr val="dk1"/>
                </a:solidFill>
              </a:rPr>
              <a:t>(R2) All combinations of cards that sum to 15 are worth 2 points. When summing card combinations, aces are counted as one and jacks, queens, and kings are all counted as 10.</a:t>
            </a:r>
            <a:endParaRPr sz="2142"/>
          </a:p>
          <a:p>
            <a:pPr indent="0" lvl="0" marL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33"/>
              <a:buFont typeface="Arial"/>
              <a:buNone/>
            </a:pPr>
            <a:r>
              <a:t/>
            </a:r>
            <a:endParaRPr sz="18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33"/>
              <a:buFont typeface="Arial"/>
              <a:buNone/>
            </a:pPr>
            <a:r>
              <a:rPr lang="en" sz="1865">
                <a:solidFill>
                  <a:srgbClr val="0000FF"/>
                </a:solidFill>
              </a:rPr>
              <a:t>Hint:  iterate over all combinations of  2, 3, 4, and 5 cards to see if the values in these combinations sum to 15. Make sure to count any value larger than 10 as 10.</a:t>
            </a:r>
            <a:endParaRPr sz="2142"/>
          </a:p>
          <a:p>
            <a:pPr indent="0" lvl="0" marL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388"/>
              <a:buNone/>
            </a:pPr>
            <a:r>
              <a:t/>
            </a:r>
            <a:endParaRPr sz="1587"/>
          </a:p>
          <a:p>
            <a:pPr indent="0" lvl="0" marL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388"/>
              <a:buNone/>
            </a:pPr>
            <a:r>
              <a:t/>
            </a:r>
            <a:endParaRPr sz="1587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/>
          <p:nvPr>
            <p:ph type="title"/>
          </p:nvPr>
        </p:nvSpPr>
        <p:spPr>
          <a:xfrm>
            <a:off x="628650" y="545636"/>
            <a:ext cx="7886700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Courier New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score_hand </a:t>
            </a:r>
            <a:r>
              <a:rPr lang="en"/>
              <a:t>function - 2</a:t>
            </a:r>
            <a:endParaRPr/>
          </a:p>
        </p:txBody>
      </p:sp>
      <p:sp>
        <p:nvSpPr>
          <p:cNvPr id="101" name="Google Shape;101;p24"/>
          <p:cNvSpPr txBox="1"/>
          <p:nvPr>
            <p:ph idx="1" type="body"/>
          </p:nvPr>
        </p:nvSpPr>
        <p:spPr>
          <a:xfrm>
            <a:off x="628650" y="1126225"/>
            <a:ext cx="8127300" cy="3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900"/>
              <a:t>(R3) A group of three cards with consecutive values (called a </a:t>
            </a:r>
            <a:r>
              <a:rPr b="1" i="1" lang="en" sz="1900"/>
              <a:t>run</a:t>
            </a:r>
            <a:r>
              <a:rPr lang="en" sz="1900"/>
              <a:t> or a </a:t>
            </a:r>
            <a:r>
              <a:rPr b="1" i="1" lang="en" sz="1900"/>
              <a:t>straight)</a:t>
            </a:r>
            <a:r>
              <a:rPr lang="en" sz="1900"/>
              <a:t> scores 3 points. A run of four consecutive values scores 4  points and a run of five consecutive values scores 5 points. (</a:t>
            </a:r>
            <a:r>
              <a:rPr lang="en" sz="1900">
                <a:solidFill>
                  <a:schemeClr val="dk1"/>
                </a:solidFill>
              </a:rPr>
              <a:t>The suit of the cards does not matter. )</a:t>
            </a:r>
            <a:endParaRPr sz="2200"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" sz="1900">
                <a:solidFill>
                  <a:srgbClr val="0000FF"/>
                </a:solidFill>
              </a:rPr>
              <a:t>Hint: </a:t>
            </a:r>
            <a:endParaRPr sz="2200"/>
          </a:p>
          <a:p>
            <a:pPr indent="-546100" lvl="0" marL="72390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" sz="1900">
                <a:solidFill>
                  <a:srgbClr val="0000FF"/>
                </a:solidFill>
              </a:rPr>
              <a:t>Step 1: Get all combinations of 3, 4, and 5 cards</a:t>
            </a:r>
            <a:endParaRPr sz="2200"/>
          </a:p>
          <a:p>
            <a:pPr indent="-546100" lvl="0" marL="72390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" sz="1900">
                <a:solidFill>
                  <a:srgbClr val="0000FF"/>
                </a:solidFill>
              </a:rPr>
              <a:t>Step 2: Filter through all combinations and only keeps the ones that consist of consecutive values (you can use the </a:t>
            </a:r>
            <a:r>
              <a:rPr lang="en" sz="1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.sort()</a:t>
            </a:r>
            <a:r>
              <a:rPr lang="en" sz="1900">
                <a:solidFill>
                  <a:srgbClr val="0000FF"/>
                </a:solidFill>
              </a:rPr>
              <a:t> method of class list or use the algorithm practiced in the tutorial a few weeks ago)</a:t>
            </a:r>
            <a:endParaRPr sz="2200"/>
          </a:p>
          <a:p>
            <a:pPr indent="-546100" lvl="0" marL="72390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" sz="1900">
                <a:solidFill>
                  <a:srgbClr val="0000FF"/>
                </a:solidFill>
              </a:rPr>
              <a:t>Step 3: Filter out the children subsets and only keep the maximal subsets (We did one example in last week’s tutorial 😉).</a:t>
            </a:r>
            <a:endParaRPr sz="2200"/>
          </a:p>
          <a:p>
            <a:pPr indent="-546100" lvl="0" marL="72390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" sz="1900">
                <a:solidFill>
                  <a:srgbClr val="0000FF"/>
                </a:solidFill>
              </a:rPr>
              <a:t>Step 4: Assign scores based on the maximal subsets</a:t>
            </a:r>
            <a:endParaRPr sz="2200"/>
          </a:p>
          <a:p>
            <a:pPr indent="0" lvl="0" marL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900"/>
          </a:p>
          <a:p>
            <a:pPr indent="-63500" lvl="0" marL="177800" rtl="0" algn="l">
              <a:lnSpc>
                <a:spcPct val="70000"/>
              </a:lnSpc>
              <a:spcBef>
                <a:spcPts val="17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/>
          <p:nvPr>
            <p:ph type="title"/>
          </p:nvPr>
        </p:nvSpPr>
        <p:spPr>
          <a:xfrm>
            <a:off x="628650" y="545636"/>
            <a:ext cx="7886700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Courier New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score_hand </a:t>
            </a:r>
            <a:r>
              <a:rPr lang="en"/>
              <a:t>function - 3</a:t>
            </a:r>
            <a:endParaRPr/>
          </a:p>
        </p:txBody>
      </p:sp>
      <p:sp>
        <p:nvSpPr>
          <p:cNvPr id="107" name="Google Shape;107;p25"/>
          <p:cNvSpPr txBox="1"/>
          <p:nvPr>
            <p:ph idx="1" type="body"/>
          </p:nvPr>
        </p:nvSpPr>
        <p:spPr>
          <a:xfrm>
            <a:off x="628650" y="1369218"/>
            <a:ext cx="7886700" cy="36266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/>
              <a:t>(</a:t>
            </a:r>
            <a:r>
              <a:rPr lang="en" sz="1800">
                <a:solidFill>
                  <a:schemeClr val="dk1"/>
                </a:solidFill>
              </a:rPr>
              <a:t>R4) If all five cards in a hand are the same suit, i.e., one of </a:t>
            </a:r>
            <a:r>
              <a:rPr b="1" lang="en" sz="1800">
                <a:solidFill>
                  <a:schemeClr val="dk1"/>
                </a:solidFill>
              </a:rPr>
              <a:t>hearts, tiles, clovers</a:t>
            </a:r>
            <a:r>
              <a:rPr lang="en" sz="1800">
                <a:solidFill>
                  <a:schemeClr val="dk1"/>
                </a:solidFill>
              </a:rPr>
              <a:t> and </a:t>
            </a:r>
            <a:r>
              <a:rPr b="1" lang="en" sz="1800">
                <a:solidFill>
                  <a:schemeClr val="dk1"/>
                </a:solidFill>
              </a:rPr>
              <a:t>pikes</a:t>
            </a:r>
            <a:r>
              <a:rPr lang="en" sz="1800">
                <a:solidFill>
                  <a:schemeClr val="dk1"/>
                </a:solidFill>
              </a:rPr>
              <a:t>, 5 points are scored. If the hand has only four cards with the same suit, 4 points are scored. (A </a:t>
            </a:r>
            <a:r>
              <a:rPr b="1" lang="en" sz="1800">
                <a:solidFill>
                  <a:schemeClr val="dk1"/>
                </a:solidFill>
              </a:rPr>
              <a:t>suit</a:t>
            </a:r>
            <a:r>
              <a:rPr lang="en" sz="1800">
                <a:solidFill>
                  <a:schemeClr val="dk1"/>
                </a:solidFill>
              </a:rPr>
              <a:t> is one of the categories into which the cards of a deck are divided.)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n" sz="1800">
                <a:solidFill>
                  <a:srgbClr val="0000FF"/>
                </a:solidFill>
              </a:rPr>
              <a:t>Hint:</a:t>
            </a:r>
            <a:r>
              <a:rPr lang="en" sz="1800">
                <a:solidFill>
                  <a:srgbClr val="0000FF"/>
                </a:solidFill>
              </a:rPr>
              <a:t> iterate over all combinations of four and five cards to see if the values inside these combinations are all equal.</a:t>
            </a:r>
            <a:endParaRPr/>
          </a:p>
          <a:p>
            <a:pPr indent="0" lvl="0" marL="3429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1800">
                <a:solidFill>
                  <a:srgbClr val="0000FF"/>
                </a:solidFill>
              </a:rPr>
              <a:t>An easy way to check if all values in a list are all equal is to </a:t>
            </a:r>
            <a:r>
              <a:rPr b="1" lang="en" sz="1800">
                <a:solidFill>
                  <a:srgbClr val="0000FF"/>
                </a:solidFill>
              </a:rPr>
              <a:t>sets</a:t>
            </a:r>
            <a:r>
              <a:rPr lang="en" sz="1800">
                <a:solidFill>
                  <a:srgbClr val="0000FF"/>
                </a:solidFill>
              </a:rPr>
              <a:t>. For example, if you have a list of cards that have the same suit, attempting to convert the list into a set will reduce its length to 1, e.g., </a:t>
            </a:r>
            <a:r>
              <a:rPr lang="en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set(['hearts', 'hearts', 'hearts', 'hearts', 'hearts']) </a:t>
            </a:r>
            <a:r>
              <a:rPr lang="en" sz="1800">
                <a:solidFill>
                  <a:srgbClr val="0000FF"/>
                </a:solidFill>
              </a:rPr>
              <a:t>will return the set </a:t>
            </a:r>
            <a:r>
              <a:rPr lang="en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{'hearts'}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0000FF"/>
              </a:solidFill>
            </a:endParaRPr>
          </a:p>
          <a:p>
            <a:pPr indent="-63500" lvl="0" marL="177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 txBox="1"/>
          <p:nvPr>
            <p:ph type="ctrTitle"/>
          </p:nvPr>
        </p:nvSpPr>
        <p:spPr>
          <a:xfrm>
            <a:off x="251960" y="1807109"/>
            <a:ext cx="8543299" cy="67018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Quattrocento Sans"/>
              <a:buNone/>
            </a:pPr>
            <a:r>
              <a:rPr lang="en"/>
              <a:t>Review of Lecture</a:t>
            </a:r>
            <a:endParaRPr/>
          </a:p>
        </p:txBody>
      </p:sp>
      <p:sp>
        <p:nvSpPr>
          <p:cNvPr id="113" name="Google Shape;113;p26"/>
          <p:cNvSpPr txBox="1"/>
          <p:nvPr>
            <p:ph idx="1" type="subTitle"/>
          </p:nvPr>
        </p:nvSpPr>
        <p:spPr>
          <a:xfrm>
            <a:off x="252413" y="2887266"/>
            <a:ext cx="8542735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000">
                <a:solidFill>
                  <a:schemeClr val="accent1"/>
                </a:solidFill>
              </a:rPr>
              <a:t>Intro to object-oriented programming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 txBox="1"/>
          <p:nvPr>
            <p:ph type="title"/>
          </p:nvPr>
        </p:nvSpPr>
        <p:spPr>
          <a:xfrm>
            <a:off x="628650" y="545636"/>
            <a:ext cx="7886700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What is Object Oriented Programming (OOP)?</a:t>
            </a:r>
            <a:endParaRPr/>
          </a:p>
        </p:txBody>
      </p:sp>
      <p:sp>
        <p:nvSpPr>
          <p:cNvPr id="119" name="Google Shape;119;p27"/>
          <p:cNvSpPr txBox="1"/>
          <p:nvPr>
            <p:ph idx="1" type="body"/>
          </p:nvPr>
        </p:nvSpPr>
        <p:spPr>
          <a:xfrm>
            <a:off x="628650" y="1369218"/>
            <a:ext cx="7886700" cy="36266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342900" lvl="0" marL="431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/>
              <a:t>OOP is a programming paradigm where programmers build abstract data types that resemble real world objects</a:t>
            </a:r>
            <a:endParaRPr/>
          </a:p>
          <a:p>
            <a:pPr indent="-20320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342900" lvl="0" marL="431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/>
              <a:t>This enables the programmer to use the objects as they would outside the program to solve complex problems</a:t>
            </a:r>
            <a:endParaRPr/>
          </a:p>
          <a:p>
            <a:pPr indent="-20320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342900" lvl="0" marL="431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/>
              <a:t>OOP focuses on the creation of objects which contain both </a:t>
            </a:r>
            <a:r>
              <a:rPr b="1" lang="en"/>
              <a:t>data </a:t>
            </a:r>
            <a:r>
              <a:rPr lang="en"/>
              <a:t>and</a:t>
            </a:r>
            <a:r>
              <a:rPr b="1" lang="en"/>
              <a:t> functionality</a:t>
            </a:r>
            <a:r>
              <a:rPr lang="en"/>
              <a:t> together and achieving the overall program functionality through the interaction of these objects.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