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4" r:id="rId5"/>
    <p:sldMasterId id="2147483665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</p:sldIdLst>
  <p:sldSz cy="5143500" cx="9144000"/>
  <p:notesSz cx="6858000" cy="9144000"/>
  <p:embeddedFontLst>
    <p:embeddedFont>
      <p:font typeface="Roboto"/>
      <p:regular r:id="rId37"/>
      <p:bold r:id="rId38"/>
      <p:italic r:id="rId39"/>
      <p:boldItalic r:id="rId40"/>
    </p:embeddedFont>
    <p:embeddedFont>
      <p:font typeface="Quattrocento Sans"/>
      <p:regular r:id="rId41"/>
      <p:bold r:id="rId42"/>
      <p:italic r:id="rId43"/>
      <p:boldItalic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FAD9298-9EC7-4DE7-ACD6-776CD8685E25}">
  <a:tblStyle styleId="{FFAD9298-9EC7-4DE7-ACD6-776CD8685E25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boldItalic.fntdata"/><Relationship Id="rId20" Type="http://schemas.openxmlformats.org/officeDocument/2006/relationships/slide" Target="slides/slide13.xml"/><Relationship Id="rId42" Type="http://schemas.openxmlformats.org/officeDocument/2006/relationships/font" Target="fonts/QuattrocentoSans-bold.fntdata"/><Relationship Id="rId41" Type="http://schemas.openxmlformats.org/officeDocument/2006/relationships/font" Target="fonts/QuattrocentoSans-regular.fntdata"/><Relationship Id="rId22" Type="http://schemas.openxmlformats.org/officeDocument/2006/relationships/slide" Target="slides/slide15.xml"/><Relationship Id="rId44" Type="http://schemas.openxmlformats.org/officeDocument/2006/relationships/font" Target="fonts/QuattrocentoSans-boldItalic.fntdata"/><Relationship Id="rId21" Type="http://schemas.openxmlformats.org/officeDocument/2006/relationships/slide" Target="slides/slide14.xml"/><Relationship Id="rId43" Type="http://schemas.openxmlformats.org/officeDocument/2006/relationships/font" Target="fonts/QuattrocentoSans-italic.fntdata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slide" Target="slides/slide26.xml"/><Relationship Id="rId10" Type="http://schemas.openxmlformats.org/officeDocument/2006/relationships/slide" Target="slides/slide3.xml"/><Relationship Id="rId32" Type="http://schemas.openxmlformats.org/officeDocument/2006/relationships/slide" Target="slides/slide25.xml"/><Relationship Id="rId13" Type="http://schemas.openxmlformats.org/officeDocument/2006/relationships/slide" Target="slides/slide6.xml"/><Relationship Id="rId35" Type="http://schemas.openxmlformats.org/officeDocument/2006/relationships/slide" Target="slides/slide28.xml"/><Relationship Id="rId12" Type="http://schemas.openxmlformats.org/officeDocument/2006/relationships/slide" Target="slides/slide5.xml"/><Relationship Id="rId34" Type="http://schemas.openxmlformats.org/officeDocument/2006/relationships/slide" Target="slides/slide27.xml"/><Relationship Id="rId15" Type="http://schemas.openxmlformats.org/officeDocument/2006/relationships/slide" Target="slides/slide8.xml"/><Relationship Id="rId37" Type="http://schemas.openxmlformats.org/officeDocument/2006/relationships/font" Target="fonts/Roboto-regular.fntdata"/><Relationship Id="rId14" Type="http://schemas.openxmlformats.org/officeDocument/2006/relationships/slide" Target="slides/slide7.xml"/><Relationship Id="rId36" Type="http://schemas.openxmlformats.org/officeDocument/2006/relationships/slide" Target="slides/slide29.xml"/><Relationship Id="rId17" Type="http://schemas.openxmlformats.org/officeDocument/2006/relationships/slide" Target="slides/slide10.xml"/><Relationship Id="rId39" Type="http://schemas.openxmlformats.org/officeDocument/2006/relationships/font" Target="fonts/Roboto-italic.fntdata"/><Relationship Id="rId16" Type="http://schemas.openxmlformats.org/officeDocument/2006/relationships/slide" Target="slides/slide9.xml"/><Relationship Id="rId38" Type="http://schemas.openxmlformats.org/officeDocument/2006/relationships/font" Target="fonts/Roboto-bold.fntdata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f6d54f1549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g1f6d54f1549_2_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f6d54f1549_2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g1f6d54f1549_2_6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f6d54f1549_2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g1f6d54f1549_2_7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f6d54f1549_2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g1f6d54f1549_2_8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f6d54f1549_2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g1f6d54f1549_2_8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f6d54f1549_2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g1f6d54f1549_2_9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f6d54f1549_2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g1f6d54f1549_2_9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f6d54f1549_2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g1f6d54f1549_2_10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f6d54f1549_2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g1f6d54f1549_2_1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f6d54f1549_2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g1f6d54f1549_2_1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f6d54f1549_2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g1f6d54f1549_2_1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f6d54f1549_2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g1f6d54f1549_2_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f6d54f1549_2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g1f6d54f1549_2_1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f6d54f1549_2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g1f6d54f1549_2_13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f6d54f1549_2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g1f6d54f1549_2_13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f6d54f1549_2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g1f6d54f1549_2_14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f6d54f1549_2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g1f6d54f1549_2_15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f6d54f1549_2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g1f6d54f1549_2_14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f6d54f1549_2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g1f6d54f1549_2_15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f6d54f1549_2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g1f6d54f1549_2_16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f6d54f1549_2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g1f6d54f1549_2_16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SLIDES_API8995818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SLIDES_API8995818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📣 This is Slido interaction slide, please don't delete it.</a:t>
            </a:r>
            <a:br>
              <a:rPr lang="en"/>
            </a:br>
            <a:r>
              <a:rPr lang="en"/>
              <a:t>✅ Click on 'Present with Slido' and the poll will launch automatically when you get to this slide.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f6d54f154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f6d54f154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f6d54f1549_2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g1f6d54f1549_2_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f6d54f1549_2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g1f6d54f1549_2_3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f6d54f1549_2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g1f6d54f1549_2_4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f6d54f1549_2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g1f6d54f1549_2_4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f6d54f1549_2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g1f6d54f1549_2_5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f6d54f1549_2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g1f6d54f1549_2_6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/>
          <p:nvPr>
            <p:ph type="ctrTitle"/>
          </p:nvPr>
        </p:nvSpPr>
        <p:spPr>
          <a:xfrm>
            <a:off x="251960" y="1807109"/>
            <a:ext cx="8543299" cy="670185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Quattrocento Sans"/>
              <a:buNone/>
              <a:defRPr sz="3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5" name="Google Shape;55;p14"/>
          <p:cNvSpPr txBox="1"/>
          <p:nvPr>
            <p:ph idx="1" type="subTitle"/>
          </p:nvPr>
        </p:nvSpPr>
        <p:spPr>
          <a:xfrm>
            <a:off x="251960" y="2886749"/>
            <a:ext cx="8543299" cy="12418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itle and Content" type="obj">
  <p:cSld name="OBJEC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/>
          <p:nvPr>
            <p:ph type="title"/>
          </p:nvPr>
        </p:nvSpPr>
        <p:spPr>
          <a:xfrm>
            <a:off x="628650" y="545636"/>
            <a:ext cx="7886700" cy="492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44445"/>
              </a:buClr>
              <a:buSzPts val="3300"/>
              <a:buFont typeface="Quattrocento Sans"/>
              <a:buNone/>
              <a:defRPr>
                <a:solidFill>
                  <a:srgbClr val="44444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8" name="Google Shape;58;p15"/>
          <p:cNvSpPr txBox="1"/>
          <p:nvPr>
            <p:ph idx="1" type="body"/>
          </p:nvPr>
        </p:nvSpPr>
        <p:spPr>
          <a:xfrm>
            <a:off x="628650" y="1369218"/>
            <a:ext cx="7886700" cy="362660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Char char="▪"/>
              <a:defRPr>
                <a:solidFill>
                  <a:srgbClr val="444445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▪"/>
              <a:defRPr>
                <a:solidFill>
                  <a:srgbClr val="444445"/>
                </a:solidFill>
              </a:defRPr>
            </a:lvl2pPr>
            <a:lvl3pPr indent="-3238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Char char="▪"/>
              <a:defRPr>
                <a:solidFill>
                  <a:srgbClr val="444445"/>
                </a:solidFill>
              </a:defRPr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▪"/>
              <a:defRPr>
                <a:solidFill>
                  <a:srgbClr val="444445"/>
                </a:solidFill>
              </a:defRPr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▪"/>
              <a:defRPr>
                <a:solidFill>
                  <a:srgbClr val="444445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and Content">
  <p:cSld name="2_Title and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6"/>
          <p:cNvSpPr txBox="1"/>
          <p:nvPr>
            <p:ph type="title"/>
          </p:nvPr>
        </p:nvSpPr>
        <p:spPr>
          <a:xfrm>
            <a:off x="628650" y="545636"/>
            <a:ext cx="7886700" cy="492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Quattrocento Sans"/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1" name="Google Shape;61;p16"/>
          <p:cNvSpPr txBox="1"/>
          <p:nvPr>
            <p:ph idx="1" type="body"/>
          </p:nvPr>
        </p:nvSpPr>
        <p:spPr>
          <a:xfrm>
            <a:off x="628650" y="1369218"/>
            <a:ext cx="7886700" cy="362660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▪"/>
              <a:defRPr>
                <a:solidFill>
                  <a:srgbClr val="FFFFF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>
                <a:solidFill>
                  <a:srgbClr val="FFFFFF"/>
                </a:solidFill>
              </a:defRPr>
            </a:lvl2pPr>
            <a:lvl3pPr indent="-3238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▪"/>
              <a:defRPr>
                <a:solidFill>
                  <a:srgbClr val="FFFFFF"/>
                </a:solidFill>
              </a:defRPr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>
                <a:solidFill>
                  <a:srgbClr val="FFFFFF"/>
                </a:solidFill>
              </a:defRPr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>
                <a:solidFill>
                  <a:srgbClr val="FFFFFF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bg>
      <p:bgPr>
        <a:solidFill>
          <a:srgbClr val="FFFFFF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 txBox="1"/>
          <p:nvPr>
            <p:ph type="title"/>
          </p:nvPr>
        </p:nvSpPr>
        <p:spPr>
          <a:xfrm>
            <a:off x="628650" y="545636"/>
            <a:ext cx="7886700" cy="492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Quattrocento Sans"/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4" name="Google Shape;64;p17"/>
          <p:cNvSpPr txBox="1"/>
          <p:nvPr>
            <p:ph idx="1" type="body"/>
          </p:nvPr>
        </p:nvSpPr>
        <p:spPr>
          <a:xfrm>
            <a:off x="628650" y="1369218"/>
            <a:ext cx="7886700" cy="362660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Char char="▪"/>
              <a:defRPr>
                <a:solidFill>
                  <a:srgbClr val="FFFFF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▪"/>
              <a:defRPr>
                <a:solidFill>
                  <a:srgbClr val="FFFFFF"/>
                </a:solidFill>
              </a:defRPr>
            </a:lvl2pPr>
            <a:lvl3pPr indent="-3238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Char char="▪"/>
              <a:defRPr>
                <a:solidFill>
                  <a:srgbClr val="FFFFFF"/>
                </a:solidFill>
              </a:defRPr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▪"/>
              <a:defRPr>
                <a:solidFill>
                  <a:srgbClr val="FFFFFF"/>
                </a:solidFill>
              </a:defRPr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▪"/>
              <a:defRPr>
                <a:solidFill>
                  <a:srgbClr val="FFFFFF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545636"/>
            <a:ext cx="7886700" cy="492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ttrocento Sans"/>
              <a:buNone/>
              <a:defRPr b="0" i="0" sz="33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8"/>
            <a:ext cx="7886700" cy="363161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7EE5"/>
              </a:buClr>
              <a:buSzPts val="2100"/>
              <a:buFont typeface="Noto Sans Symbols"/>
              <a:buChar char="▪"/>
              <a:defRPr b="0" i="0" sz="21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7EE5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7EE5"/>
              </a:buClr>
              <a:buSzPts val="1500"/>
              <a:buFont typeface="Noto Sans Symbols"/>
              <a:buChar char="▪"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7EE5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7EE5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www.sli.do/features-google-slides?interaction-type=T3BlblRleHQ%3D" TargetMode="External"/><Relationship Id="rId4" Type="http://schemas.openxmlformats.org/officeDocument/2006/relationships/image" Target="../media/image1.png"/><Relationship Id="rId5" Type="http://schemas.openxmlformats.org/officeDocument/2006/relationships/hyperlink" Target="https://www.sli.do/features-google-slides?payload=eyJwcmVzZW50YXRpb25JZCI6IjF5c1ZoaDJHbmh1WTJsRklMdTZUUXVyRkJUWWlXdVczREdpZTdmNm8xY0NvIiwic2xpZGVJZCI6IlNMSURFU19BUEk4OTk1ODE4N18wIn0%3D" TargetMode="External"/><Relationship Id="rId6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9"/>
          <p:cNvSpPr txBox="1"/>
          <p:nvPr>
            <p:ph type="ctrTitle"/>
          </p:nvPr>
        </p:nvSpPr>
        <p:spPr>
          <a:xfrm>
            <a:off x="251960" y="1807109"/>
            <a:ext cx="8543299" cy="670185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Quattrocento Sans"/>
              <a:buNone/>
            </a:pPr>
            <a:r>
              <a:rPr b="0" lang="en" sz="3600"/>
              <a:t>Tutorial </a:t>
            </a:r>
            <a:r>
              <a:rPr lang="en"/>
              <a:t>8</a:t>
            </a:r>
            <a:r>
              <a:rPr b="0" lang="en" sz="3600"/>
              <a:t> - Week </a:t>
            </a:r>
            <a:r>
              <a:rPr lang="en"/>
              <a:t>9</a:t>
            </a:r>
            <a:endParaRPr/>
          </a:p>
        </p:txBody>
      </p:sp>
      <p:sp>
        <p:nvSpPr>
          <p:cNvPr id="71" name="Google Shape;71;p19"/>
          <p:cNvSpPr txBox="1"/>
          <p:nvPr>
            <p:ph idx="1" type="subTitle"/>
          </p:nvPr>
        </p:nvSpPr>
        <p:spPr>
          <a:xfrm>
            <a:off x="251960" y="2886749"/>
            <a:ext cx="8543299" cy="12418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0" i="1" lang="en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We’ll be starting at the 10 minute mark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8"/>
          <p:cNvSpPr txBox="1"/>
          <p:nvPr>
            <p:ph type="title"/>
          </p:nvPr>
        </p:nvSpPr>
        <p:spPr>
          <a:xfrm>
            <a:off x="628650" y="545636"/>
            <a:ext cx="7886700" cy="492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44445"/>
              </a:buClr>
              <a:buSzPct val="100000"/>
              <a:buFont typeface="Quattrocento Sans"/>
              <a:buNone/>
            </a:pPr>
            <a:r>
              <a:rPr lang="en"/>
              <a:t>Tuples</a:t>
            </a:r>
            <a:r>
              <a:rPr baseline="30000" lang="en"/>
              <a:t>2</a:t>
            </a:r>
            <a:endParaRPr/>
          </a:p>
        </p:txBody>
      </p:sp>
      <p:sp>
        <p:nvSpPr>
          <p:cNvPr id="138" name="Google Shape;138;p28"/>
          <p:cNvSpPr txBox="1"/>
          <p:nvPr>
            <p:ph idx="1" type="body"/>
          </p:nvPr>
        </p:nvSpPr>
        <p:spPr>
          <a:xfrm>
            <a:off x="245375" y="1146950"/>
            <a:ext cx="8642700" cy="36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215900" lvl="0" marL="330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Char char="▪"/>
            </a:pPr>
            <a:r>
              <a:rPr lang="en" sz="1800"/>
              <a:t>Tuples can be used to swap the values of multiple variables in just one line of code</a:t>
            </a:r>
            <a:endParaRPr/>
          </a:p>
          <a:p>
            <a:pPr indent="-101600" lvl="0" marL="558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/>
          </a:p>
          <a:p>
            <a:pPr indent="-215900" lvl="0" marL="330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Char char="▪"/>
            </a:pPr>
            <a:r>
              <a:rPr lang="en" sz="1800"/>
              <a:t>Let’s say we want to swap the values of variable 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1800"/>
              <a:t> and 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" sz="1800"/>
              <a:t>:</a:t>
            </a:r>
            <a:endParaRPr/>
          </a:p>
          <a:p>
            <a:pPr indent="0" lvl="0" marL="3429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t/>
            </a:r>
            <a:endParaRPr sz="1800"/>
          </a:p>
          <a:p>
            <a:pPr indent="0" lvl="0" marL="889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800"/>
          </a:p>
          <a:p>
            <a:pPr indent="0" lvl="0" marL="889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800"/>
          </a:p>
        </p:txBody>
      </p:sp>
      <p:sp>
        <p:nvSpPr>
          <p:cNvPr id="139" name="Google Shape;139;p28"/>
          <p:cNvSpPr txBox="1"/>
          <p:nvPr/>
        </p:nvSpPr>
        <p:spPr>
          <a:xfrm>
            <a:off x="1794693" y="2634687"/>
            <a:ext cx="2131500" cy="20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&gt;&gt;&gt; a </a:t>
            </a:r>
            <a:r>
              <a:rPr b="0" i="1" lang="en" sz="1400" u="none" cap="none" strike="noStrike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b="0" i="0" lang="en" sz="1400" u="none" cap="none" strike="noStrike">
                <a:solidFill>
                  <a:srgbClr val="E46767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endParaRPr b="0" i="0" sz="1400" u="none" cap="none" strike="noStrike">
              <a:solidFill>
                <a:srgbClr val="E46767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&gt;&gt;&gt; b </a:t>
            </a:r>
            <a:r>
              <a:rPr b="0" i="1" lang="en" sz="1400" u="none" cap="none" strike="noStrike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b="0" i="0" lang="en" sz="1400" u="none" cap="none" strike="noStrike">
                <a:solidFill>
                  <a:srgbClr val="E46767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endParaRPr b="0" i="0" sz="1400" u="none" cap="none" strike="noStrike">
              <a:solidFill>
                <a:srgbClr val="E46767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&gt;&gt;&gt; temp </a:t>
            </a:r>
            <a:r>
              <a:rPr b="0" i="1" lang="en" sz="1400" u="none" cap="none" strike="noStrike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b="0" i="0" lang="en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</a:t>
            </a:r>
            <a:endParaRPr b="0" i="0" sz="1400" u="none" cap="none" strike="noStrike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&gt;&gt;&gt; a </a:t>
            </a:r>
            <a:r>
              <a:rPr b="0" i="1" lang="en" sz="1400" u="none" cap="none" strike="noStrike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b="0" i="0" lang="en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</a:t>
            </a:r>
            <a:endParaRPr b="0" i="0" sz="1400" u="none" cap="none" strike="noStrike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&gt;&gt;&gt; b </a:t>
            </a:r>
            <a:r>
              <a:rPr b="0" i="1" lang="en" sz="1400" u="none" cap="none" strike="noStrike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b="0" i="0" lang="en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temp</a:t>
            </a:r>
            <a:endParaRPr b="0" i="0" sz="1400" u="none" cap="none" strike="noStrike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r>
              <a:rPr b="0" i="1" lang="en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&gt;&gt;&gt; print</a:t>
            </a:r>
            <a:r>
              <a:rPr b="0" i="0" lang="en" sz="1400" u="none" cap="none" strike="noStrike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" sz="1400" u="none" cap="none" strike="noStrike">
                <a:solidFill>
                  <a:srgbClr val="634D3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0" i="0" lang="en" sz="1400" u="none" cap="none" strike="noStrike">
                <a:solidFill>
                  <a:srgbClr val="95735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 =</a:t>
            </a:r>
            <a:r>
              <a:rPr b="0" i="0" lang="en" sz="1400" u="none" cap="none" strike="noStrike">
                <a:solidFill>
                  <a:srgbClr val="634D3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0" i="0" lang="en" sz="1400" u="none" cap="none" strike="noStrike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b="0" i="0" lang="en" sz="1400" u="none" cap="none" strike="noStrike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0" i="0" sz="1400" u="none" cap="none" strike="noStrike">
              <a:solidFill>
                <a:srgbClr val="666666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Consolas"/>
              <a:buNone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0" i="0" lang="en" sz="1400" u="none" cap="none" strike="noStrike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 = 2</a:t>
            </a:r>
            <a:endParaRPr b="0" i="0" sz="1400" u="none" cap="none" strike="noStrike">
              <a:solidFill>
                <a:srgbClr val="666666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r>
              <a:rPr b="0" i="1" lang="en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&gt;&gt;&gt; print</a:t>
            </a:r>
            <a:r>
              <a:rPr b="0" i="0" lang="en" sz="1400" u="none" cap="none" strike="noStrike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" sz="1400" u="none" cap="none" strike="noStrike">
                <a:solidFill>
                  <a:srgbClr val="634D3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0" i="0" lang="en" sz="1400" u="none" cap="none" strike="noStrike">
                <a:solidFill>
                  <a:srgbClr val="95735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 =</a:t>
            </a:r>
            <a:r>
              <a:rPr b="0" i="0" lang="en" sz="1400" u="none" cap="none" strike="noStrike">
                <a:solidFill>
                  <a:srgbClr val="634D3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0" i="0" lang="en" sz="1400" u="none" cap="none" strike="noStrike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b="0" i="0" lang="en" sz="1400" u="none" cap="none" strike="noStrike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0" i="0" sz="1400" u="none" cap="none" strike="noStrike">
              <a:solidFill>
                <a:srgbClr val="666666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Consolas"/>
              <a:buNone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0" i="0" lang="en" sz="1400" u="none" cap="none" strike="noStrike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 = 1</a:t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28"/>
          <p:cNvSpPr txBox="1"/>
          <p:nvPr/>
        </p:nvSpPr>
        <p:spPr>
          <a:xfrm>
            <a:off x="1866578" y="2226575"/>
            <a:ext cx="185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</a:pPr>
            <a:r>
              <a:rPr b="1"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General  strategy</a:t>
            </a:r>
            <a:endParaRPr b="1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28"/>
          <p:cNvSpPr txBox="1"/>
          <p:nvPr/>
        </p:nvSpPr>
        <p:spPr>
          <a:xfrm>
            <a:off x="4808991" y="2840733"/>
            <a:ext cx="2715900" cy="21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Consolas"/>
              <a:buNone/>
            </a:pPr>
            <a:r>
              <a:rPr b="0" i="1" lang="en" sz="1400" u="none" cap="none" strike="noStrike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&gt;&gt;&gt; </a:t>
            </a:r>
            <a:r>
              <a:rPr b="0" i="0" lang="en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 </a:t>
            </a:r>
            <a:r>
              <a:rPr b="0" i="1" lang="en" sz="1400" u="none" cap="none" strike="noStrike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b="0" i="0" lang="en" sz="1400" u="none" cap="none" strike="noStrike">
                <a:solidFill>
                  <a:srgbClr val="E46767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endParaRPr b="0" i="0" sz="1400" u="none" cap="none" strike="noStrike">
              <a:solidFill>
                <a:srgbClr val="E46767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Consolas"/>
              <a:buNone/>
            </a:pPr>
            <a:r>
              <a:rPr b="0" i="1" lang="en" sz="1400" u="none" cap="none" strike="noStrike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&gt;&gt;&gt; </a:t>
            </a:r>
            <a:r>
              <a:rPr b="0" i="0" lang="en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 </a:t>
            </a:r>
            <a:r>
              <a:rPr b="0" i="1" lang="en" sz="1400" u="none" cap="none" strike="noStrike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b="0" i="0" lang="en" sz="1400" u="none" cap="none" strike="noStrike">
                <a:solidFill>
                  <a:srgbClr val="E46767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endParaRPr b="0" i="0" sz="1400" u="none" cap="none" strike="noStrike">
              <a:solidFill>
                <a:srgbClr val="E46767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Consolas"/>
              <a:buNone/>
            </a:pPr>
            <a:r>
              <a:rPr b="0" i="1" lang="en" sz="1400" u="none" cap="none" strike="noStrike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&gt;&gt;&gt; </a:t>
            </a:r>
            <a:r>
              <a:rPr b="0" i="0" lang="en" sz="1400" u="none" cap="none" strike="noStrike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b="0" i="0" lang="en" sz="1400" u="none" cap="none" strike="noStrike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b="0" i="0" lang="en" sz="1400" u="none" cap="none" strike="noStrike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b="0" i="1" lang="en" sz="1400" u="none" cap="none" strike="noStrike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b="0" i="0" lang="en" sz="1400" u="none" cap="none" strike="noStrike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b="0" i="0" lang="en" sz="1400" u="none" cap="none" strike="noStrike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b="0" i="0" lang="en" sz="1400" u="none" cap="none" strike="noStrike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0" i="0" sz="1400" u="none" cap="none" strike="noStrike">
              <a:solidFill>
                <a:srgbClr val="666666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Consolas"/>
              <a:buNone/>
            </a:pPr>
            <a:r>
              <a:rPr b="0" i="1" lang="en" sz="1400" u="none" cap="none" strike="noStrike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&gt;&gt;&gt; </a:t>
            </a:r>
            <a:r>
              <a:rPr b="0" i="1" lang="en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i="0" lang="en" sz="1400" u="none" cap="none" strike="noStrike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" sz="1400" u="none" cap="none" strike="noStrike">
                <a:solidFill>
                  <a:srgbClr val="634D3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0" i="0" lang="en" sz="1400" u="none" cap="none" strike="noStrike">
                <a:solidFill>
                  <a:srgbClr val="95735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 =</a:t>
            </a:r>
            <a:r>
              <a:rPr b="0" i="0" lang="en" sz="1400" u="none" cap="none" strike="noStrike">
                <a:solidFill>
                  <a:srgbClr val="634D3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0" i="0" lang="en" sz="1400" u="none" cap="none" strike="noStrike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b="0" i="0" lang="en" sz="1400" u="none" cap="none" strike="noStrike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0" i="0" sz="1400" u="none" cap="none" strike="noStrike">
              <a:solidFill>
                <a:srgbClr val="666666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0" i="0" lang="en" sz="1400" u="none" cap="none" strike="noStrike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 = 2</a:t>
            </a:r>
            <a:endParaRPr b="0" i="0" sz="1400" u="none" cap="none" strike="noStrike">
              <a:solidFill>
                <a:srgbClr val="E46767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Consolas"/>
              <a:buNone/>
            </a:pPr>
            <a:r>
              <a:rPr b="0" i="1" lang="en" sz="1400" u="none" cap="none" strike="noStrike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&gt;&gt;&gt; </a:t>
            </a:r>
            <a:r>
              <a:rPr b="0" i="1" lang="en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i="0" lang="en" sz="1400" u="none" cap="none" strike="noStrike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" sz="1400" u="none" cap="none" strike="noStrike">
                <a:solidFill>
                  <a:srgbClr val="634D3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0" i="0" lang="en" sz="1400" u="none" cap="none" strike="noStrike">
                <a:solidFill>
                  <a:srgbClr val="95735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 =</a:t>
            </a:r>
            <a:r>
              <a:rPr b="0" i="0" lang="en" sz="1400" u="none" cap="none" strike="noStrike">
                <a:solidFill>
                  <a:srgbClr val="634D3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0" i="0" lang="en" sz="1400" u="none" cap="none" strike="noStrike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b="0" i="0" lang="en" sz="1400" u="none" cap="none" strike="noStrike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0" i="0" sz="1400" u="none" cap="none" strike="noStrike">
              <a:solidFill>
                <a:srgbClr val="666666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en" sz="1400" u="none" cap="none" strike="noStrike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 = 1</a:t>
            </a:r>
            <a:endParaRPr b="0" i="0" sz="1400" u="none" cap="none" strike="noStrike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Quattrocento Sans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28"/>
          <p:cNvSpPr txBox="1"/>
          <p:nvPr/>
        </p:nvSpPr>
        <p:spPr>
          <a:xfrm>
            <a:off x="4808999" y="2265367"/>
            <a:ext cx="1676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</a:pPr>
            <a:r>
              <a:rPr b="1"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Using </a:t>
            </a:r>
            <a:r>
              <a:rPr b="1" i="0" lang="en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tuple</a:t>
            </a:r>
            <a:endParaRPr b="1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9"/>
          <p:cNvSpPr txBox="1"/>
          <p:nvPr>
            <p:ph type="title"/>
          </p:nvPr>
        </p:nvSpPr>
        <p:spPr>
          <a:xfrm>
            <a:off x="628650" y="545636"/>
            <a:ext cx="7886700" cy="492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44445"/>
              </a:buClr>
              <a:buSzPct val="100000"/>
              <a:buFont typeface="Quattrocento Sans"/>
              <a:buNone/>
            </a:pPr>
            <a:r>
              <a:rPr lang="en"/>
              <a:t>Tuples</a:t>
            </a:r>
            <a:r>
              <a:rPr baseline="30000" lang="en"/>
              <a:t>3</a:t>
            </a:r>
            <a:endParaRPr/>
          </a:p>
        </p:txBody>
      </p:sp>
      <p:sp>
        <p:nvSpPr>
          <p:cNvPr id="148" name="Google Shape;148;p29"/>
          <p:cNvSpPr txBox="1"/>
          <p:nvPr/>
        </p:nvSpPr>
        <p:spPr>
          <a:xfrm>
            <a:off x="145075" y="2075025"/>
            <a:ext cx="4274400" cy="18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07EE5"/>
              </a:buClr>
              <a:buSzPts val="1800"/>
              <a:buFont typeface="Noto Sans Symbols"/>
              <a:buNone/>
            </a:pPr>
            <a:r>
              <a:rPr b="0" i="0" lang="en" sz="1800" u="none" cap="none" strike="noStrike">
                <a:solidFill>
                  <a:srgbClr val="444445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Want to return multiple variables from a function? </a:t>
            </a:r>
            <a:endParaRPr b="0" i="0" sz="1800" u="none" cap="none" strike="noStrike">
              <a:solidFill>
                <a:srgbClr val="444445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07EE5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rgbClr val="444445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07EE5"/>
              </a:buClr>
              <a:buSzPts val="1800"/>
              <a:buFont typeface="Noto Sans Symbols"/>
              <a:buNone/>
            </a:pPr>
            <a:r>
              <a:rPr b="0" i="0" lang="en" sz="1800" u="none" cap="none" strike="noStrike">
                <a:solidFill>
                  <a:srgbClr val="444445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⇒ </a:t>
            </a:r>
            <a:r>
              <a:rPr b="0" i="0" lang="en" sz="1800" u="none" cap="none" strike="noStrike">
                <a:solidFill>
                  <a:srgbClr val="6AA84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Return them </a:t>
            </a:r>
            <a:r>
              <a:rPr lang="en" sz="1800">
                <a:solidFill>
                  <a:srgbClr val="6AA84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packed in </a:t>
            </a:r>
            <a:r>
              <a:rPr b="0" i="0" lang="en" sz="1800" u="none" cap="none" strike="noStrike">
                <a:solidFill>
                  <a:srgbClr val="6AA84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 tuple object.</a:t>
            </a:r>
            <a:endParaRPr sz="1100">
              <a:solidFill>
                <a:srgbClr val="6AA84F"/>
              </a:solidFill>
            </a:endParaRPr>
          </a:p>
        </p:txBody>
      </p:sp>
      <p:sp>
        <p:nvSpPr>
          <p:cNvPr id="149" name="Google Shape;149;p29"/>
          <p:cNvSpPr txBox="1"/>
          <p:nvPr/>
        </p:nvSpPr>
        <p:spPr>
          <a:xfrm>
            <a:off x="4314476" y="821250"/>
            <a:ext cx="4856400" cy="40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-254000" lvl="0" marL="254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r>
              <a:rPr b="0" i="1" lang="en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b="0" i="0" lang="en" sz="1400" u="none" cap="none" strike="noStrike">
                <a:solidFill>
                  <a:srgbClr val="F58A3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trig_calculator</a:t>
            </a:r>
            <a:r>
              <a:rPr b="0" i="0" lang="en" sz="1400" u="none" cap="none" strike="noStrike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deg</a:t>
            </a:r>
            <a:r>
              <a:rPr b="0" i="0" lang="en" sz="1400" u="none" cap="none" strike="noStrike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b="0" i="0" sz="1400" u="none" cap="none" strike="noStrike">
              <a:solidFill>
                <a:srgbClr val="666666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254000" lvl="0" marL="254000" marR="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Consolas"/>
              <a:buNone/>
            </a:pPr>
            <a:r>
              <a:rPr b="0" i="0" lang="en" sz="1400" u="none" cap="none" strike="noStrike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0" i="1" lang="en" sz="1400" u="none" cap="none" strike="noStrike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'''</a:t>
            </a:r>
            <a:endParaRPr b="0" i="1" sz="1400" u="none" cap="none" strike="noStrike">
              <a:solidFill>
                <a:srgbClr val="666666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254000" lvl="0" marL="254000" marR="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Consolas"/>
              <a:buNone/>
            </a:pPr>
            <a:r>
              <a:rPr b="0" i="1" lang="en" sz="1400" u="none" cap="none" strike="noStrike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0" i="1" lang="en" sz="1400" u="none" cap="none" strike="noStrike">
                <a:solidFill>
                  <a:srgbClr val="88888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(float) -&gt; (float)</a:t>
            </a:r>
            <a:endParaRPr b="0" i="1" sz="1400" u="none" cap="none" strike="noStrike">
              <a:solidFill>
                <a:srgbClr val="888888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254000" lvl="0" marL="254000" marR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onsolas"/>
              <a:buNone/>
            </a:pPr>
            <a:r>
              <a:rPr b="0" i="1" lang="en" sz="1400" u="none" cap="none" strike="noStrike">
                <a:solidFill>
                  <a:srgbClr val="88888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calculates trig functions given an angle</a:t>
            </a:r>
            <a:endParaRPr b="0" i="1" sz="1400" u="none" cap="none" strike="noStrike">
              <a:solidFill>
                <a:srgbClr val="888888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254000" lvl="0" marL="254000" marR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onsolas"/>
              <a:buNone/>
            </a:pPr>
            <a:r>
              <a:rPr b="0" i="1" lang="en" sz="1400" u="none" cap="none" strike="noStrike">
                <a:solidFill>
                  <a:srgbClr val="88888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0" i="1" lang="en" sz="1400" u="none" cap="none" strike="noStrike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'''</a:t>
            </a:r>
            <a:endParaRPr b="0" i="1" sz="1400" u="none" cap="none" strike="noStrike">
              <a:solidFill>
                <a:srgbClr val="666666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254000" lvl="0" marL="254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attrocento Sans"/>
              <a:buNone/>
            </a:pPr>
            <a:r>
              <a:t/>
            </a:r>
            <a:endParaRPr b="0" i="1" sz="1400" u="none" cap="none" strike="noStrike">
              <a:solidFill>
                <a:srgbClr val="666666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254000" lvl="0" marL="254000" marR="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Consolas"/>
              <a:buNone/>
            </a:pPr>
            <a:r>
              <a:rPr b="0" i="1" lang="en" sz="1400" u="none" cap="none" strike="noStrike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0" i="0" lang="en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sin </a:t>
            </a:r>
            <a:r>
              <a:rPr b="0" i="1" lang="en" sz="1400" u="none" cap="none" strike="noStrike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b="0" i="0" lang="en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math</a:t>
            </a:r>
            <a:r>
              <a:rPr b="0" i="0" lang="en" sz="1400" u="none" cap="none" strike="noStrike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n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sin</a:t>
            </a:r>
            <a:r>
              <a:rPr b="0" i="0" lang="en" sz="1400" u="none" cap="none" strike="noStrike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math</a:t>
            </a:r>
            <a:r>
              <a:rPr b="0" i="0" lang="en" sz="1400" u="none" cap="none" strike="noStrike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n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radians</a:t>
            </a:r>
            <a:r>
              <a:rPr b="0" i="0" lang="en" sz="1400" u="none" cap="none" strike="noStrike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deg</a:t>
            </a:r>
            <a:r>
              <a:rPr b="0" i="0" lang="en" sz="1400" u="none" cap="none" strike="noStrike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</a:t>
            </a:r>
            <a:endParaRPr b="0" i="0" sz="1400" u="none" cap="none" strike="noStrike">
              <a:solidFill>
                <a:srgbClr val="666666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254000" lvl="0" marL="254000" marR="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Consolas"/>
              <a:buNone/>
            </a:pPr>
            <a:r>
              <a:rPr b="0" i="0" lang="en" sz="1400" u="none" cap="none" strike="noStrike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0" i="0" lang="en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cos </a:t>
            </a:r>
            <a:r>
              <a:rPr b="0" i="1" lang="en" sz="1400" u="none" cap="none" strike="noStrike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b="0" i="0" lang="en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math</a:t>
            </a:r>
            <a:r>
              <a:rPr b="0" i="0" lang="en" sz="1400" u="none" cap="none" strike="noStrike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n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cos</a:t>
            </a:r>
            <a:r>
              <a:rPr b="0" i="0" lang="en" sz="1400" u="none" cap="none" strike="noStrike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math</a:t>
            </a:r>
            <a:r>
              <a:rPr b="0" i="0" lang="en" sz="1400" u="none" cap="none" strike="noStrike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n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radians</a:t>
            </a:r>
            <a:r>
              <a:rPr b="0" i="0" lang="en" sz="1400" u="none" cap="none" strike="noStrike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deg</a:t>
            </a:r>
            <a:r>
              <a:rPr b="0" i="0" lang="en" sz="1400" u="none" cap="none" strike="noStrike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</a:t>
            </a:r>
            <a:endParaRPr b="0" i="0" sz="1400" u="none" cap="none" strike="noStrike">
              <a:solidFill>
                <a:srgbClr val="666666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254000" lvl="0" marL="254000" marR="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Consolas"/>
              <a:buNone/>
            </a:pPr>
            <a:r>
              <a:rPr b="0" i="0" lang="en" sz="1400" u="none" cap="none" strike="noStrike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0" i="0" lang="en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tan </a:t>
            </a:r>
            <a:r>
              <a:rPr b="0" i="1" lang="en" sz="1400" u="none" cap="none" strike="noStrike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b="0" i="0" lang="en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math</a:t>
            </a:r>
            <a:r>
              <a:rPr b="0" i="0" lang="en" sz="1400" u="none" cap="none" strike="noStrike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n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tan</a:t>
            </a:r>
            <a:r>
              <a:rPr b="0" i="0" lang="en" sz="1400" u="none" cap="none" strike="noStrike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math</a:t>
            </a:r>
            <a:r>
              <a:rPr b="0" i="0" lang="en" sz="1400" u="none" cap="none" strike="noStrike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n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radians</a:t>
            </a:r>
            <a:r>
              <a:rPr b="0" i="0" lang="en" sz="1400" u="none" cap="none" strike="noStrike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deg</a:t>
            </a:r>
            <a:r>
              <a:rPr b="0" i="0" lang="en" sz="1400" u="none" cap="none" strike="noStrike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</a:t>
            </a:r>
            <a:endParaRPr b="0" i="0" sz="1400" u="none" cap="none" strike="noStrike">
              <a:solidFill>
                <a:srgbClr val="666666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254000" lvl="0" marL="254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attrocento Sans"/>
              <a:buNone/>
            </a:pPr>
            <a:r>
              <a:t/>
            </a:r>
            <a:endParaRPr b="0" i="0" sz="1400" u="none" cap="none" strike="noStrike">
              <a:solidFill>
                <a:srgbClr val="666666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254000" lvl="0" marL="254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attrocento Sans"/>
              <a:buNone/>
            </a:pPr>
            <a:r>
              <a:t/>
            </a:r>
            <a:endParaRPr b="0" i="0" sz="1400" u="none" cap="none" strike="noStrike">
              <a:solidFill>
                <a:srgbClr val="666666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254000" lvl="0" marL="254000" marR="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Consolas"/>
              <a:buNone/>
            </a:pPr>
            <a:r>
              <a:rPr b="0" i="0" lang="en" sz="1400" u="none" cap="none" strike="noStrike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0" i="1" lang="en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 (</a:t>
            </a:r>
            <a:r>
              <a:rPr b="0" i="0" lang="en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sin</a:t>
            </a:r>
            <a:r>
              <a:rPr b="0" i="0" lang="en" sz="1400" u="none" cap="none" strike="noStrike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cos</a:t>
            </a:r>
            <a:r>
              <a:rPr b="0" i="0" lang="en" sz="1400" u="none" cap="none" strike="noStrike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tan)</a:t>
            </a:r>
            <a:endParaRPr b="0" i="0" sz="1400" u="none" cap="none" strike="noStrike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attrocento Sans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attrocento Sans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Consolas"/>
              <a:buNone/>
            </a:pPr>
            <a:r>
              <a:rPr b="0" i="1" lang="en" sz="1400" u="none" cap="none" strike="noStrike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&gt;&gt;&gt; </a:t>
            </a:r>
            <a:r>
              <a:rPr b="0" i="0" lang="en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returned_values </a:t>
            </a:r>
            <a:r>
              <a:rPr b="0" i="1" lang="en" sz="1400" u="none" cap="none" strike="noStrike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b="0" i="0" lang="en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trig_calculator</a:t>
            </a:r>
            <a:r>
              <a:rPr b="0" i="0" lang="en" sz="1400" u="none" cap="none" strike="noStrike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deg</a:t>
            </a:r>
            <a:r>
              <a:rPr b="0" i="0" lang="en" sz="1400" u="none" cap="none" strike="noStrike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0" i="0" sz="1400" u="none" cap="none" strike="noStrike">
              <a:solidFill>
                <a:srgbClr val="666666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Consolas"/>
              <a:buNone/>
            </a:pPr>
            <a:r>
              <a:rPr b="0" i="1" lang="en" sz="1400" u="none" cap="none" strike="noStrike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&gt;&gt;&gt; </a:t>
            </a:r>
            <a:r>
              <a:rPr b="0" i="1" lang="en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i="0" lang="en" sz="1400" u="none" cap="none" strike="noStrike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1" lang="en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b="0" i="0" lang="en" sz="1400" u="none" cap="none" strike="noStrike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returned_values</a:t>
            </a:r>
            <a:r>
              <a:rPr b="0" i="0" lang="en" sz="1400" u="none" cap="none" strike="noStrike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</a:t>
            </a:r>
            <a:endParaRPr b="0" i="0" sz="1400" u="none" cap="none" strike="noStrike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&lt;class 'tuple'&gt;</a:t>
            </a:r>
            <a:endParaRPr b="0" i="0" sz="1400" u="none" cap="none" strike="noStrike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0"/>
          <p:cNvSpPr txBox="1"/>
          <p:nvPr>
            <p:ph type="title"/>
          </p:nvPr>
        </p:nvSpPr>
        <p:spPr>
          <a:xfrm>
            <a:off x="628650" y="393235"/>
            <a:ext cx="7886700" cy="4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44445"/>
              </a:buClr>
              <a:buSzPct val="100000"/>
              <a:buFont typeface="Quattrocento Sans"/>
              <a:buNone/>
            </a:pPr>
            <a:r>
              <a:rPr lang="en"/>
              <a:t>Tuple Operations - as Operators</a:t>
            </a:r>
            <a:endParaRPr/>
          </a:p>
        </p:txBody>
      </p:sp>
      <p:graphicFrame>
        <p:nvGraphicFramePr>
          <p:cNvPr id="155" name="Google Shape;155;p30"/>
          <p:cNvGraphicFramePr/>
          <p:nvPr/>
        </p:nvGraphicFramePr>
        <p:xfrm>
          <a:off x="649404" y="86183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{FFAD9298-9EC7-4DE7-ACD6-776CD8685E25}</a:tableStyleId>
              </a:tblPr>
              <a:tblGrid>
                <a:gridCol w="1689600"/>
                <a:gridCol w="1866825"/>
                <a:gridCol w="4568800"/>
              </a:tblGrid>
              <a:tr h="303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C000"/>
                        </a:buClr>
                        <a:buSzPts val="1400"/>
                        <a:buFont typeface="Quattrocento Sans"/>
                        <a:buNone/>
                      </a:pPr>
                      <a:r>
                        <a:rPr b="1" lang="en" sz="1500" u="none" cap="none" strike="noStrike">
                          <a:solidFill>
                            <a:srgbClr val="FFC000"/>
                          </a:solidFill>
                        </a:rPr>
                        <a:t>Operation</a:t>
                      </a:r>
                      <a:endParaRPr b="1" sz="1500" u="none" cap="none" strike="noStrike">
                        <a:solidFill>
                          <a:srgbClr val="FFC000"/>
                        </a:solidFill>
                      </a:endParaRPr>
                    </a:p>
                  </a:txBody>
                  <a:tcPr marT="68575" marB="68575" marR="68575" marL="6857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rgbClr val="FFC000"/>
                          </a:solidFill>
                        </a:rPr>
                        <a:t>Operator</a:t>
                      </a:r>
                      <a:endParaRPr b="1" sz="1500" u="none" cap="none" strike="noStrike">
                        <a:solidFill>
                          <a:srgbClr val="FFC000"/>
                        </a:solidFill>
                      </a:endParaRPr>
                    </a:p>
                  </a:txBody>
                  <a:tcPr marT="68575" marB="68575" marR="68575" marL="6857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C000"/>
                        </a:buClr>
                        <a:buSzPts val="1400"/>
                        <a:buFont typeface="Quattrocento Sans"/>
                        <a:buNone/>
                      </a:pPr>
                      <a:r>
                        <a:rPr b="1" lang="en" sz="1500" u="none" cap="none" strike="noStrike">
                          <a:solidFill>
                            <a:srgbClr val="FFC000"/>
                          </a:solidFill>
                        </a:rPr>
                        <a:t>Example</a:t>
                      </a:r>
                      <a:endParaRPr b="1" sz="1500" u="none" cap="none" strike="noStrike">
                        <a:solidFill>
                          <a:srgbClr val="FFC000"/>
                        </a:solidFill>
                      </a:endParaRPr>
                    </a:p>
                  </a:txBody>
                  <a:tcPr marT="68575" marB="68575" marR="68575" marL="68575">
                    <a:solidFill>
                      <a:schemeClr val="lt2"/>
                    </a:solidFill>
                  </a:tcPr>
                </a:tc>
              </a:tr>
              <a:tr h="670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Quattrocento Sans"/>
                        <a:buNone/>
                      </a:pPr>
                      <a:r>
                        <a:rPr lang="en" sz="1500" u="none" cap="none" strike="noStrike"/>
                        <a:t>Indexing</a:t>
                      </a:r>
                      <a:endParaRPr sz="1500" u="none" cap="none" strike="noStrike"/>
                    </a:p>
                  </a:txBody>
                  <a:tcPr marT="68575" marB="68575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              [ ] </a:t>
                      </a:r>
                      <a:endParaRPr sz="1500" u="none" cap="none" strike="noStrike"/>
                    </a:p>
                  </a:txBody>
                  <a:tcPr marT="68575" marB="68575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urier New"/>
                        <a:buNone/>
                      </a:pPr>
                      <a:r>
                        <a:rPr lang="en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&gt;&gt;&gt;</a:t>
                      </a: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n" sz="18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 = (20 ,40, "apple", "ball")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urier New"/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&gt;&gt;&gt; </a:t>
                      </a:r>
                      <a:r>
                        <a:rPr lang="en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a[0]</a:t>
                      </a:r>
                      <a:endParaRPr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urier New"/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</a:t>
                      </a:r>
                      <a:r>
                        <a:rPr lang="en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20</a:t>
                      </a:r>
                      <a:endParaRPr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8575" marB="68575" marR="68575" marL="68575"/>
                </a:tc>
              </a:tr>
              <a:tr h="4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Quattrocento Sans"/>
                        <a:buNone/>
                      </a:pPr>
                      <a:r>
                        <a:rPr lang="en" sz="1500" u="none" cap="none" strike="noStrike"/>
                        <a:t>Slicing  </a:t>
                      </a:r>
                      <a:endParaRPr sz="1500" u="none" cap="none" strike="noStrike"/>
                    </a:p>
                  </a:txBody>
                  <a:tcPr marT="68575" marB="68575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             [ : : ]</a:t>
                      </a:r>
                      <a:endParaRPr sz="1500" u="none" cap="none" strike="noStrike"/>
                    </a:p>
                  </a:txBody>
                  <a:tcPr marT="68575" marB="68575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urier New"/>
                        <a:buNone/>
                      </a:pPr>
                      <a:r>
                        <a:rPr lang="en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&gt;&gt;&gt; a[1:3</a:t>
                      </a: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]</a:t>
                      </a:r>
                      <a:r>
                        <a:rPr lang="en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endParaRPr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urier New"/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</a:t>
                      </a:r>
                      <a:r>
                        <a:rPr lang="en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(40, 60)</a:t>
                      </a:r>
                      <a:endParaRPr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8575" marB="68575" marR="68575" marL="68575"/>
                </a:tc>
              </a:tr>
              <a:tr h="793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Quattrocento Sans"/>
                        <a:buNone/>
                      </a:pPr>
                      <a:r>
                        <a:rPr lang="en" sz="1500" u="none" cap="none" strike="noStrike"/>
                        <a:t>Concatenation       </a:t>
                      </a:r>
                      <a:endParaRPr sz="1500" u="none" cap="none" strike="noStrike"/>
                    </a:p>
                  </a:txBody>
                  <a:tcPr marT="68575" marB="68575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               +</a:t>
                      </a:r>
                      <a:endParaRPr sz="1500" u="none" cap="none" strike="noStrike"/>
                    </a:p>
                  </a:txBody>
                  <a:tcPr marT="68575" marB="68575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urier New"/>
                        <a:buNone/>
                      </a:pPr>
                      <a:r>
                        <a:rPr lang="en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&gt;&gt;&gt; </a:t>
                      </a: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</a:t>
                      </a:r>
                      <a:r>
                        <a:rPr lang="en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(1, )</a:t>
                      </a:r>
                      <a:endParaRPr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urier New"/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&gt;&gt;&gt; </a:t>
                      </a:r>
                      <a:r>
                        <a:rPr lang="en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 = (2, 4)</a:t>
                      </a:r>
                      <a:endParaRPr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urier New"/>
                        <a:buNone/>
                      </a:pPr>
                      <a:r>
                        <a:rPr lang="en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&gt;&gt;&gt; </a:t>
                      </a: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</a:t>
                      </a:r>
                      <a:r>
                        <a:rPr lang="en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+ b</a:t>
                      </a:r>
                      <a:endParaRPr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urier New"/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(1, 2, 4)</a:t>
                      </a:r>
                      <a:endParaRPr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8575" marB="68575" marR="68575" marL="68575"/>
                </a:tc>
              </a:tr>
              <a:tr h="412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Quattrocento Sans"/>
                        <a:buNone/>
                      </a:pPr>
                      <a:r>
                        <a:rPr lang="en" sz="1500" u="none" cap="none" strike="noStrike"/>
                        <a:t>Repetition          </a:t>
                      </a:r>
                      <a:endParaRPr sz="1500" u="none" cap="none" strike="noStrike"/>
                    </a:p>
                  </a:txBody>
                  <a:tcPr marT="68575" marB="68575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 u="none" cap="none" strike="noStrike"/>
                    </a:p>
                  </a:txBody>
                  <a:tcPr marT="68575" marB="68575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urier New"/>
                        <a:buNone/>
                      </a:pPr>
                      <a:r>
                        <a:rPr lang="en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&gt;&gt;&gt; b * 2</a:t>
                      </a:r>
                      <a:endParaRPr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urier New"/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</a:t>
                      </a:r>
                      <a:r>
                        <a:rPr lang="en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(2, 4, 2, 4)</a:t>
                      </a:r>
                      <a:endParaRPr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8575" marB="68575" marR="68575" marL="68575"/>
                </a:tc>
              </a:tr>
              <a:tr h="793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Quattrocento Sans"/>
                        <a:buNone/>
                      </a:pPr>
                      <a:r>
                        <a:rPr lang="en" sz="1500" u="none" cap="none" strike="noStrike"/>
                        <a:t>Membership          </a:t>
                      </a:r>
                      <a:endParaRPr sz="1500" u="none" cap="none" strike="noStrike"/>
                    </a:p>
                  </a:txBody>
                  <a:tcPr marT="68575" marB="68575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 u="none" cap="none" strike="noStrike"/>
                    </a:p>
                  </a:txBody>
                  <a:tcPr marT="68575" marB="68575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urier New"/>
                        <a:buNone/>
                      </a:pPr>
                      <a:r>
                        <a:rPr lang="en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&gt;&gt;&gt; </a:t>
                      </a: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20</a:t>
                      </a:r>
                      <a:r>
                        <a:rPr lang="en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in a</a:t>
                      </a:r>
                      <a:endParaRPr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urier New"/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</a:t>
                      </a:r>
                      <a:r>
                        <a:rPr lang="en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True</a:t>
                      </a:r>
                      <a:endParaRPr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urier New"/>
                        <a:buNone/>
                      </a:pPr>
                      <a:r>
                        <a:rPr lang="en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&gt;&gt;&gt; "orange" in a</a:t>
                      </a:r>
                      <a:endParaRPr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urier New"/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</a:t>
                      </a:r>
                      <a:r>
                        <a:rPr lang="en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False</a:t>
                      </a:r>
                      <a:endParaRPr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8575" marB="68575" marR="68575" marL="68575"/>
                </a:tc>
              </a:tr>
              <a:tr h="630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Quattrocento Sans"/>
                        <a:buNone/>
                      </a:pPr>
                      <a:r>
                        <a:rPr lang="en" sz="1500" u="none" cap="none" strike="noStrike"/>
                        <a:t>Comparison</a:t>
                      </a:r>
                      <a:endParaRPr sz="1500" u="none" cap="none" strike="noStrike"/>
                    </a:p>
                  </a:txBody>
                  <a:tcPr marT="68575" marB="68575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 u="none" cap="none" strike="noStrike"/>
                    </a:p>
                  </a:txBody>
                  <a:tcPr marT="68575" marB="68575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urier New"/>
                        <a:buNone/>
                      </a:pPr>
                      <a:r>
                        <a:rPr lang="en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&gt;&gt;&gt; </a:t>
                      </a: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</a:t>
                      </a:r>
                      <a:r>
                        <a:rPr lang="en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(2,3,4)</a:t>
                      </a:r>
                      <a:endParaRPr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urier New"/>
                        <a:buNone/>
                      </a:pPr>
                      <a:r>
                        <a:rPr lang="en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&gt;&gt;&gt; a == b</a:t>
                      </a:r>
                      <a:endParaRPr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urier New"/>
                        <a:buNone/>
                      </a:pPr>
                      <a:r>
                        <a:rPr lang="en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False     </a:t>
                      </a:r>
                      <a:endParaRPr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8575" marB="68575" marR="68575" marL="68575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1"/>
          <p:cNvSpPr txBox="1"/>
          <p:nvPr>
            <p:ph type="title"/>
          </p:nvPr>
        </p:nvSpPr>
        <p:spPr>
          <a:xfrm>
            <a:off x="628650" y="518511"/>
            <a:ext cx="7886700" cy="4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44445"/>
              </a:buClr>
              <a:buSzPct val="100000"/>
              <a:buFont typeface="Quattrocento Sans"/>
              <a:buNone/>
            </a:pPr>
            <a:r>
              <a:rPr lang="en"/>
              <a:t>Tuple Operations - as Methods</a:t>
            </a:r>
            <a:endParaRPr/>
          </a:p>
        </p:txBody>
      </p:sp>
      <p:graphicFrame>
        <p:nvGraphicFramePr>
          <p:cNvPr id="161" name="Google Shape;161;p31"/>
          <p:cNvGraphicFramePr/>
          <p:nvPr/>
        </p:nvGraphicFramePr>
        <p:xfrm>
          <a:off x="628654" y="154668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{FFAD9298-9EC7-4DE7-ACD6-776CD8685E25}</a:tableStyleId>
              </a:tblPr>
              <a:tblGrid>
                <a:gridCol w="2524000"/>
                <a:gridCol w="2273300"/>
                <a:gridCol w="3477250"/>
              </a:tblGrid>
              <a:tr h="305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C000"/>
                        </a:buClr>
                        <a:buSzPts val="1400"/>
                        <a:buFont typeface="Quattrocento Sans"/>
                        <a:buNone/>
                      </a:pPr>
                      <a:r>
                        <a:rPr b="1" lang="en" sz="1400" u="none" cap="none" strike="noStrike">
                          <a:solidFill>
                            <a:srgbClr val="FFC000"/>
                          </a:solidFill>
                        </a:rPr>
                        <a:t>Operation </a:t>
                      </a:r>
                      <a:endParaRPr b="1" sz="1400" u="none" cap="none" strike="noStrike">
                        <a:solidFill>
                          <a:srgbClr val="FFC000"/>
                        </a:solidFill>
                      </a:endParaRPr>
                    </a:p>
                  </a:txBody>
                  <a:tcPr marT="68575" marB="68575" marR="68575" marL="6857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C000"/>
                          </a:solidFill>
                        </a:rPr>
                        <a:t>Methods</a:t>
                      </a:r>
                      <a:endParaRPr b="1" sz="1400" u="none" cap="none" strike="noStrike">
                        <a:solidFill>
                          <a:srgbClr val="FFC000"/>
                        </a:solidFill>
                      </a:endParaRPr>
                    </a:p>
                  </a:txBody>
                  <a:tcPr marT="68575" marB="68575" marR="68575" marL="6857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C000"/>
                        </a:buClr>
                        <a:buSzPts val="1400"/>
                        <a:buFont typeface="Quattrocento Sans"/>
                        <a:buNone/>
                      </a:pPr>
                      <a:r>
                        <a:rPr b="1" lang="en" sz="1400" u="none" cap="none" strike="noStrike">
                          <a:solidFill>
                            <a:srgbClr val="FFC000"/>
                          </a:solidFill>
                        </a:rPr>
                        <a:t>Example</a:t>
                      </a:r>
                      <a:endParaRPr b="1" sz="1400" u="none" cap="none" strike="noStrike">
                        <a:solidFill>
                          <a:srgbClr val="FFC000"/>
                        </a:solidFill>
                      </a:endParaRPr>
                    </a:p>
                  </a:txBody>
                  <a:tcPr marT="68575" marB="68575" marR="68575" marL="68575">
                    <a:solidFill>
                      <a:schemeClr val="lt2"/>
                    </a:solidFill>
                  </a:tcPr>
                </a:tc>
              </a:tr>
              <a:tr h="15253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Find </a:t>
                      </a:r>
                      <a:r>
                        <a:rPr lang="en" sz="18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 the index of the first occurrence of a given  value in a tuple.</a:t>
                      </a:r>
                      <a:endParaRPr sz="1800"/>
                    </a:p>
                  </a:txBody>
                  <a:tcPr marT="68575" marB="68575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</a:t>
                      </a:r>
                      <a:r>
                        <a:rPr lang="en" sz="21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index(value)</a:t>
                      </a:r>
                      <a:endParaRPr sz="1400" u="none" cap="none" strike="noStrike"/>
                    </a:p>
                  </a:txBody>
                  <a:tcPr marT="68575" marB="68575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urier New"/>
                        <a:buNone/>
                      </a:pPr>
                      <a:r>
                        <a:rPr lang="en" sz="16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&gt;&gt;&gt; </a:t>
                      </a:r>
                      <a:r>
                        <a:rPr lang="en" sz="16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  = (1,2,3,2,1)</a:t>
                      </a:r>
                      <a:endParaRPr sz="16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&gt;&gt;&gt; b.index(2)</a:t>
                      </a:r>
                      <a:endParaRPr sz="16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1</a:t>
                      </a:r>
                      <a:endParaRPr sz="16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urier New"/>
                        <a:buNone/>
                      </a:pPr>
                      <a:r>
                        <a:t/>
                      </a:r>
                      <a:endParaRPr sz="16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8575" marB="68575" marR="68575" marL="68575"/>
                </a:tc>
              </a:tr>
              <a:tr h="14739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Find </a:t>
                      </a:r>
                      <a:r>
                        <a:rPr lang="en" sz="18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the number of times a given value appears in a tuple.</a:t>
                      </a:r>
                      <a:endParaRPr sz="1800"/>
                    </a:p>
                  </a:txBody>
                  <a:tcPr marT="68575" marB="68575" marR="68575" marL="6857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1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count(value)</a:t>
                      </a:r>
                      <a:endParaRPr sz="1400" u="none" cap="none" strike="noStrike"/>
                    </a:p>
                  </a:txBody>
                  <a:tcPr marT="68575" marB="68575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urier New"/>
                        <a:buNone/>
                      </a:pPr>
                      <a:r>
                        <a:rPr lang="en" sz="16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&gt;&gt;&gt; </a:t>
                      </a:r>
                      <a:r>
                        <a:rPr lang="en" sz="16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  = (1,2,3,2,1)</a:t>
                      </a:r>
                      <a:endParaRPr sz="16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&gt;&gt;&gt; b.count(2)</a:t>
                      </a:r>
                      <a:endParaRPr sz="16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2</a:t>
                      </a:r>
                      <a:endParaRPr sz="16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urier New"/>
                        <a:buNone/>
                      </a:pPr>
                      <a:r>
                        <a:t/>
                      </a:r>
                      <a:endParaRPr sz="16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8575" marB="68575" marR="68575" marL="68575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2"/>
          <p:cNvSpPr txBox="1"/>
          <p:nvPr>
            <p:ph type="title"/>
          </p:nvPr>
        </p:nvSpPr>
        <p:spPr>
          <a:xfrm>
            <a:off x="628650" y="545636"/>
            <a:ext cx="7886700" cy="492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44445"/>
              </a:buClr>
              <a:buSzPct val="100000"/>
              <a:buFont typeface="Quattrocento Sans"/>
              <a:buNone/>
            </a:pPr>
            <a:r>
              <a:rPr lang="en"/>
              <a:t>Built-in Functions that can be used on Tuples</a:t>
            </a:r>
            <a:endParaRPr/>
          </a:p>
        </p:txBody>
      </p:sp>
      <p:sp>
        <p:nvSpPr>
          <p:cNvPr id="167" name="Google Shape;167;p32"/>
          <p:cNvSpPr txBox="1"/>
          <p:nvPr>
            <p:ph idx="1" type="body"/>
          </p:nvPr>
        </p:nvSpPr>
        <p:spPr>
          <a:xfrm>
            <a:off x="628650" y="1551680"/>
            <a:ext cx="7886700" cy="233661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42900" lvl="0" marL="431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▪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min():</a:t>
            </a:r>
            <a:r>
              <a:rPr lang="en"/>
              <a:t> return the minimum element in a tuple</a:t>
            </a:r>
            <a:endParaRPr/>
          </a:p>
          <a:p>
            <a:pPr indent="-203200" lvl="0" marL="685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  <a:p>
            <a:pPr indent="-342900" lvl="0" marL="431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Char char="▪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max():</a:t>
            </a:r>
            <a:r>
              <a:rPr lang="en"/>
              <a:t> return the maximum element in a tuple</a:t>
            </a:r>
            <a:endParaRPr/>
          </a:p>
          <a:p>
            <a:pPr indent="-38100" lvl="0" marL="177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  <a:p>
            <a:pPr indent="-342900" lvl="0" marL="431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Char char="▪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len():</a:t>
            </a:r>
            <a:r>
              <a:rPr lang="en"/>
              <a:t> return the length of the tuple</a:t>
            </a:r>
            <a:endParaRPr/>
          </a:p>
          <a:p>
            <a:pPr indent="0" lvl="0" marL="3429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  <a:p>
            <a:pPr indent="-381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3"/>
          <p:cNvSpPr txBox="1"/>
          <p:nvPr>
            <p:ph type="ctrTitle"/>
          </p:nvPr>
        </p:nvSpPr>
        <p:spPr>
          <a:xfrm>
            <a:off x="251960" y="1807109"/>
            <a:ext cx="8543299" cy="670185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Quattrocento Sans"/>
              <a:buNone/>
            </a:pPr>
            <a:r>
              <a:rPr lang="en"/>
              <a:t>Review of Lecture</a:t>
            </a:r>
            <a:endParaRPr/>
          </a:p>
        </p:txBody>
      </p:sp>
      <p:sp>
        <p:nvSpPr>
          <p:cNvPr id="173" name="Google Shape;173;p33"/>
          <p:cNvSpPr txBox="1"/>
          <p:nvPr>
            <p:ph idx="1" type="subTitle"/>
          </p:nvPr>
        </p:nvSpPr>
        <p:spPr>
          <a:xfrm>
            <a:off x="252413" y="2887266"/>
            <a:ext cx="8542735" cy="12418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3000">
                <a:solidFill>
                  <a:schemeClr val="accent1"/>
                </a:solidFill>
              </a:rPr>
              <a:t>Sets</a:t>
            </a:r>
            <a:endParaRPr i="1" sz="21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4"/>
          <p:cNvSpPr txBox="1"/>
          <p:nvPr>
            <p:ph type="title"/>
          </p:nvPr>
        </p:nvSpPr>
        <p:spPr>
          <a:xfrm>
            <a:off x="446200" y="293010"/>
            <a:ext cx="7886700" cy="4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44445"/>
              </a:buClr>
              <a:buSzPct val="100000"/>
              <a:buFont typeface="Quattrocento Sans"/>
              <a:buNone/>
            </a:pPr>
            <a:r>
              <a:rPr lang="en"/>
              <a:t>Sets</a:t>
            </a:r>
            <a:endParaRPr/>
          </a:p>
        </p:txBody>
      </p:sp>
      <p:sp>
        <p:nvSpPr>
          <p:cNvPr id="179" name="Google Shape;179;p34"/>
          <p:cNvSpPr txBox="1"/>
          <p:nvPr>
            <p:ph idx="1" type="body"/>
          </p:nvPr>
        </p:nvSpPr>
        <p:spPr>
          <a:xfrm>
            <a:off x="446200" y="723975"/>
            <a:ext cx="8577600" cy="42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63855" lvl="0" marL="4318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30"/>
              <a:buChar char="▪"/>
            </a:pPr>
            <a:r>
              <a:rPr lang="en" sz="1729"/>
              <a:t>A set is an </a:t>
            </a:r>
            <a:r>
              <a:rPr b="1" lang="en" sz="1729"/>
              <a:t>unordered</a:t>
            </a:r>
            <a:r>
              <a:rPr lang="en" sz="1729"/>
              <a:t> collection of </a:t>
            </a:r>
            <a:r>
              <a:rPr b="1" lang="en" sz="1729"/>
              <a:t>distinct</a:t>
            </a:r>
            <a:r>
              <a:rPr lang="en" sz="1729"/>
              <a:t> items</a:t>
            </a:r>
            <a:endParaRPr sz="1729"/>
          </a:p>
          <a:p>
            <a:pPr indent="-228600" lvl="0" marL="6858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t/>
            </a:r>
            <a:endParaRPr sz="1729"/>
          </a:p>
          <a:p>
            <a:pPr indent="-363855" lvl="0" marL="4318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30"/>
              <a:buChar char="▪"/>
            </a:pPr>
            <a:r>
              <a:rPr lang="en" sz="1729"/>
              <a:t>The set notation is similar to lists and tuples, but uses curly brackets </a:t>
            </a:r>
            <a:r>
              <a:rPr b="1" lang="en" sz="1729"/>
              <a:t>{ } </a:t>
            </a:r>
            <a:endParaRPr sz="1729"/>
          </a:p>
          <a:p>
            <a:pPr indent="-228600" lvl="0" marL="6858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t/>
            </a:r>
            <a:endParaRPr b="1" sz="1729"/>
          </a:p>
          <a:p>
            <a:pPr indent="-363855" lvl="0" marL="4318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30"/>
              <a:buChar char="▪"/>
            </a:pPr>
            <a:r>
              <a:rPr lang="en" sz="1729"/>
              <a:t>S</a:t>
            </a:r>
            <a:r>
              <a:rPr lang="en" sz="1729"/>
              <a:t>et elements do not have  a fixed position in the set</a:t>
            </a:r>
            <a:endParaRPr sz="1729"/>
          </a:p>
          <a:p>
            <a:pPr indent="0" lvl="0" marL="6858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275"/>
              <a:buNone/>
            </a:pPr>
            <a:r>
              <a:rPr lang="en" sz="1729"/>
              <a:t>⇒ We cannot use indexing</a:t>
            </a:r>
            <a:endParaRPr sz="1729"/>
          </a:p>
          <a:p>
            <a:pPr indent="0" lvl="0" marL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850"/>
              <a:buNone/>
            </a:pPr>
            <a:r>
              <a:rPr lang="en" sz="1729">
                <a:latin typeface="Consolas"/>
                <a:ea typeface="Consolas"/>
                <a:cs typeface="Consolas"/>
                <a:sym typeface="Consolas"/>
              </a:rPr>
              <a:t>&gt;&gt;&gt; vowels = set()</a:t>
            </a:r>
            <a:endParaRPr sz="1729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850"/>
              <a:buNone/>
            </a:pPr>
            <a:r>
              <a:rPr lang="en" sz="1729">
                <a:latin typeface="Consolas"/>
                <a:ea typeface="Consolas"/>
                <a:cs typeface="Consolas"/>
                <a:sym typeface="Consolas"/>
              </a:rPr>
              <a:t>&gt;&gt;&gt; vowels = {'a', 'a', 'e', 'i', 'o', 'u'}</a:t>
            </a:r>
            <a:endParaRPr sz="1985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0"/>
              <a:buNone/>
            </a:pPr>
            <a:r>
              <a:rPr lang="en" sz="1729">
                <a:latin typeface="Consolas"/>
                <a:ea typeface="Consolas"/>
                <a:cs typeface="Consolas"/>
                <a:sym typeface="Consolas"/>
              </a:rPr>
              <a:t>&gt;&gt;&gt; vowels</a:t>
            </a:r>
            <a:endParaRPr sz="1985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0"/>
              <a:buNone/>
            </a:pPr>
            <a:r>
              <a:rPr lang="en" sz="1729">
                <a:latin typeface="Consolas"/>
                <a:ea typeface="Consolas"/>
                <a:cs typeface="Consolas"/>
                <a:sym typeface="Consolas"/>
              </a:rPr>
              <a:t>    {'a', 'u', 'o', 'i', 'e'}</a:t>
            </a:r>
            <a:endParaRPr sz="1985"/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850"/>
              <a:buNone/>
            </a:pPr>
            <a:r>
              <a:rPr lang="en" sz="1729">
                <a:latin typeface="Consolas"/>
                <a:ea typeface="Consolas"/>
                <a:cs typeface="Consolas"/>
                <a:sym typeface="Consolas"/>
              </a:rPr>
              <a:t>&gt;&gt;&gt; vowels</a:t>
            </a:r>
            <a:endParaRPr sz="1985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0"/>
              <a:buNone/>
            </a:pPr>
            <a:r>
              <a:rPr lang="en" sz="1729">
                <a:latin typeface="Consolas"/>
                <a:ea typeface="Consolas"/>
                <a:cs typeface="Consolas"/>
                <a:sym typeface="Consolas"/>
              </a:rPr>
              <a:t>    {'o', 'u', 'a', 'i', 'e'}</a:t>
            </a:r>
            <a:endParaRPr sz="1729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0"/>
              <a:buNone/>
            </a:pPr>
            <a:r>
              <a:t/>
            </a:r>
            <a:endParaRPr sz="1729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0"/>
              <a:buNone/>
            </a:pPr>
            <a:r>
              <a:rPr lang="en" sz="1729">
                <a:latin typeface="Consolas"/>
                <a:ea typeface="Consolas"/>
                <a:cs typeface="Consolas"/>
                <a:sym typeface="Consolas"/>
              </a:rPr>
              <a:t>&gt;&gt;&gt; {1, 2} == {2, 1}</a:t>
            </a:r>
            <a:endParaRPr sz="1729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35"/>
              <a:buNone/>
            </a:pPr>
            <a:r>
              <a:rPr lang="en" sz="1729">
                <a:latin typeface="Consolas"/>
                <a:ea typeface="Consolas"/>
                <a:cs typeface="Consolas"/>
                <a:sym typeface="Consolas"/>
              </a:rPr>
              <a:t>   True</a:t>
            </a:r>
            <a:endParaRPr sz="1729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35"/>
              <a:buNone/>
            </a:pPr>
            <a:r>
              <a:rPr lang="en" sz="1729">
                <a:latin typeface="Consolas"/>
                <a:ea typeface="Consolas"/>
                <a:cs typeface="Consolas"/>
                <a:sym typeface="Consolas"/>
              </a:rPr>
              <a:t>&gt;&gt;&gt; </a:t>
            </a:r>
            <a:r>
              <a:rPr lang="en" sz="1729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[1, 2] == [2, 1]</a:t>
            </a:r>
            <a:endParaRPr sz="1729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35"/>
              <a:buNone/>
            </a:pPr>
            <a:r>
              <a:rPr lang="en" sz="1729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False</a:t>
            </a:r>
            <a:endParaRPr sz="1729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35"/>
              <a:buNone/>
            </a:pPr>
            <a:r>
              <a:rPr lang="en" sz="1729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&gt;&gt;&gt; (1, 2) == (2, 1)</a:t>
            </a:r>
            <a:endParaRPr sz="1729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35"/>
              <a:buNone/>
            </a:pPr>
            <a:r>
              <a:rPr lang="en" sz="1729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False</a:t>
            </a:r>
            <a:endParaRPr sz="1729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0" name="Google Shape;180;p34"/>
          <p:cNvSpPr txBox="1"/>
          <p:nvPr/>
        </p:nvSpPr>
        <p:spPr>
          <a:xfrm>
            <a:off x="5291360" y="2712524"/>
            <a:ext cx="3420900" cy="11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0" i="0" lang="en" sz="13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Duplicates are removed.</a:t>
            </a:r>
            <a:endParaRPr b="0" i="0" sz="1300" u="none" cap="none" strike="noStrik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Quattrocento Sans"/>
              <a:buNone/>
            </a:pPr>
            <a:r>
              <a:t/>
            </a:r>
            <a:endParaRPr b="0" i="0" sz="1300" u="none" cap="none" strike="noStrik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Quattrocento Sans"/>
              <a:buNone/>
            </a:pPr>
            <a:r>
              <a:t/>
            </a:r>
            <a:endParaRPr b="0" i="0" sz="1300" u="none" cap="none" strike="noStrik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Quattrocento Sans"/>
              <a:buNone/>
            </a:pPr>
            <a:r>
              <a:t/>
            </a:r>
            <a:endParaRPr b="0" i="0" sz="1300" u="none" cap="none" strike="noStrik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Calibri"/>
              <a:buNone/>
            </a:pPr>
            <a:r>
              <a:rPr b="0" i="0" lang="en" sz="13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The items in the set may have a different order.</a:t>
            </a:r>
            <a:endParaRPr b="0" i="0" sz="1400" u="none" cap="none" strike="noStrik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1" name="Google Shape;181;p34"/>
          <p:cNvCxnSpPr>
            <a:stCxn id="182" idx="1"/>
          </p:cNvCxnSpPr>
          <p:nvPr/>
        </p:nvCxnSpPr>
        <p:spPr>
          <a:xfrm flipH="1">
            <a:off x="2802775" y="2078824"/>
            <a:ext cx="1881000" cy="96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83" name="Google Shape;183;p34"/>
          <p:cNvCxnSpPr/>
          <p:nvPr/>
        </p:nvCxnSpPr>
        <p:spPr>
          <a:xfrm rot="10800000">
            <a:off x="4091900" y="3372650"/>
            <a:ext cx="1199700" cy="2850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84" name="Google Shape;184;p34"/>
          <p:cNvCxnSpPr/>
          <p:nvPr/>
        </p:nvCxnSpPr>
        <p:spPr>
          <a:xfrm flipH="1">
            <a:off x="3188075" y="3684775"/>
            <a:ext cx="2117100" cy="1221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82" name="Google Shape;182;p34"/>
          <p:cNvSpPr txBox="1"/>
          <p:nvPr/>
        </p:nvSpPr>
        <p:spPr>
          <a:xfrm>
            <a:off x="4683775" y="1909474"/>
            <a:ext cx="3420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" sz="13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An empty set </a:t>
            </a:r>
            <a:endParaRPr b="0" i="0" sz="1400" u="none" cap="none" strike="noStrik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5" name="Google Shape;185;p34"/>
          <p:cNvCxnSpPr/>
          <p:nvPr/>
        </p:nvCxnSpPr>
        <p:spPr>
          <a:xfrm rot="10800000">
            <a:off x="4244475" y="2903725"/>
            <a:ext cx="1020000" cy="75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able&#10;&#10;Description automatically generated" id="190" name="Google Shape;190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53963" y="417950"/>
            <a:ext cx="6236076" cy="441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6"/>
          <p:cNvSpPr txBox="1"/>
          <p:nvPr>
            <p:ph type="ctrTitle"/>
          </p:nvPr>
        </p:nvSpPr>
        <p:spPr>
          <a:xfrm>
            <a:off x="251960" y="1807109"/>
            <a:ext cx="8543299" cy="670185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Quattrocento Sans"/>
              <a:buNone/>
            </a:pPr>
            <a:r>
              <a:rPr lang="en"/>
              <a:t>Review of Lecture</a:t>
            </a:r>
            <a:endParaRPr/>
          </a:p>
        </p:txBody>
      </p:sp>
      <p:sp>
        <p:nvSpPr>
          <p:cNvPr id="196" name="Google Shape;196;p36"/>
          <p:cNvSpPr txBox="1"/>
          <p:nvPr>
            <p:ph idx="1" type="subTitle"/>
          </p:nvPr>
        </p:nvSpPr>
        <p:spPr>
          <a:xfrm>
            <a:off x="252413" y="2887266"/>
            <a:ext cx="8542735" cy="12418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3000">
                <a:solidFill>
                  <a:schemeClr val="accent1"/>
                </a:solidFill>
              </a:rPr>
              <a:t>Dictionaries</a:t>
            </a:r>
            <a:endParaRPr i="1" sz="21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7"/>
          <p:cNvSpPr txBox="1"/>
          <p:nvPr>
            <p:ph type="title"/>
          </p:nvPr>
        </p:nvSpPr>
        <p:spPr>
          <a:xfrm>
            <a:off x="0" y="396360"/>
            <a:ext cx="7886700" cy="4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44445"/>
              </a:buClr>
              <a:buSzPct val="100000"/>
              <a:buFont typeface="Quattrocento Sans"/>
              <a:buNone/>
            </a:pPr>
            <a:r>
              <a:rPr lang="en"/>
              <a:t>Dictionaries</a:t>
            </a:r>
            <a:endParaRPr/>
          </a:p>
        </p:txBody>
      </p:sp>
      <p:sp>
        <p:nvSpPr>
          <p:cNvPr id="202" name="Google Shape;202;p37"/>
          <p:cNvSpPr txBox="1"/>
          <p:nvPr>
            <p:ph idx="1" type="body"/>
          </p:nvPr>
        </p:nvSpPr>
        <p:spPr>
          <a:xfrm>
            <a:off x="0" y="1037750"/>
            <a:ext cx="9144000" cy="39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69252" lvl="0" marL="4318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815"/>
              <a:buFont typeface="Quattrocento Sans"/>
              <a:buChar char="▪"/>
            </a:pPr>
            <a:r>
              <a:rPr lang="en" sz="1815"/>
              <a:t>A dictionary  is a collection of unordered, distinct key-value pairs</a:t>
            </a:r>
            <a:endParaRPr sz="1815"/>
          </a:p>
          <a:p>
            <a:pPr indent="0" lvl="0" marL="3429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020"/>
              <a:buNone/>
            </a:pPr>
            <a:r>
              <a:t/>
            </a:r>
            <a:endParaRPr sz="1815"/>
          </a:p>
          <a:p>
            <a:pPr indent="-369252" lvl="0" marL="43180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SzPts val="1815"/>
              <a:buChar char="▪"/>
            </a:pPr>
            <a:r>
              <a:rPr lang="en" sz="1815"/>
              <a:t>A common way to create dictionaries is to use curly braces, </a:t>
            </a:r>
            <a:r>
              <a:rPr b="1" lang="en" sz="1815"/>
              <a:t>{}</a:t>
            </a:r>
            <a:r>
              <a:rPr lang="en" sz="1815"/>
              <a:t>, around  key-value pairs of literals and/or values expressed as expressions</a:t>
            </a:r>
            <a:endParaRPr sz="1815"/>
          </a:p>
          <a:p>
            <a:pPr indent="0" lvl="0" marL="34290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SzPts val="1785"/>
              <a:buNone/>
            </a:pPr>
            <a:r>
              <a:t/>
            </a:r>
            <a:endParaRPr sz="1815"/>
          </a:p>
          <a:p>
            <a:pPr indent="-280352" lvl="1" marL="685800" rtl="0" algn="l">
              <a:lnSpc>
                <a:spcPct val="70000"/>
              </a:lnSpc>
              <a:spcBef>
                <a:spcPts val="300"/>
              </a:spcBef>
              <a:spcAft>
                <a:spcPts val="0"/>
              </a:spcAft>
              <a:buSzPts val="1815"/>
              <a:buFont typeface="Quattrocento Sans"/>
              <a:buChar char="▪"/>
            </a:pPr>
            <a:r>
              <a:rPr lang="en" sz="1815"/>
              <a:t>The general syntax is:     { key1 : expr1, key2 : expr2, …, keyN : exprN }</a:t>
            </a:r>
            <a:endParaRPr sz="1815"/>
          </a:p>
          <a:p>
            <a:pPr indent="-280352" lvl="1" marL="68580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SzPts val="1815"/>
              <a:buChar char="▪"/>
            </a:pPr>
            <a:r>
              <a:rPr lang="en" sz="1815"/>
              <a:t>The </a:t>
            </a:r>
            <a:r>
              <a:rPr lang="en" sz="1815">
                <a:latin typeface="Courier New"/>
                <a:ea typeface="Courier New"/>
                <a:cs typeface="Courier New"/>
                <a:sym typeface="Courier New"/>
              </a:rPr>
              <a:t>key : value</a:t>
            </a:r>
            <a:r>
              <a:rPr lang="en" sz="1815"/>
              <a:t> pairs of the dictionary are separated by commas.</a:t>
            </a:r>
            <a:endParaRPr sz="1815"/>
          </a:p>
          <a:p>
            <a:pPr indent="-280352" lvl="1" marL="68580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SzPts val="1815"/>
              <a:buFont typeface="Quattrocento Sans"/>
              <a:buChar char="▪"/>
            </a:pPr>
            <a:r>
              <a:rPr lang="en" sz="1815"/>
              <a:t>Each pair contains a key (always a literal) and a value separated by a colon.</a:t>
            </a:r>
            <a:endParaRPr sz="1815"/>
          </a:p>
          <a:p>
            <a:pPr indent="0" lvl="0" marL="52070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815"/>
          </a:p>
          <a:p>
            <a:pPr indent="-153352" lvl="0" marL="17780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SzPts val="1815"/>
              <a:buFont typeface="Quattrocento Sans"/>
              <a:buChar char="▪"/>
            </a:pPr>
            <a:r>
              <a:rPr lang="en" sz="1815">
                <a:solidFill>
                  <a:schemeClr val="lt1"/>
                </a:solidFill>
              </a:rPr>
              <a:t>Unlike sequences, which are indexed by a range of numbers, dictionaries are indexed by </a:t>
            </a:r>
            <a:r>
              <a:rPr b="1" i="1" lang="en" sz="1815">
                <a:solidFill>
                  <a:schemeClr val="lt1"/>
                </a:solidFill>
              </a:rPr>
              <a:t>keys</a:t>
            </a:r>
            <a:r>
              <a:rPr lang="en" sz="1815">
                <a:solidFill>
                  <a:schemeClr val="lt1"/>
                </a:solidFill>
              </a:rPr>
              <a:t>.</a:t>
            </a:r>
            <a:endParaRPr sz="1815">
              <a:solidFill>
                <a:schemeClr val="lt1"/>
              </a:solidFill>
            </a:endParaRPr>
          </a:p>
          <a:p>
            <a:pPr indent="-178752" lvl="1" marL="52070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SzPts val="1815"/>
              <a:buFont typeface="Quattrocento Sans"/>
              <a:buChar char="▪"/>
            </a:pPr>
            <a:r>
              <a:rPr lang="en" sz="1815">
                <a:solidFill>
                  <a:schemeClr val="lt1"/>
                </a:solidFill>
              </a:rPr>
              <a:t>Keys can be values of any immutable type, e.g., strings, numbers, etc.</a:t>
            </a:r>
            <a:endParaRPr sz="1815">
              <a:solidFill>
                <a:schemeClr val="lt1"/>
              </a:solidFill>
            </a:endParaRPr>
          </a:p>
          <a:p>
            <a:pPr indent="-191452" lvl="2" marL="86360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SzPts val="1815"/>
              <a:buFont typeface="Quattrocento Sans"/>
              <a:buChar char="▪"/>
            </a:pPr>
            <a:r>
              <a:rPr lang="en" sz="1815">
                <a:solidFill>
                  <a:schemeClr val="lt1"/>
                </a:solidFill>
              </a:rPr>
              <a:t> Tuples can be used as keys if they contain only immutable elements;</a:t>
            </a:r>
            <a:endParaRPr sz="1815">
              <a:solidFill>
                <a:schemeClr val="lt1"/>
              </a:solidFill>
            </a:endParaRPr>
          </a:p>
          <a:p>
            <a:pPr indent="-204152" lvl="3" marL="120650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SzPts val="1815"/>
              <a:buFont typeface="Quattrocento Sans"/>
              <a:buChar char="▪"/>
            </a:pPr>
            <a:r>
              <a:rPr lang="en" sz="1815">
                <a:solidFill>
                  <a:schemeClr val="lt1"/>
                </a:solidFill>
              </a:rPr>
              <a:t> </a:t>
            </a:r>
            <a:r>
              <a:rPr lang="en" sz="1815">
                <a:solidFill>
                  <a:srgbClr val="FF0000"/>
                </a:solidFill>
              </a:rPr>
              <a:t>If a tuple contains any mutable object either directly or indirectly, it cannot be used as a key. </a:t>
            </a:r>
            <a:endParaRPr sz="1390">
              <a:solidFill>
                <a:srgbClr val="FF0000"/>
              </a:solidFill>
            </a:endParaRPr>
          </a:p>
        </p:txBody>
      </p:sp>
      <p:cxnSp>
        <p:nvCxnSpPr>
          <p:cNvPr id="203" name="Google Shape;203;p37"/>
          <p:cNvCxnSpPr/>
          <p:nvPr/>
        </p:nvCxnSpPr>
        <p:spPr>
          <a:xfrm>
            <a:off x="1005000" y="1909425"/>
            <a:ext cx="2524500" cy="2985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04" name="Google Shape;204;p37"/>
          <p:cNvCxnSpPr/>
          <p:nvPr/>
        </p:nvCxnSpPr>
        <p:spPr>
          <a:xfrm flipH="1">
            <a:off x="4190950" y="1895625"/>
            <a:ext cx="288000" cy="3261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0"/>
          <p:cNvSpPr txBox="1"/>
          <p:nvPr>
            <p:ph type="title"/>
          </p:nvPr>
        </p:nvSpPr>
        <p:spPr>
          <a:xfrm>
            <a:off x="628650" y="545636"/>
            <a:ext cx="7886700" cy="492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44445"/>
              </a:buClr>
              <a:buSzPct val="100000"/>
              <a:buFont typeface="Quattrocento Sans"/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77" name="Google Shape;77;p20"/>
          <p:cNvSpPr txBox="1"/>
          <p:nvPr>
            <p:ph idx="1" type="body"/>
          </p:nvPr>
        </p:nvSpPr>
        <p:spPr>
          <a:xfrm>
            <a:off x="628650" y="1369218"/>
            <a:ext cx="7886700" cy="362660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42900" lvl="0" marL="431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"/>
              <a:t>Lab review</a:t>
            </a:r>
            <a:endParaRPr/>
          </a:p>
          <a:p>
            <a:pPr indent="-342900" lvl="1" marL="7747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" sz="1800"/>
              <a:t>More practice </a:t>
            </a:r>
            <a:r>
              <a:rPr lang="en"/>
              <a:t>with</a:t>
            </a:r>
            <a:r>
              <a:rPr lang="en" sz="1800"/>
              <a:t> </a:t>
            </a:r>
            <a:r>
              <a:rPr lang="en"/>
              <a:t>iteration</a:t>
            </a:r>
            <a:endParaRPr/>
          </a:p>
          <a:p>
            <a:pPr indent="-342900" lvl="0" marL="431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"/>
              <a:t>Lecture review – data structures</a:t>
            </a:r>
            <a:endParaRPr/>
          </a:p>
          <a:p>
            <a:pPr indent="-260350" lvl="1" marL="711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•"/>
            </a:pPr>
            <a:r>
              <a:rPr lang="en"/>
              <a:t>tuples</a:t>
            </a:r>
            <a:endParaRPr/>
          </a:p>
          <a:p>
            <a:pPr indent="-260350" lvl="1" marL="711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•"/>
            </a:pPr>
            <a:r>
              <a:rPr lang="en">
                <a:solidFill>
                  <a:schemeClr val="dk1"/>
                </a:solidFill>
              </a:rPr>
              <a:t>sets</a:t>
            </a:r>
            <a:endParaRPr/>
          </a:p>
          <a:p>
            <a:pPr indent="-260350" lvl="1" marL="711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•"/>
            </a:pPr>
            <a:r>
              <a:rPr lang="en"/>
              <a:t>dictionaries</a:t>
            </a:r>
            <a:endParaRPr/>
          </a:p>
          <a:p>
            <a:pPr indent="-342900" lvl="0" marL="431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"/>
              <a:t>Practice questions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8"/>
          <p:cNvSpPr txBox="1"/>
          <p:nvPr>
            <p:ph type="title"/>
          </p:nvPr>
        </p:nvSpPr>
        <p:spPr>
          <a:xfrm>
            <a:off x="140075" y="369210"/>
            <a:ext cx="7886700" cy="4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44445"/>
              </a:buClr>
              <a:buSzPct val="100000"/>
              <a:buFont typeface="Quattrocento Sans"/>
              <a:buNone/>
            </a:pPr>
            <a:r>
              <a:rPr lang="en"/>
              <a:t>Dictionary operations</a:t>
            </a:r>
            <a:endParaRPr/>
          </a:p>
        </p:txBody>
      </p:sp>
      <p:sp>
        <p:nvSpPr>
          <p:cNvPr id="210" name="Google Shape;210;p38"/>
          <p:cNvSpPr txBox="1"/>
          <p:nvPr>
            <p:ph idx="1" type="body"/>
          </p:nvPr>
        </p:nvSpPr>
        <p:spPr>
          <a:xfrm>
            <a:off x="196450" y="783888"/>
            <a:ext cx="7886700" cy="4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▪"/>
            </a:pPr>
            <a:r>
              <a:rPr lang="en"/>
              <a:t>Given: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d1 = {'Tina':'A+',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'Min':'A'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graphicFrame>
        <p:nvGraphicFramePr>
          <p:cNvPr id="211" name="Google Shape;211;p38"/>
          <p:cNvGraphicFramePr/>
          <p:nvPr/>
        </p:nvGraphicFramePr>
        <p:xfrm>
          <a:off x="196447" y="113959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{FFAD9298-9EC7-4DE7-ACD6-776CD8685E25}</a:tableStyleId>
              </a:tblPr>
              <a:tblGrid>
                <a:gridCol w="3261425"/>
                <a:gridCol w="1312400"/>
                <a:gridCol w="4313475"/>
              </a:tblGrid>
              <a:tr h="422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C000"/>
                        </a:buClr>
                        <a:buSzPts val="1800"/>
                        <a:buFont typeface="Quattrocento Sans"/>
                        <a:buNone/>
                      </a:pPr>
                      <a:r>
                        <a:rPr lang="en" sz="1800" u="none" cap="none" strike="noStrike">
                          <a:solidFill>
                            <a:srgbClr val="FFC000"/>
                          </a:solidFill>
                        </a:rPr>
                        <a:t>Operation</a:t>
                      </a:r>
                      <a:endParaRPr sz="1800" u="none" cap="none" strike="noStrike">
                        <a:solidFill>
                          <a:srgbClr val="FFC000"/>
                        </a:solidFill>
                      </a:endParaRPr>
                    </a:p>
                  </a:txBody>
                  <a:tcPr marT="68575" marB="68575" marR="68575" marL="6857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C000"/>
                          </a:solidFill>
                        </a:rPr>
                        <a:t>Operator / Method</a:t>
                      </a:r>
                      <a:endParaRPr sz="1800" u="none" cap="none" strike="noStrike">
                        <a:solidFill>
                          <a:srgbClr val="FFC000"/>
                        </a:solidFill>
                      </a:endParaRPr>
                    </a:p>
                  </a:txBody>
                  <a:tcPr marT="68575" marB="68575" marR="68575" marL="6857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C000"/>
                        </a:buClr>
                        <a:buSzPts val="1800"/>
                        <a:buFont typeface="Quattrocento Sans"/>
                        <a:buNone/>
                      </a:pPr>
                      <a:r>
                        <a:rPr lang="en" sz="1800" u="none" cap="none" strike="noStrike">
                          <a:solidFill>
                            <a:srgbClr val="FFC000"/>
                          </a:solidFill>
                        </a:rPr>
                        <a:t>Example code</a:t>
                      </a:r>
                      <a:endParaRPr sz="1800" u="none" cap="none" strike="noStrike">
                        <a:solidFill>
                          <a:srgbClr val="FFC000"/>
                        </a:solidFill>
                      </a:endParaRPr>
                    </a:p>
                  </a:txBody>
                  <a:tcPr marT="68575" marB="68575" marR="68575" marL="68575">
                    <a:solidFill>
                      <a:schemeClr val="lt2"/>
                    </a:solidFill>
                  </a:tcPr>
                </a:tc>
              </a:tr>
              <a:tr h="468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Quattrocento Sans"/>
                        <a:buNone/>
                      </a:pPr>
                      <a:r>
                        <a:rPr lang="en" sz="1400" u="none" cap="none" strike="noStrike"/>
                        <a:t>Indexing</a:t>
                      </a:r>
                      <a:r>
                        <a:rPr lang="en"/>
                        <a:t>: </a:t>
                      </a:r>
                      <a:r>
                        <a:rPr lang="en" sz="1400" u="none" cap="none" strike="noStrike"/>
                        <a:t>retrieve the value associated with a key.</a:t>
                      </a:r>
                      <a:endParaRPr sz="1400" u="none" cap="none" strike="noStrike"/>
                    </a:p>
                  </a:txBody>
                  <a:tcPr marT="68575" marB="68575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[ ] </a:t>
                      </a:r>
                      <a:endParaRPr sz="1400" u="none" cap="none" strike="noStrike"/>
                    </a:p>
                  </a:txBody>
                  <a:tcPr marT="68575" marB="68575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urier New"/>
                        <a:buNone/>
                      </a:pPr>
                      <a:r>
                        <a:rPr lang="en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&gt;&gt;&gt; d1[</a:t>
                      </a:r>
                      <a:r>
                        <a:rPr lang="en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'Tina'</a:t>
                      </a:r>
                      <a:r>
                        <a:rPr lang="en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]</a:t>
                      </a:r>
                      <a:endParaRPr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urier New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</a:t>
                      </a:r>
                      <a:r>
                        <a:rPr lang="en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'A+'</a:t>
                      </a:r>
                      <a:endParaRPr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8575" marB="68575" marR="68575" marL="68575"/>
                </a:tc>
              </a:tr>
              <a:tr h="620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Quattrocento Sans"/>
                        <a:buNone/>
                      </a:pPr>
                      <a:r>
                        <a:rPr lang="en"/>
                        <a:t>A</a:t>
                      </a:r>
                      <a:r>
                        <a:rPr lang="en" sz="1400" u="none" cap="none" strike="noStrike"/>
                        <a:t>dd an entry if the entry does not exist, otherwise modif</a:t>
                      </a:r>
                      <a:r>
                        <a:rPr lang="en"/>
                        <a:t>y</a:t>
                      </a:r>
                      <a:r>
                        <a:rPr lang="en" sz="1400" u="none" cap="none" strike="noStrike"/>
                        <a:t> the existing entry</a:t>
                      </a:r>
                      <a:endParaRPr sz="1400" u="none" cap="none" strike="noStrike"/>
                    </a:p>
                  </a:txBody>
                  <a:tcPr marT="68575" marB="68575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[ ] </a:t>
                      </a:r>
                      <a:endParaRPr sz="1400" u="none" cap="none" strike="noStrike"/>
                    </a:p>
                  </a:txBody>
                  <a:tcPr marT="68575" marB="68575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&gt;&gt;&gt; d1['John'] =</a:t>
                      </a: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n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'B+'</a:t>
                      </a:r>
                      <a:endParaRPr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&gt;&gt;&gt; d1</a:t>
                      </a:r>
                      <a:endParaRPr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urier New"/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</a:t>
                      </a:r>
                      <a:r>
                        <a:rPr lang="en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{'John': 'B+', 'Tina': 'A+', 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'Min':'A'</a:t>
                      </a:r>
                      <a:r>
                        <a:rPr lang="en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8575" marB="68575" marR="68575" marL="68575"/>
                </a:tc>
              </a:tr>
              <a:tr h="633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Quattrocento Sans"/>
                        <a:buNone/>
                      </a:pPr>
                      <a:r>
                        <a:rPr lang="en" sz="1400" u="none" cap="none" strike="noStrike"/>
                        <a:t>Delete</a:t>
                      </a:r>
                      <a:r>
                        <a:rPr lang="en"/>
                        <a:t>/</a:t>
                      </a:r>
                      <a:r>
                        <a:rPr lang="en" sz="1400" u="none" cap="none" strike="noStrike"/>
                        <a:t>remove </a:t>
                      </a:r>
                      <a:r>
                        <a:rPr lang="en"/>
                        <a:t>a given</a:t>
                      </a:r>
                      <a:r>
                        <a:rPr lang="en" sz="1400" u="none" cap="none" strike="noStrike"/>
                        <a:t> key and its associated value from a dictionary</a:t>
                      </a:r>
                      <a:endParaRPr sz="1400" u="none" cap="none" strike="noStrike"/>
                    </a:p>
                  </a:txBody>
                  <a:tcPr marT="68575" marB="68575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del, pop</a:t>
                      </a:r>
                      <a:endParaRPr sz="1400" u="none" cap="none" strike="noStrike"/>
                    </a:p>
                  </a:txBody>
                  <a:tcPr marT="68575" marB="68575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urier New"/>
                        <a:buNone/>
                      </a:pPr>
                      <a:r>
                        <a:rPr lang="en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&gt;&gt;&gt; del d1['Tina']</a:t>
                      </a:r>
                      <a:endParaRPr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urier New"/>
                        <a:buNone/>
                      </a:pPr>
                      <a:r>
                        <a:rPr lang="en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&gt;&gt;&gt; d1</a:t>
                      </a:r>
                      <a:endParaRPr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urier New"/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</a:t>
                      </a:r>
                      <a:r>
                        <a:rPr lang="en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{'John': 'B+', 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'Min':'A'</a:t>
                      </a:r>
                      <a:r>
                        <a:rPr lang="en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urier New"/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&gt;&gt;&gt; d1.pop(</a:t>
                      </a:r>
                      <a:r>
                        <a:rPr lang="en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'John'</a:t>
                      </a: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urier New"/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&gt;&gt;&gt; d1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urier New"/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&gt;&gt;&gt; </a:t>
                      </a:r>
                      <a:r>
                        <a:rPr lang="en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{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'Min':'A'</a:t>
                      </a:r>
                      <a:r>
                        <a:rPr lang="en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8575" marB="68575" marR="68575" marL="68575"/>
                </a:tc>
              </a:tr>
              <a:tr h="797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Quattrocento Sans"/>
                        <a:buNone/>
                      </a:pPr>
                      <a:r>
                        <a:rPr lang="en"/>
                        <a:t>T</a:t>
                      </a:r>
                      <a:r>
                        <a:rPr lang="en" sz="1400" u="none" cap="none" strike="noStrike"/>
                        <a:t>est </a:t>
                      </a:r>
                      <a:r>
                        <a:rPr lang="en"/>
                        <a:t>if a given </a:t>
                      </a:r>
                      <a:r>
                        <a:rPr lang="en" sz="1400" u="none" cap="none" strike="noStrike"/>
                        <a:t>key is in the dictionary  (it does not check the values)</a:t>
                      </a:r>
                      <a:endParaRPr sz="1400" u="none" cap="none" strike="noStrike"/>
                    </a:p>
                  </a:txBody>
                  <a:tcPr marT="68575" marB="68575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68575" marB="68575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&gt;&gt;&gt; 'John' in d1</a:t>
                      </a:r>
                      <a:endParaRPr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</a:t>
                      </a:r>
                      <a:r>
                        <a:rPr lang="en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True</a:t>
                      </a:r>
                      <a:endParaRPr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&gt;&gt;&gt; 'B+' in d1</a:t>
                      </a:r>
                      <a:endParaRPr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urier New"/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</a:t>
                      </a:r>
                      <a:r>
                        <a:rPr lang="en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False</a:t>
                      </a:r>
                      <a:endParaRPr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8575" marB="68575" marR="68575" marL="68575"/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9"/>
          <p:cNvSpPr txBox="1"/>
          <p:nvPr>
            <p:ph type="ctrTitle"/>
          </p:nvPr>
        </p:nvSpPr>
        <p:spPr>
          <a:xfrm>
            <a:off x="251960" y="1807109"/>
            <a:ext cx="8543299" cy="670185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Quattrocento Sans"/>
              <a:buNone/>
            </a:pPr>
            <a:r>
              <a:rPr lang="en"/>
              <a:t>Review of Lecture</a:t>
            </a:r>
            <a:endParaRPr/>
          </a:p>
        </p:txBody>
      </p:sp>
      <p:sp>
        <p:nvSpPr>
          <p:cNvPr id="217" name="Google Shape;217;p39"/>
          <p:cNvSpPr txBox="1"/>
          <p:nvPr>
            <p:ph idx="1" type="subTitle"/>
          </p:nvPr>
        </p:nvSpPr>
        <p:spPr>
          <a:xfrm>
            <a:off x="252413" y="2887266"/>
            <a:ext cx="8542735" cy="12418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3000">
                <a:solidFill>
                  <a:schemeClr val="accent1"/>
                </a:solidFill>
              </a:rPr>
              <a:t>Summary</a:t>
            </a:r>
            <a:endParaRPr i="1" sz="21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2" name="Google Shape;222;p40"/>
          <p:cNvGraphicFramePr/>
          <p:nvPr/>
        </p:nvGraphicFramePr>
        <p:xfrm>
          <a:off x="751990" y="106762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{FFAD9298-9EC7-4DE7-ACD6-776CD8685E25}</a:tableStyleId>
              </a:tblPr>
              <a:tblGrid>
                <a:gridCol w="1910000"/>
                <a:gridCol w="1910000"/>
                <a:gridCol w="1910000"/>
                <a:gridCol w="1910000"/>
              </a:tblGrid>
              <a:tr h="4837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Quattrocento Sans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FFC000"/>
                        </a:solidFill>
                      </a:endParaRPr>
                    </a:p>
                  </a:txBody>
                  <a:tcPr marT="68575" marB="68575" marR="68575" marL="6857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C000"/>
                        </a:buClr>
                        <a:buSzPts val="1800"/>
                        <a:buFont typeface="Quattrocento Sans"/>
                        <a:buNone/>
                      </a:pPr>
                      <a:r>
                        <a:rPr b="1" lang="en" sz="1800" u="none" cap="none" strike="noStrike">
                          <a:solidFill>
                            <a:srgbClr val="FFC000"/>
                          </a:solidFill>
                        </a:rPr>
                        <a:t>Ordered</a:t>
                      </a:r>
                      <a:endParaRPr b="1" sz="1800" u="none" cap="none" strike="noStrike">
                        <a:solidFill>
                          <a:srgbClr val="FFC000"/>
                        </a:solidFill>
                      </a:endParaRPr>
                    </a:p>
                  </a:txBody>
                  <a:tcPr marT="68575" marB="68575" marR="68575" marL="6857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C000"/>
                        </a:buClr>
                        <a:buSzPts val="1800"/>
                        <a:buFont typeface="Quattrocento Sans"/>
                        <a:buNone/>
                      </a:pPr>
                      <a:r>
                        <a:rPr b="1" lang="en" sz="1800" u="none" cap="none" strike="noStrike">
                          <a:solidFill>
                            <a:srgbClr val="FFC000"/>
                          </a:solidFill>
                        </a:rPr>
                        <a:t>Mutable</a:t>
                      </a:r>
                      <a:endParaRPr b="1" sz="1800" u="none" cap="none" strike="noStrike">
                        <a:solidFill>
                          <a:srgbClr val="FFC000"/>
                        </a:solidFill>
                      </a:endParaRPr>
                    </a:p>
                  </a:txBody>
                  <a:tcPr marT="68575" marB="68575" marR="68575" marL="6857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C000"/>
                        </a:buClr>
                        <a:buSzPts val="1800"/>
                        <a:buFont typeface="Quattrocento Sans"/>
                        <a:buNone/>
                      </a:pPr>
                      <a:r>
                        <a:rPr b="1" lang="en" sz="1800" u="none" cap="none" strike="noStrike">
                          <a:solidFill>
                            <a:srgbClr val="FFC000"/>
                          </a:solidFill>
                        </a:rPr>
                        <a:t>Iterable</a:t>
                      </a:r>
                      <a:endParaRPr b="1" sz="1800" u="none" cap="none" strike="noStrike">
                        <a:solidFill>
                          <a:srgbClr val="FFC000"/>
                        </a:solidFill>
                      </a:endParaRPr>
                    </a:p>
                  </a:txBody>
                  <a:tcPr marT="68575" marB="68575" marR="68575" marL="68575">
                    <a:solidFill>
                      <a:schemeClr val="lt2"/>
                    </a:solidFill>
                  </a:tcPr>
                </a:tc>
              </a:tr>
              <a:tr h="525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Quattrocento Sans"/>
                        <a:buNone/>
                      </a:pPr>
                      <a:r>
                        <a:rPr b="1" lang="en" sz="1800" u="none" cap="none" strike="noStrike"/>
                        <a:t>List</a:t>
                      </a:r>
                      <a:endParaRPr b="1" sz="1800" u="none" cap="none" strike="noStrike"/>
                    </a:p>
                  </a:txBody>
                  <a:tcPr marT="68575" marB="68575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Quattrocento Sans"/>
                        <a:buNone/>
                      </a:pPr>
                      <a:r>
                        <a:rPr lang="en" sz="1800" u="none" cap="none" strike="noStrike">
                          <a:solidFill>
                            <a:schemeClr val="accent1"/>
                          </a:solidFill>
                        </a:rPr>
                        <a:t>✓</a:t>
                      </a:r>
                      <a:endParaRPr sz="1800" u="none" cap="none" strike="noStrike">
                        <a:solidFill>
                          <a:schemeClr val="accent1"/>
                        </a:solidFill>
                      </a:endParaRPr>
                    </a:p>
                  </a:txBody>
                  <a:tcPr marT="68575" marB="68575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Quattrocento Sans"/>
                        <a:buNone/>
                      </a:pPr>
                      <a:r>
                        <a:rPr lang="en" sz="1800" u="none" cap="none" strike="noStrike">
                          <a:solidFill>
                            <a:schemeClr val="accent1"/>
                          </a:solidFill>
                        </a:rPr>
                        <a:t>✓</a:t>
                      </a:r>
                      <a:endParaRPr sz="1800" u="none" cap="none" strike="noStrike">
                        <a:solidFill>
                          <a:schemeClr val="accent1"/>
                        </a:solidFill>
                      </a:endParaRPr>
                    </a:p>
                  </a:txBody>
                  <a:tcPr marT="68575" marB="68575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Quattrocento Sans"/>
                        <a:buNone/>
                      </a:pPr>
                      <a:r>
                        <a:rPr lang="en" sz="1800" u="none" cap="none" strike="noStrike">
                          <a:solidFill>
                            <a:schemeClr val="accent1"/>
                          </a:solidFill>
                        </a:rPr>
                        <a:t>✓</a:t>
                      </a:r>
                      <a:endParaRPr sz="1800" u="none" cap="none" strike="noStrike">
                        <a:solidFill>
                          <a:schemeClr val="accent1"/>
                        </a:solidFill>
                      </a:endParaRPr>
                    </a:p>
                  </a:txBody>
                  <a:tcPr marT="68575" marB="68575" marR="68575" marL="68575"/>
                </a:tc>
              </a:tr>
              <a:tr h="525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Quattrocento Sans"/>
                        <a:buNone/>
                      </a:pPr>
                      <a:r>
                        <a:rPr b="1" lang="en" sz="1800" u="none" cap="none" strike="noStrike"/>
                        <a:t>Tuple</a:t>
                      </a:r>
                      <a:endParaRPr b="1" sz="1800" u="none" cap="none" strike="noStrike"/>
                    </a:p>
                  </a:txBody>
                  <a:tcPr marT="68575" marB="68575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Quattrocento Sans"/>
                        <a:buNone/>
                      </a:pPr>
                      <a:r>
                        <a:rPr lang="en" sz="1800" u="none" cap="none" strike="noStrike">
                          <a:solidFill>
                            <a:schemeClr val="accent1"/>
                          </a:solidFill>
                        </a:rPr>
                        <a:t>✓</a:t>
                      </a:r>
                      <a:endParaRPr sz="1800" u="none" cap="none" strike="noStrike">
                        <a:solidFill>
                          <a:schemeClr val="accent1"/>
                        </a:solidFill>
                      </a:endParaRPr>
                    </a:p>
                  </a:txBody>
                  <a:tcPr marT="68575" marB="68575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Quattrocento Sans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accent1"/>
                        </a:solidFill>
                      </a:endParaRPr>
                    </a:p>
                  </a:txBody>
                  <a:tcPr marT="68575" marB="68575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Quattrocento Sans"/>
                        <a:buNone/>
                      </a:pPr>
                      <a:r>
                        <a:rPr lang="en" sz="1800" u="none" cap="none" strike="noStrike">
                          <a:solidFill>
                            <a:schemeClr val="accent1"/>
                          </a:solidFill>
                        </a:rPr>
                        <a:t>✓</a:t>
                      </a:r>
                      <a:endParaRPr sz="1800" u="none" cap="none" strike="noStrike">
                        <a:solidFill>
                          <a:schemeClr val="accent1"/>
                        </a:solidFill>
                      </a:endParaRPr>
                    </a:p>
                  </a:txBody>
                  <a:tcPr marT="68575" marB="68575" marR="68575" marL="68575"/>
                </a:tc>
              </a:tr>
              <a:tr h="525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Quattrocento Sans"/>
                        <a:buNone/>
                      </a:pPr>
                      <a:r>
                        <a:rPr b="1" lang="en" sz="1800" u="none" cap="none" strike="noStrike"/>
                        <a:t>Set</a:t>
                      </a:r>
                      <a:endParaRPr b="1" sz="1800" u="none" cap="none" strike="noStrike"/>
                    </a:p>
                  </a:txBody>
                  <a:tcPr marT="68575" marB="68575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Quattrocento Sans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accent1"/>
                        </a:solidFill>
                      </a:endParaRPr>
                    </a:p>
                  </a:txBody>
                  <a:tcPr marT="68575" marB="68575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Quattrocento Sans"/>
                        <a:buNone/>
                      </a:pPr>
                      <a:r>
                        <a:rPr lang="en" sz="1800" u="none" cap="none" strike="noStrike">
                          <a:solidFill>
                            <a:schemeClr val="accent1"/>
                          </a:solidFill>
                        </a:rPr>
                        <a:t>✓</a:t>
                      </a:r>
                      <a:endParaRPr sz="1800" u="none" cap="none" strike="noStrike">
                        <a:solidFill>
                          <a:schemeClr val="accent1"/>
                        </a:solidFill>
                      </a:endParaRPr>
                    </a:p>
                  </a:txBody>
                  <a:tcPr marT="68575" marB="68575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Quattrocento Sans"/>
                        <a:buNone/>
                      </a:pPr>
                      <a:r>
                        <a:rPr lang="en" sz="1800" u="none" cap="none" strike="noStrike">
                          <a:solidFill>
                            <a:schemeClr val="accent1"/>
                          </a:solidFill>
                        </a:rPr>
                        <a:t>✓</a:t>
                      </a:r>
                      <a:endParaRPr sz="1800" u="none" cap="none" strike="noStrike">
                        <a:solidFill>
                          <a:schemeClr val="accent1"/>
                        </a:solidFill>
                      </a:endParaRPr>
                    </a:p>
                  </a:txBody>
                  <a:tcPr marT="68575" marB="68575" marR="68575" marL="68575"/>
                </a:tc>
              </a:tr>
              <a:tr h="525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Quattrocento Sans"/>
                        <a:buNone/>
                      </a:pPr>
                      <a:r>
                        <a:rPr b="1" lang="en" sz="1800" u="none" cap="none" strike="noStrike"/>
                        <a:t>Dictionary</a:t>
                      </a:r>
                      <a:endParaRPr b="1" sz="1800" u="none" cap="none" strike="noStrike"/>
                    </a:p>
                  </a:txBody>
                  <a:tcPr marT="68575" marB="68575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Quattrocento Sans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accent1"/>
                        </a:solidFill>
                      </a:endParaRPr>
                    </a:p>
                  </a:txBody>
                  <a:tcPr marT="68575" marB="68575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Quattrocento Sans"/>
                        <a:buNone/>
                      </a:pPr>
                      <a:r>
                        <a:rPr lang="en" sz="1800" u="none" cap="none" strike="noStrike">
                          <a:solidFill>
                            <a:schemeClr val="accent1"/>
                          </a:solidFill>
                        </a:rPr>
                        <a:t>✓</a:t>
                      </a:r>
                      <a:endParaRPr sz="1800" u="none" cap="none" strike="noStrike">
                        <a:solidFill>
                          <a:schemeClr val="accent1"/>
                        </a:solidFill>
                      </a:endParaRPr>
                    </a:p>
                  </a:txBody>
                  <a:tcPr marT="68575" marB="68575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Quattrocento Sans"/>
                        <a:buNone/>
                      </a:pPr>
                      <a:r>
                        <a:rPr lang="en" sz="1800" u="none" cap="none" strike="noStrike">
                          <a:solidFill>
                            <a:schemeClr val="accent1"/>
                          </a:solidFill>
                        </a:rPr>
                        <a:t>✓</a:t>
                      </a:r>
                      <a:endParaRPr sz="1800" u="none" cap="none" strike="noStrike">
                        <a:solidFill>
                          <a:schemeClr val="accent1"/>
                        </a:solidFill>
                      </a:endParaRPr>
                    </a:p>
                  </a:txBody>
                  <a:tcPr marT="68575" marB="68575" marR="68575" marL="68575"/>
                </a:tc>
              </a:tr>
              <a:tr h="525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Quattrocento Sans"/>
                        <a:buNone/>
                      </a:pPr>
                      <a:r>
                        <a:rPr b="1" lang="en" sz="1800" u="none" cap="none" strike="noStrike"/>
                        <a:t>String</a:t>
                      </a:r>
                      <a:endParaRPr b="1" sz="1800" u="none" cap="none" strike="noStrike"/>
                    </a:p>
                  </a:txBody>
                  <a:tcPr marT="68575" marB="68575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Quattrocento Sans"/>
                        <a:buNone/>
                      </a:pPr>
                      <a:r>
                        <a:rPr lang="en" sz="1800" u="none" cap="none" strike="noStrike">
                          <a:solidFill>
                            <a:schemeClr val="accent1"/>
                          </a:solidFill>
                        </a:rPr>
                        <a:t>✓</a:t>
                      </a:r>
                      <a:endParaRPr sz="1800" u="none" cap="none" strike="noStrike">
                        <a:solidFill>
                          <a:schemeClr val="accent1"/>
                        </a:solidFill>
                      </a:endParaRPr>
                    </a:p>
                  </a:txBody>
                  <a:tcPr marT="68575" marB="68575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Quattrocento Sans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accent1"/>
                        </a:solidFill>
                      </a:endParaRPr>
                    </a:p>
                  </a:txBody>
                  <a:tcPr marT="68575" marB="68575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Quattrocento Sans"/>
                        <a:buNone/>
                      </a:pPr>
                      <a:r>
                        <a:rPr lang="en" sz="1800" u="none" cap="none" strike="noStrike">
                          <a:solidFill>
                            <a:schemeClr val="accent1"/>
                          </a:solidFill>
                        </a:rPr>
                        <a:t>✓</a:t>
                      </a:r>
                      <a:endParaRPr sz="1800" u="none" cap="none" strike="noStrike">
                        <a:solidFill>
                          <a:schemeClr val="accent1"/>
                        </a:solidFill>
                      </a:endParaRPr>
                    </a:p>
                  </a:txBody>
                  <a:tcPr marT="68575" marB="68575" marR="68575" marL="68575"/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7" name="Google Shape;227;p41"/>
          <p:cNvGraphicFramePr/>
          <p:nvPr/>
        </p:nvGraphicFramePr>
        <p:xfrm>
          <a:off x="104964" y="606511"/>
          <a:ext cx="3000000" cy="3000000"/>
        </p:xfrm>
        <a:graphic>
          <a:graphicData uri="http://schemas.openxmlformats.org/drawingml/2006/table">
            <a:tbl>
              <a:tblPr>
                <a:solidFill>
                  <a:srgbClr val="FFFFFF"/>
                </a:solidFill>
                <a:tableStyleId>{FFAD9298-9EC7-4DE7-ACD6-776CD8685E25}</a:tableStyleId>
              </a:tblPr>
              <a:tblGrid>
                <a:gridCol w="1295725"/>
                <a:gridCol w="3453600"/>
                <a:gridCol w="589900"/>
                <a:gridCol w="512600"/>
                <a:gridCol w="392200"/>
                <a:gridCol w="523775"/>
                <a:gridCol w="2113475"/>
              </a:tblGrid>
              <a:tr h="223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900"/>
                        <a:buFont typeface="Quattrocento Sans"/>
                        <a:buNone/>
                      </a:pPr>
                      <a:r>
                        <a:rPr b="1" lang="en" sz="900" u="none" cap="none" strike="noStrike">
                          <a:solidFill>
                            <a:srgbClr val="222222"/>
                          </a:solidFill>
                        </a:rPr>
                        <a:t>Operation Example</a:t>
                      </a:r>
                      <a:endParaRPr b="1" sz="900" u="none" cap="none" strike="noStrike">
                        <a:solidFill>
                          <a:srgbClr val="222222"/>
                        </a:solidFill>
                      </a:endParaRPr>
                    </a:p>
                  </a:txBody>
                  <a:tcPr marT="0" marB="0" marR="34300" marL="343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900"/>
                        <a:buFont typeface="Quattrocento Sans"/>
                        <a:buNone/>
                      </a:pPr>
                      <a:r>
                        <a:rPr b="1" lang="en" sz="900" u="none" cap="none" strike="noStrike">
                          <a:solidFill>
                            <a:srgbClr val="222222"/>
                          </a:solidFill>
                        </a:rPr>
                        <a:t>Result</a:t>
                      </a:r>
                      <a:endParaRPr b="1" sz="900" u="none" cap="none" strike="noStrike">
                        <a:solidFill>
                          <a:srgbClr val="222222"/>
                        </a:solidFill>
                      </a:endParaRPr>
                    </a:p>
                  </a:txBody>
                  <a:tcPr marT="0" marB="0" marR="34300" marL="343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900"/>
                        <a:buFont typeface="Quattrocento Sans"/>
                        <a:buNone/>
                      </a:pPr>
                      <a:r>
                        <a:rPr b="1" lang="en" sz="900" u="none" cap="none" strike="noStrike">
                          <a:solidFill>
                            <a:srgbClr val="222222"/>
                          </a:solidFill>
                        </a:rPr>
                        <a:t>String</a:t>
                      </a:r>
                      <a:endParaRPr b="1" sz="900" u="none" cap="none" strike="noStrike">
                        <a:solidFill>
                          <a:srgbClr val="222222"/>
                        </a:solidFill>
                      </a:endParaRPr>
                    </a:p>
                  </a:txBody>
                  <a:tcPr marT="0" marB="0" marR="34300" marL="343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900"/>
                        <a:buFont typeface="Quattrocento Sans"/>
                        <a:buNone/>
                      </a:pPr>
                      <a:r>
                        <a:rPr b="1" lang="en" sz="900" u="none" cap="none" strike="noStrike">
                          <a:solidFill>
                            <a:srgbClr val="222222"/>
                          </a:solidFill>
                        </a:rPr>
                        <a:t>List</a:t>
                      </a:r>
                      <a:endParaRPr b="1" sz="900" u="none" cap="none" strike="noStrike">
                        <a:solidFill>
                          <a:srgbClr val="222222"/>
                        </a:solidFill>
                      </a:endParaRPr>
                    </a:p>
                  </a:txBody>
                  <a:tcPr marT="0" marB="0" marR="34300" marL="343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900"/>
                        <a:buFont typeface="Quattrocento Sans"/>
                        <a:buNone/>
                      </a:pPr>
                      <a:r>
                        <a:rPr b="1" lang="en" sz="900" u="none" cap="none" strike="noStrike">
                          <a:solidFill>
                            <a:srgbClr val="222222"/>
                          </a:solidFill>
                        </a:rPr>
                        <a:t>Tuple</a:t>
                      </a:r>
                      <a:endParaRPr b="1" sz="900" u="none" cap="none" strike="noStrike">
                        <a:solidFill>
                          <a:srgbClr val="222222"/>
                        </a:solidFill>
                      </a:endParaRPr>
                    </a:p>
                  </a:txBody>
                  <a:tcPr marT="0" marB="0" marR="34300" marL="343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900"/>
                        <a:buFont typeface="Quattrocento Sans"/>
                        <a:buNone/>
                      </a:pPr>
                      <a:r>
                        <a:rPr b="1" lang="en" sz="900" u="none" cap="none" strike="noStrike">
                          <a:solidFill>
                            <a:srgbClr val="222222"/>
                          </a:solidFill>
                        </a:rPr>
                        <a:t>Set</a:t>
                      </a:r>
                      <a:endParaRPr b="1" sz="900" u="none" cap="none" strike="noStrike">
                        <a:solidFill>
                          <a:srgbClr val="222222"/>
                        </a:solidFill>
                      </a:endParaRPr>
                    </a:p>
                  </a:txBody>
                  <a:tcPr marT="0" marB="0" marR="34300" marL="343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900"/>
                        <a:buFont typeface="Quattrocento Sans"/>
                        <a:buNone/>
                      </a:pPr>
                      <a:r>
                        <a:rPr b="1" lang="en" sz="900" u="none" cap="none" strike="noStrike">
                          <a:solidFill>
                            <a:srgbClr val="222222"/>
                          </a:solidFill>
                        </a:rPr>
                        <a:t>Dictionary</a:t>
                      </a:r>
                      <a:endParaRPr b="1" sz="900" u="none" cap="none" strike="noStrike">
                        <a:solidFill>
                          <a:srgbClr val="222222"/>
                        </a:solidFill>
                      </a:endParaRPr>
                    </a:p>
                  </a:txBody>
                  <a:tcPr marT="0" marB="0" marR="34300" marL="343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</a:tr>
              <a:tr h="223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900"/>
                        <a:buFont typeface="Courier New"/>
                        <a:buNone/>
                      </a:pPr>
                      <a:r>
                        <a:rPr b="0" i="0" lang="en" sz="1200" u="none" cap="none" strike="noStrike">
                          <a:solidFill>
                            <a:srgbClr val="222222"/>
                          </a:solidFill>
                          <a:highlight>
                            <a:srgbClr val="ECF0F3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 in s</a:t>
                      </a:r>
                      <a:endParaRPr b="0" i="0" sz="1200" u="none" cap="none" strike="noStrike">
                        <a:solidFill>
                          <a:srgbClr val="222222"/>
                        </a:solidFill>
                        <a:highlight>
                          <a:srgbClr val="ECF0F3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34300" marL="343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900"/>
                        <a:buFont typeface="Courier New"/>
                        <a:buNone/>
                      </a:pPr>
                      <a:r>
                        <a:rPr b="0" i="0" lang="en" sz="1200" u="none" cap="none" strike="noStrike">
                          <a:solidFill>
                            <a:srgbClr val="222222"/>
                          </a:solidFill>
                          <a:highlight>
                            <a:srgbClr val="ECF0F3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True</a:t>
                      </a:r>
                      <a:r>
                        <a:rPr lang="en" sz="1200" u="none" cap="none" strike="noStrike">
                          <a:solidFill>
                            <a:srgbClr val="222222"/>
                          </a:solidFill>
                        </a:rPr>
                        <a:t> if an item of </a:t>
                      </a:r>
                      <a:r>
                        <a:rPr i="1" lang="en" sz="1200" u="none" cap="none" strike="noStrike">
                          <a:solidFill>
                            <a:srgbClr val="222222"/>
                          </a:solidFill>
                        </a:rPr>
                        <a:t>s</a:t>
                      </a:r>
                      <a:r>
                        <a:rPr lang="en" sz="1200" u="none" cap="none" strike="noStrike">
                          <a:solidFill>
                            <a:srgbClr val="222222"/>
                          </a:solidFill>
                        </a:rPr>
                        <a:t> is equal to </a:t>
                      </a:r>
                      <a:r>
                        <a:rPr i="1" lang="en" sz="1200" u="none" cap="none" strike="noStrike">
                          <a:solidFill>
                            <a:srgbClr val="222222"/>
                          </a:solidFill>
                        </a:rPr>
                        <a:t>x</a:t>
                      </a:r>
                      <a:r>
                        <a:rPr lang="en" sz="1200" u="none" cap="none" strike="noStrike">
                          <a:solidFill>
                            <a:srgbClr val="222222"/>
                          </a:solidFill>
                        </a:rPr>
                        <a:t>, else </a:t>
                      </a:r>
                      <a:r>
                        <a:rPr b="0" i="0" lang="en" sz="1200" u="none" cap="none" strike="noStrike">
                          <a:solidFill>
                            <a:srgbClr val="222222"/>
                          </a:solidFill>
                          <a:highlight>
                            <a:srgbClr val="ECF0F3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False</a:t>
                      </a:r>
                      <a:endParaRPr b="0" i="0" sz="1200" u="none" cap="none" strike="noStrike">
                        <a:solidFill>
                          <a:srgbClr val="222222"/>
                        </a:solidFill>
                        <a:highlight>
                          <a:srgbClr val="ECF0F3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34300" marL="343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900"/>
                        <a:buFont typeface="Quattrocento Sans"/>
                        <a:buNone/>
                      </a:pPr>
                      <a:r>
                        <a:rPr lang="en" sz="900" u="none" cap="none" strike="noStrike">
                          <a:solidFill>
                            <a:srgbClr val="222222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✓</a:t>
                      </a:r>
                      <a:endParaRPr sz="900" u="none" cap="none" strike="noStrike">
                        <a:solidFill>
                          <a:srgbClr val="222222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0" marB="0" marR="34300" marL="343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900"/>
                        <a:buFont typeface="Quattrocento Sans"/>
                        <a:buNone/>
                      </a:pPr>
                      <a:r>
                        <a:rPr lang="en" sz="900" u="none" cap="none" strike="noStrike">
                          <a:solidFill>
                            <a:srgbClr val="222222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✓</a:t>
                      </a:r>
                      <a:endParaRPr sz="900" u="none" cap="none" strike="noStrike">
                        <a:solidFill>
                          <a:srgbClr val="222222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0" marB="0" marR="34300" marL="343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900"/>
                        <a:buFont typeface="Quattrocento Sans"/>
                        <a:buNone/>
                      </a:pPr>
                      <a:r>
                        <a:rPr lang="en" sz="900" u="none" cap="none" strike="noStrike">
                          <a:solidFill>
                            <a:srgbClr val="222222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✓</a:t>
                      </a:r>
                      <a:endParaRPr sz="900" u="none" cap="none" strike="noStrike">
                        <a:solidFill>
                          <a:srgbClr val="222222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0" marB="0" marR="34300" marL="343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900"/>
                        <a:buFont typeface="Quattrocento Sans"/>
                        <a:buNone/>
                      </a:pPr>
                      <a:r>
                        <a:rPr lang="en" sz="900" u="none" cap="none" strike="noStrike">
                          <a:solidFill>
                            <a:srgbClr val="222222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✓</a:t>
                      </a:r>
                      <a:endParaRPr sz="900" u="none" cap="none" strike="noStrike">
                        <a:solidFill>
                          <a:srgbClr val="222222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0" marB="0" marR="34300" marL="343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900"/>
                        <a:buFont typeface="Courier New"/>
                        <a:buNone/>
                      </a:pPr>
                      <a:r>
                        <a:rPr lang="en" sz="1000" u="none" cap="none" strike="noStrike">
                          <a:solidFill>
                            <a:srgbClr val="22222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✓ </a:t>
                      </a:r>
                      <a:r>
                        <a:rPr lang="en" sz="1000" u="none" cap="none" strike="noStrike">
                          <a:solidFill>
                            <a:srgbClr val="222222"/>
                          </a:solidFill>
                        </a:rPr>
                        <a:t>(for keys only)</a:t>
                      </a:r>
                      <a:endParaRPr sz="1000" u="none" cap="none" strike="noStrike">
                        <a:solidFill>
                          <a:srgbClr val="222222"/>
                        </a:solidFill>
                      </a:endParaRPr>
                    </a:p>
                  </a:txBody>
                  <a:tcPr marT="0" marB="0" marR="34300" marL="343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3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i="0" lang="en" sz="1200" u="none" cap="none" strike="noStrike">
                          <a:solidFill>
                            <a:srgbClr val="222222"/>
                          </a:solidFill>
                          <a:highlight>
                            <a:srgbClr val="ECF0F3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 not in s</a:t>
                      </a:r>
                      <a:endParaRPr b="0" i="0" sz="1200" u="none" cap="none" strike="noStrike">
                        <a:solidFill>
                          <a:srgbClr val="222222"/>
                        </a:solidFill>
                        <a:highlight>
                          <a:srgbClr val="ECF0F3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34300" marL="343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900"/>
                        <a:buFont typeface="Courier New"/>
                        <a:buNone/>
                      </a:pPr>
                      <a:r>
                        <a:rPr b="0" i="0" lang="en" sz="1200" u="none" cap="none" strike="noStrike">
                          <a:solidFill>
                            <a:srgbClr val="222222"/>
                          </a:solidFill>
                          <a:highlight>
                            <a:srgbClr val="ECF0F3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False</a:t>
                      </a:r>
                      <a:r>
                        <a:rPr lang="en" sz="1200" u="none" cap="none" strike="noStrike">
                          <a:solidFill>
                            <a:srgbClr val="222222"/>
                          </a:solidFill>
                        </a:rPr>
                        <a:t> if an item of </a:t>
                      </a:r>
                      <a:r>
                        <a:rPr i="1" lang="en" sz="1200" u="none" cap="none" strike="noStrike">
                          <a:solidFill>
                            <a:srgbClr val="222222"/>
                          </a:solidFill>
                        </a:rPr>
                        <a:t>s</a:t>
                      </a:r>
                      <a:r>
                        <a:rPr lang="en" sz="1200" u="none" cap="none" strike="noStrike">
                          <a:solidFill>
                            <a:srgbClr val="222222"/>
                          </a:solidFill>
                        </a:rPr>
                        <a:t> is equal to </a:t>
                      </a:r>
                      <a:r>
                        <a:rPr i="1" lang="en" sz="1200" u="none" cap="none" strike="noStrike">
                          <a:solidFill>
                            <a:srgbClr val="222222"/>
                          </a:solidFill>
                        </a:rPr>
                        <a:t>x</a:t>
                      </a:r>
                      <a:r>
                        <a:rPr lang="en" sz="1200" u="none" cap="none" strike="noStrike">
                          <a:solidFill>
                            <a:srgbClr val="222222"/>
                          </a:solidFill>
                        </a:rPr>
                        <a:t>, else </a:t>
                      </a:r>
                      <a:r>
                        <a:rPr b="0" i="0" lang="en" sz="1200" u="none" cap="none" strike="noStrike">
                          <a:solidFill>
                            <a:srgbClr val="222222"/>
                          </a:solidFill>
                          <a:highlight>
                            <a:srgbClr val="ECF0F3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True</a:t>
                      </a:r>
                      <a:endParaRPr b="0" i="0" sz="1200" u="none" cap="none" strike="noStrike">
                        <a:solidFill>
                          <a:srgbClr val="222222"/>
                        </a:solidFill>
                        <a:highlight>
                          <a:srgbClr val="ECF0F3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34300" marL="343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900"/>
                        <a:buFont typeface="Quattrocento Sans"/>
                        <a:buNone/>
                      </a:pPr>
                      <a:r>
                        <a:rPr lang="en" sz="900" u="none" cap="none" strike="noStrike">
                          <a:solidFill>
                            <a:srgbClr val="222222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✓</a:t>
                      </a:r>
                      <a:endParaRPr sz="900" u="none" cap="none" strike="noStrike">
                        <a:solidFill>
                          <a:srgbClr val="222222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0" marB="0" marR="34300" marL="343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900"/>
                        <a:buFont typeface="Quattrocento Sans"/>
                        <a:buNone/>
                      </a:pPr>
                      <a:r>
                        <a:rPr lang="en" sz="900" u="none" cap="none" strike="noStrike">
                          <a:solidFill>
                            <a:srgbClr val="222222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✓</a:t>
                      </a:r>
                      <a:endParaRPr sz="900" u="none" cap="none" strike="noStrike">
                        <a:solidFill>
                          <a:srgbClr val="222222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0" marB="0" marR="34300" marL="343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900"/>
                        <a:buFont typeface="Quattrocento Sans"/>
                        <a:buNone/>
                      </a:pPr>
                      <a:r>
                        <a:rPr lang="en" sz="900" u="none" cap="none" strike="noStrike">
                          <a:solidFill>
                            <a:srgbClr val="222222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✓</a:t>
                      </a:r>
                      <a:endParaRPr sz="900" u="none" cap="none" strike="noStrike">
                        <a:solidFill>
                          <a:srgbClr val="222222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0" marB="0" marR="34300" marL="343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900"/>
                        <a:buFont typeface="Quattrocento Sans"/>
                        <a:buNone/>
                      </a:pPr>
                      <a:r>
                        <a:rPr lang="en" sz="900" u="none" cap="none" strike="noStrike">
                          <a:solidFill>
                            <a:srgbClr val="222222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✓</a:t>
                      </a:r>
                      <a:endParaRPr sz="900" u="none" cap="none" strike="noStrike">
                        <a:solidFill>
                          <a:srgbClr val="222222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0" marB="0" marR="34300" marL="343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900"/>
                        <a:buFont typeface="Courier New"/>
                        <a:buNone/>
                      </a:pPr>
                      <a:r>
                        <a:rPr lang="en" sz="1000" u="none" cap="none" strike="noStrike">
                          <a:solidFill>
                            <a:srgbClr val="22222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✓ </a:t>
                      </a:r>
                      <a:r>
                        <a:rPr lang="en" sz="1000" u="none" cap="none" strike="noStrike">
                          <a:solidFill>
                            <a:srgbClr val="222222"/>
                          </a:solidFill>
                        </a:rPr>
                        <a:t>(for keys only)</a:t>
                      </a:r>
                      <a:endParaRPr sz="1000" u="none" cap="none" strike="noStrike">
                        <a:solidFill>
                          <a:srgbClr val="222222"/>
                        </a:solidFill>
                      </a:endParaRPr>
                    </a:p>
                  </a:txBody>
                  <a:tcPr marT="0" marB="0" marR="34300" marL="343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3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i="0" lang="en" sz="1200" u="none" cap="none" strike="noStrike">
                          <a:solidFill>
                            <a:srgbClr val="222222"/>
                          </a:solidFill>
                          <a:highlight>
                            <a:srgbClr val="ECF0F3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 + t</a:t>
                      </a:r>
                      <a:endParaRPr b="0" i="0" sz="1200" u="none" cap="none" strike="noStrike">
                        <a:solidFill>
                          <a:srgbClr val="222222"/>
                        </a:solidFill>
                        <a:highlight>
                          <a:srgbClr val="ECF0F3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34300" marL="343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900"/>
                        <a:buFont typeface="Quattrocento Sans"/>
                        <a:buNone/>
                      </a:pPr>
                      <a:r>
                        <a:rPr lang="en" sz="1200" u="none" cap="none" strike="noStrike">
                          <a:solidFill>
                            <a:srgbClr val="222222"/>
                          </a:solidFill>
                        </a:rPr>
                        <a:t>the concatenation of </a:t>
                      </a:r>
                      <a:r>
                        <a:rPr i="1" lang="en" sz="1200" u="none" cap="none" strike="noStrike">
                          <a:solidFill>
                            <a:srgbClr val="222222"/>
                          </a:solidFill>
                        </a:rPr>
                        <a:t>s</a:t>
                      </a:r>
                      <a:r>
                        <a:rPr lang="en" sz="1200" u="none" cap="none" strike="noStrike">
                          <a:solidFill>
                            <a:srgbClr val="222222"/>
                          </a:solidFill>
                        </a:rPr>
                        <a:t> and </a:t>
                      </a:r>
                      <a:r>
                        <a:rPr i="1" lang="en" sz="1200" u="none" cap="none" strike="noStrike">
                          <a:solidFill>
                            <a:srgbClr val="222222"/>
                          </a:solidFill>
                        </a:rPr>
                        <a:t>t</a:t>
                      </a:r>
                      <a:endParaRPr i="1" sz="1200" u="none" cap="none" strike="noStrike">
                        <a:solidFill>
                          <a:srgbClr val="222222"/>
                        </a:solidFill>
                      </a:endParaRPr>
                    </a:p>
                  </a:txBody>
                  <a:tcPr marT="0" marB="0" marR="34300" marL="343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900"/>
                        <a:buFont typeface="Quattrocento Sans"/>
                        <a:buNone/>
                      </a:pPr>
                      <a:r>
                        <a:rPr lang="en" sz="900" u="none" cap="none" strike="noStrike">
                          <a:solidFill>
                            <a:srgbClr val="222222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✓</a:t>
                      </a:r>
                      <a:endParaRPr sz="900" u="none" cap="none" strike="noStrike">
                        <a:solidFill>
                          <a:srgbClr val="222222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0" marB="0" marR="34300" marL="343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900"/>
                        <a:buFont typeface="Quattrocento Sans"/>
                        <a:buNone/>
                      </a:pPr>
                      <a:r>
                        <a:rPr lang="en" sz="900" u="none" cap="none" strike="noStrike">
                          <a:solidFill>
                            <a:srgbClr val="222222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✓</a:t>
                      </a:r>
                      <a:endParaRPr sz="900" u="none" cap="none" strike="noStrike">
                        <a:solidFill>
                          <a:srgbClr val="222222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0" marB="0" marR="34300" marL="343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900"/>
                        <a:buFont typeface="Quattrocento Sans"/>
                        <a:buNone/>
                      </a:pPr>
                      <a:r>
                        <a:rPr lang="en" sz="900" u="none" cap="none" strike="noStrike">
                          <a:solidFill>
                            <a:srgbClr val="222222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✓</a:t>
                      </a:r>
                      <a:endParaRPr sz="900" u="none" cap="none" strike="noStrike">
                        <a:solidFill>
                          <a:srgbClr val="222222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0" marB="0" marR="34300" marL="343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Quattrocento Sans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222222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0" marB="0" marR="34300" marL="343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Quattrocento Sans"/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rgbClr val="222222"/>
                        </a:solidFill>
                      </a:endParaRPr>
                    </a:p>
                  </a:txBody>
                  <a:tcPr marT="0" marB="0" marR="34300" marL="343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3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900"/>
                        <a:buFont typeface="Courier New"/>
                        <a:buNone/>
                      </a:pPr>
                      <a:r>
                        <a:rPr b="0" i="0" lang="en" sz="1200" u="none" cap="none" strike="noStrike">
                          <a:solidFill>
                            <a:srgbClr val="222222"/>
                          </a:solidFill>
                          <a:highlight>
                            <a:srgbClr val="ECF0F3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 * n </a:t>
                      </a:r>
                      <a:r>
                        <a:rPr lang="en" sz="1200" u="none" cap="none" strike="noStrike">
                          <a:solidFill>
                            <a:srgbClr val="222222"/>
                          </a:solidFill>
                        </a:rPr>
                        <a:t>or </a:t>
                      </a:r>
                      <a:r>
                        <a:rPr b="0" i="0" lang="en" sz="1200" u="none" cap="none" strike="noStrike">
                          <a:solidFill>
                            <a:srgbClr val="222222"/>
                          </a:solidFill>
                          <a:highlight>
                            <a:srgbClr val="ECF0F3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 * s</a:t>
                      </a:r>
                      <a:endParaRPr b="0" i="0" sz="1200" u="none" cap="none" strike="noStrike">
                        <a:solidFill>
                          <a:srgbClr val="222222"/>
                        </a:solidFill>
                        <a:highlight>
                          <a:srgbClr val="ECF0F3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34300" marL="343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900"/>
                        <a:buFont typeface="Quattrocento Sans"/>
                        <a:buNone/>
                      </a:pPr>
                      <a:r>
                        <a:rPr lang="en" sz="1200" u="none" cap="none" strike="noStrike">
                          <a:solidFill>
                            <a:srgbClr val="222222"/>
                          </a:solidFill>
                        </a:rPr>
                        <a:t>equivalent to adding </a:t>
                      </a:r>
                      <a:r>
                        <a:rPr i="1" lang="en" sz="1200" u="none" cap="none" strike="noStrike">
                          <a:solidFill>
                            <a:srgbClr val="222222"/>
                          </a:solidFill>
                        </a:rPr>
                        <a:t>s</a:t>
                      </a:r>
                      <a:r>
                        <a:rPr lang="en" sz="1200" u="none" cap="none" strike="noStrike">
                          <a:solidFill>
                            <a:srgbClr val="222222"/>
                          </a:solidFill>
                        </a:rPr>
                        <a:t> to itself </a:t>
                      </a:r>
                      <a:r>
                        <a:rPr i="1" lang="en" sz="1200" u="none" cap="none" strike="noStrike">
                          <a:solidFill>
                            <a:srgbClr val="222222"/>
                          </a:solidFill>
                        </a:rPr>
                        <a:t>n</a:t>
                      </a:r>
                      <a:r>
                        <a:rPr lang="en" sz="1200" u="none" cap="none" strike="noStrike">
                          <a:solidFill>
                            <a:srgbClr val="222222"/>
                          </a:solidFill>
                        </a:rPr>
                        <a:t> times</a:t>
                      </a:r>
                      <a:endParaRPr sz="1200" u="none" cap="none" strike="noStrike">
                        <a:solidFill>
                          <a:srgbClr val="222222"/>
                        </a:solidFill>
                      </a:endParaRPr>
                    </a:p>
                  </a:txBody>
                  <a:tcPr marT="0" marB="0" marR="34300" marL="343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900"/>
                        <a:buFont typeface="Quattrocento Sans"/>
                        <a:buNone/>
                      </a:pPr>
                      <a:r>
                        <a:rPr lang="en" sz="900" u="none" cap="none" strike="noStrike">
                          <a:solidFill>
                            <a:srgbClr val="222222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✓</a:t>
                      </a:r>
                      <a:endParaRPr sz="900" u="none" cap="none" strike="noStrike">
                        <a:solidFill>
                          <a:srgbClr val="222222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0" marB="0" marR="34300" marL="343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900"/>
                        <a:buFont typeface="Quattrocento Sans"/>
                        <a:buNone/>
                      </a:pPr>
                      <a:r>
                        <a:rPr lang="en" sz="900" u="none" cap="none" strike="noStrike">
                          <a:solidFill>
                            <a:srgbClr val="222222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✓</a:t>
                      </a:r>
                      <a:endParaRPr sz="900" u="none" cap="none" strike="noStrike">
                        <a:solidFill>
                          <a:srgbClr val="222222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0" marB="0" marR="34300" marL="343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900"/>
                        <a:buFont typeface="Quattrocento Sans"/>
                        <a:buNone/>
                      </a:pPr>
                      <a:r>
                        <a:rPr lang="en" sz="900" u="none" cap="none" strike="noStrike">
                          <a:solidFill>
                            <a:srgbClr val="222222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✓</a:t>
                      </a:r>
                      <a:endParaRPr sz="900" u="none" cap="none" strike="noStrike">
                        <a:solidFill>
                          <a:srgbClr val="222222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0" marB="0" marR="34300" marL="343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Quattrocento Sans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222222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0" marB="0" marR="34300" marL="343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Quattrocento Sans"/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rgbClr val="222222"/>
                        </a:solidFill>
                      </a:endParaRPr>
                    </a:p>
                  </a:txBody>
                  <a:tcPr marT="0" marB="0" marR="34300" marL="343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3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i="0" lang="en" sz="1200" u="none" cap="none" strike="noStrike">
                          <a:solidFill>
                            <a:srgbClr val="222222"/>
                          </a:solidFill>
                          <a:highlight>
                            <a:srgbClr val="ECF0F3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s[i]</a:t>
                      </a:r>
                      <a:endParaRPr b="0" i="0" sz="1200" u="none" cap="none" strike="noStrike">
                        <a:solidFill>
                          <a:srgbClr val="222222"/>
                        </a:solidFill>
                        <a:highlight>
                          <a:srgbClr val="ECF0F3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34300" marL="343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900"/>
                        <a:buFont typeface="Quattrocento Sans"/>
                        <a:buNone/>
                      </a:pPr>
                      <a:r>
                        <a:rPr i="1" lang="en" sz="1200" u="none" cap="none" strike="noStrike">
                          <a:solidFill>
                            <a:srgbClr val="222222"/>
                          </a:solidFill>
                        </a:rPr>
                        <a:t>i</a:t>
                      </a:r>
                      <a:r>
                        <a:rPr lang="en" sz="1200" u="none" cap="none" strike="noStrike">
                          <a:solidFill>
                            <a:srgbClr val="222222"/>
                          </a:solidFill>
                        </a:rPr>
                        <a:t>th item of </a:t>
                      </a:r>
                      <a:r>
                        <a:rPr i="1" lang="en" sz="1200" u="none" cap="none" strike="noStrike">
                          <a:solidFill>
                            <a:srgbClr val="222222"/>
                          </a:solidFill>
                        </a:rPr>
                        <a:t>s</a:t>
                      </a:r>
                      <a:r>
                        <a:rPr lang="en" sz="1200" u="none" cap="none" strike="noStrike">
                          <a:solidFill>
                            <a:srgbClr val="222222"/>
                          </a:solidFill>
                        </a:rPr>
                        <a:t>, origin 0</a:t>
                      </a:r>
                      <a:endParaRPr sz="1200" u="none" cap="none" strike="noStrike">
                        <a:solidFill>
                          <a:srgbClr val="222222"/>
                        </a:solidFill>
                      </a:endParaRPr>
                    </a:p>
                  </a:txBody>
                  <a:tcPr marT="0" marB="0" marR="34300" marL="343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900"/>
                        <a:buFont typeface="Quattrocento Sans"/>
                        <a:buNone/>
                      </a:pPr>
                      <a:r>
                        <a:rPr i="0" lang="en" sz="900" u="none" cap="none" strike="noStrike">
                          <a:solidFill>
                            <a:srgbClr val="222222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✓</a:t>
                      </a:r>
                      <a:endParaRPr i="0" sz="900" u="none" cap="none" strike="noStrike">
                        <a:solidFill>
                          <a:srgbClr val="222222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0" marB="0" marR="34300" marL="343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900"/>
                        <a:buFont typeface="Quattrocento Sans"/>
                        <a:buNone/>
                      </a:pPr>
                      <a:r>
                        <a:rPr i="0" lang="en" sz="900" u="none" cap="none" strike="noStrike">
                          <a:solidFill>
                            <a:srgbClr val="222222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✓</a:t>
                      </a:r>
                      <a:endParaRPr i="0" sz="900" u="none" cap="none" strike="noStrike">
                        <a:solidFill>
                          <a:srgbClr val="222222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0" marB="0" marR="34300" marL="343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900"/>
                        <a:buFont typeface="Quattrocento Sans"/>
                        <a:buNone/>
                      </a:pPr>
                      <a:r>
                        <a:rPr i="0" lang="en" sz="900" u="none" cap="none" strike="noStrike">
                          <a:solidFill>
                            <a:srgbClr val="222222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✓</a:t>
                      </a:r>
                      <a:endParaRPr i="0" sz="900" u="none" cap="none" strike="noStrike">
                        <a:solidFill>
                          <a:srgbClr val="222222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0" marB="0" marR="34300" marL="343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Quattrocento Sans"/>
                        <a:buNone/>
                      </a:pPr>
                      <a:r>
                        <a:t/>
                      </a:r>
                      <a:endParaRPr i="1" sz="900" u="none" cap="none" strike="noStrike">
                        <a:solidFill>
                          <a:srgbClr val="222222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0" marB="0" marR="34300" marL="343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Quattrocento Sans"/>
                        <a:buNone/>
                      </a:pPr>
                      <a:r>
                        <a:t/>
                      </a:r>
                      <a:endParaRPr i="1" sz="1000" u="none" cap="none" strike="noStrike">
                        <a:solidFill>
                          <a:srgbClr val="222222"/>
                        </a:solidFill>
                      </a:endParaRPr>
                    </a:p>
                  </a:txBody>
                  <a:tcPr marT="0" marB="0" marR="34300" marL="343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3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i="0" lang="en" sz="1200" u="none" cap="none" strike="noStrike">
                          <a:solidFill>
                            <a:srgbClr val="222222"/>
                          </a:solidFill>
                          <a:highlight>
                            <a:srgbClr val="ECF0F3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s[i:j]</a:t>
                      </a:r>
                      <a:endParaRPr b="0" i="0" sz="1200" u="none" cap="none" strike="noStrike">
                        <a:solidFill>
                          <a:srgbClr val="222222"/>
                        </a:solidFill>
                        <a:highlight>
                          <a:srgbClr val="ECF0F3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34300" marL="343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900"/>
                        <a:buFont typeface="Quattrocento Sans"/>
                        <a:buNone/>
                      </a:pPr>
                      <a:r>
                        <a:rPr lang="en" sz="1200" u="none" cap="none" strike="noStrike">
                          <a:solidFill>
                            <a:srgbClr val="222222"/>
                          </a:solidFill>
                        </a:rPr>
                        <a:t>slice of </a:t>
                      </a:r>
                      <a:r>
                        <a:rPr i="1" lang="en" sz="1200" u="none" cap="none" strike="noStrike">
                          <a:solidFill>
                            <a:srgbClr val="222222"/>
                          </a:solidFill>
                        </a:rPr>
                        <a:t>s</a:t>
                      </a:r>
                      <a:r>
                        <a:rPr lang="en" sz="1200" u="none" cap="none" strike="noStrike">
                          <a:solidFill>
                            <a:srgbClr val="222222"/>
                          </a:solidFill>
                        </a:rPr>
                        <a:t> from </a:t>
                      </a:r>
                      <a:r>
                        <a:rPr i="1" lang="en" sz="1200" u="none" cap="none" strike="noStrike">
                          <a:solidFill>
                            <a:srgbClr val="222222"/>
                          </a:solidFill>
                        </a:rPr>
                        <a:t>i</a:t>
                      </a:r>
                      <a:r>
                        <a:rPr lang="en" sz="1200" u="none" cap="none" strike="noStrike">
                          <a:solidFill>
                            <a:srgbClr val="222222"/>
                          </a:solidFill>
                        </a:rPr>
                        <a:t> to </a:t>
                      </a:r>
                      <a:r>
                        <a:rPr i="1" lang="en" sz="1200" u="none" cap="none" strike="noStrike">
                          <a:solidFill>
                            <a:srgbClr val="222222"/>
                          </a:solidFill>
                        </a:rPr>
                        <a:t>j</a:t>
                      </a:r>
                      <a:endParaRPr i="1" sz="1200" u="none" cap="none" strike="noStrike">
                        <a:solidFill>
                          <a:srgbClr val="222222"/>
                        </a:solidFill>
                      </a:endParaRPr>
                    </a:p>
                  </a:txBody>
                  <a:tcPr marT="0" marB="0" marR="34300" marL="343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900"/>
                        <a:buFont typeface="Quattrocento Sans"/>
                        <a:buNone/>
                      </a:pPr>
                      <a:r>
                        <a:rPr lang="en" sz="900" u="none" cap="none" strike="noStrike">
                          <a:solidFill>
                            <a:srgbClr val="222222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✓</a:t>
                      </a:r>
                      <a:endParaRPr sz="900" u="none" cap="none" strike="noStrike">
                        <a:solidFill>
                          <a:srgbClr val="222222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0" marB="0" marR="34300" marL="343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900"/>
                        <a:buFont typeface="Quattrocento Sans"/>
                        <a:buNone/>
                      </a:pPr>
                      <a:r>
                        <a:rPr lang="en" sz="900" u="none" cap="none" strike="noStrike">
                          <a:solidFill>
                            <a:srgbClr val="222222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✓</a:t>
                      </a:r>
                      <a:endParaRPr sz="900" u="none" cap="none" strike="noStrike">
                        <a:solidFill>
                          <a:srgbClr val="222222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0" marB="0" marR="34300" marL="343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900"/>
                        <a:buFont typeface="Quattrocento Sans"/>
                        <a:buNone/>
                      </a:pPr>
                      <a:r>
                        <a:rPr lang="en" sz="900" u="none" cap="none" strike="noStrike">
                          <a:solidFill>
                            <a:srgbClr val="222222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✓</a:t>
                      </a:r>
                      <a:endParaRPr sz="900" u="none" cap="none" strike="noStrike">
                        <a:solidFill>
                          <a:srgbClr val="222222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0" marB="0" marR="34300" marL="343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Quattrocento Sans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222222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0" marB="0" marR="34300" marL="343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Quattrocento Sans"/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rgbClr val="222222"/>
                        </a:solidFill>
                      </a:endParaRPr>
                    </a:p>
                  </a:txBody>
                  <a:tcPr marT="0" marB="0" marR="34300" marL="343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3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i="0" lang="en" sz="1200" u="none" cap="none" strike="noStrike">
                          <a:solidFill>
                            <a:srgbClr val="222222"/>
                          </a:solidFill>
                          <a:highlight>
                            <a:srgbClr val="ECF0F3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s[i:j:k]</a:t>
                      </a:r>
                      <a:endParaRPr b="0" i="0" sz="1200" u="none" cap="none" strike="noStrike">
                        <a:solidFill>
                          <a:srgbClr val="222222"/>
                        </a:solidFill>
                        <a:highlight>
                          <a:srgbClr val="ECF0F3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34300" marL="343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900"/>
                        <a:buFont typeface="Quattrocento Sans"/>
                        <a:buNone/>
                      </a:pPr>
                      <a:r>
                        <a:rPr lang="en" sz="1200" u="none" cap="none" strike="noStrike">
                          <a:solidFill>
                            <a:srgbClr val="222222"/>
                          </a:solidFill>
                        </a:rPr>
                        <a:t>slice of </a:t>
                      </a:r>
                      <a:r>
                        <a:rPr i="1" lang="en" sz="1200" u="none" cap="none" strike="noStrike">
                          <a:solidFill>
                            <a:srgbClr val="222222"/>
                          </a:solidFill>
                        </a:rPr>
                        <a:t>s</a:t>
                      </a:r>
                      <a:r>
                        <a:rPr lang="en" sz="1200" u="none" cap="none" strike="noStrike">
                          <a:solidFill>
                            <a:srgbClr val="222222"/>
                          </a:solidFill>
                        </a:rPr>
                        <a:t> from </a:t>
                      </a:r>
                      <a:r>
                        <a:rPr i="1" lang="en" sz="1200" u="none" cap="none" strike="noStrike">
                          <a:solidFill>
                            <a:srgbClr val="222222"/>
                          </a:solidFill>
                        </a:rPr>
                        <a:t>i</a:t>
                      </a:r>
                      <a:r>
                        <a:rPr lang="en" sz="1200" u="none" cap="none" strike="noStrike">
                          <a:solidFill>
                            <a:srgbClr val="222222"/>
                          </a:solidFill>
                        </a:rPr>
                        <a:t> to </a:t>
                      </a:r>
                      <a:r>
                        <a:rPr i="1" lang="en" sz="1200" u="none" cap="none" strike="noStrike">
                          <a:solidFill>
                            <a:srgbClr val="222222"/>
                          </a:solidFill>
                        </a:rPr>
                        <a:t>j</a:t>
                      </a:r>
                      <a:r>
                        <a:rPr lang="en" sz="1200" u="none" cap="none" strike="noStrike">
                          <a:solidFill>
                            <a:srgbClr val="222222"/>
                          </a:solidFill>
                        </a:rPr>
                        <a:t> with step </a:t>
                      </a:r>
                      <a:r>
                        <a:rPr i="1" lang="en" sz="1200" u="none" cap="none" strike="noStrike">
                          <a:solidFill>
                            <a:srgbClr val="222222"/>
                          </a:solidFill>
                        </a:rPr>
                        <a:t>k</a:t>
                      </a:r>
                      <a:endParaRPr i="1" sz="1200" u="none" cap="none" strike="noStrike">
                        <a:solidFill>
                          <a:srgbClr val="222222"/>
                        </a:solidFill>
                      </a:endParaRPr>
                    </a:p>
                  </a:txBody>
                  <a:tcPr marT="0" marB="0" marR="34300" marL="343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900"/>
                        <a:buFont typeface="Quattrocento Sans"/>
                        <a:buNone/>
                      </a:pPr>
                      <a:r>
                        <a:rPr lang="en" sz="900" u="none" cap="none" strike="noStrike">
                          <a:solidFill>
                            <a:srgbClr val="222222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✓</a:t>
                      </a:r>
                      <a:endParaRPr sz="900" u="none" cap="none" strike="noStrike">
                        <a:solidFill>
                          <a:srgbClr val="222222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0" marB="0" marR="34300" marL="343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900"/>
                        <a:buFont typeface="Quattrocento Sans"/>
                        <a:buNone/>
                      </a:pPr>
                      <a:r>
                        <a:rPr lang="en" sz="900" u="none" cap="none" strike="noStrike">
                          <a:solidFill>
                            <a:srgbClr val="222222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✓</a:t>
                      </a:r>
                      <a:endParaRPr sz="900" u="none" cap="none" strike="noStrike">
                        <a:solidFill>
                          <a:srgbClr val="222222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0" marB="0" marR="34300" marL="343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900"/>
                        <a:buFont typeface="Quattrocento Sans"/>
                        <a:buNone/>
                      </a:pPr>
                      <a:r>
                        <a:rPr lang="en" sz="900" u="none" cap="none" strike="noStrike">
                          <a:solidFill>
                            <a:srgbClr val="222222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✓</a:t>
                      </a:r>
                      <a:endParaRPr sz="900" u="none" cap="none" strike="noStrike">
                        <a:solidFill>
                          <a:srgbClr val="222222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0" marB="0" marR="34300" marL="343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Quattrocento Sans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222222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0" marB="0" marR="34300" marL="343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Quattrocento Sans"/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rgbClr val="222222"/>
                        </a:solidFill>
                      </a:endParaRPr>
                    </a:p>
                  </a:txBody>
                  <a:tcPr marT="0" marB="0" marR="34300" marL="343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3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1200">
                          <a:solidFill>
                            <a:srgbClr val="222222"/>
                          </a:solidFill>
                          <a:highlight>
                            <a:srgbClr val="ECF0F3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s1 </a:t>
                      </a:r>
                      <a:r>
                        <a:rPr b="0" i="0" lang="en" sz="1200" u="none" cap="none" strike="noStrike">
                          <a:solidFill>
                            <a:srgbClr val="222222"/>
                          </a:solidFill>
                          <a:highlight>
                            <a:srgbClr val="ECF0F3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== s2</a:t>
                      </a:r>
                      <a:endParaRPr b="0" i="0" sz="1200" u="none" cap="none" strike="noStrike">
                        <a:solidFill>
                          <a:srgbClr val="222222"/>
                        </a:solidFill>
                        <a:highlight>
                          <a:srgbClr val="ECF0F3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34300" marL="343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900"/>
                        <a:buFont typeface="Quattrocento Sans"/>
                        <a:buNone/>
                      </a:pPr>
                      <a:r>
                        <a:rPr lang="en" sz="1200" u="none" cap="none" strike="noStrike">
                          <a:solidFill>
                            <a:srgbClr val="222222"/>
                          </a:solidFill>
                        </a:rPr>
                        <a:t>Equality comparison</a:t>
                      </a:r>
                      <a:endParaRPr sz="1200" u="none" cap="none" strike="noStrike">
                        <a:solidFill>
                          <a:srgbClr val="222222"/>
                        </a:solidFill>
                      </a:endParaRPr>
                    </a:p>
                  </a:txBody>
                  <a:tcPr marT="0" marB="0" marR="34300" marL="343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900"/>
                        <a:buFont typeface="Quattrocento Sans"/>
                        <a:buNone/>
                      </a:pPr>
                      <a:r>
                        <a:rPr lang="en" sz="900" u="none" cap="none" strike="noStrike">
                          <a:solidFill>
                            <a:srgbClr val="222222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✓</a:t>
                      </a:r>
                      <a:endParaRPr sz="900" u="none" cap="none" strike="noStrike">
                        <a:solidFill>
                          <a:srgbClr val="222222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0" marB="0" marR="34300" marL="343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900"/>
                        <a:buFont typeface="Quattrocento Sans"/>
                        <a:buNone/>
                      </a:pPr>
                      <a:r>
                        <a:rPr lang="en" sz="900" u="none" cap="none" strike="noStrike">
                          <a:solidFill>
                            <a:srgbClr val="222222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✓</a:t>
                      </a:r>
                      <a:endParaRPr sz="900" u="none" cap="none" strike="noStrike">
                        <a:solidFill>
                          <a:srgbClr val="222222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0" marB="0" marR="34300" marL="343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900"/>
                        <a:buFont typeface="Quattrocento Sans"/>
                        <a:buNone/>
                      </a:pPr>
                      <a:r>
                        <a:rPr lang="en" sz="900" u="none" cap="none" strike="noStrike">
                          <a:solidFill>
                            <a:srgbClr val="222222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✓</a:t>
                      </a:r>
                      <a:endParaRPr sz="900" u="none" cap="none" strike="noStrike">
                        <a:solidFill>
                          <a:srgbClr val="222222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0" marB="0" marR="34300" marL="343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900"/>
                        <a:buFont typeface="Quattrocento Sans"/>
                        <a:buNone/>
                      </a:pPr>
                      <a:r>
                        <a:rPr lang="en" sz="900" u="none" cap="none" strike="noStrike">
                          <a:solidFill>
                            <a:srgbClr val="222222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✓</a:t>
                      </a:r>
                      <a:endParaRPr sz="900" u="none" cap="none" strike="noStrike">
                        <a:solidFill>
                          <a:srgbClr val="222222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0" marB="0" marR="34300" marL="343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900"/>
                        <a:buFont typeface="Quattrocento Sans"/>
                        <a:buNone/>
                      </a:pPr>
                      <a:r>
                        <a:rPr lang="en" sz="1000" u="none" cap="none" strike="noStrike">
                          <a:solidFill>
                            <a:srgbClr val="222222"/>
                          </a:solidFill>
                        </a:rPr>
                        <a:t>✓</a:t>
                      </a:r>
                      <a:endParaRPr sz="1000" u="none" cap="none" strike="noStrike">
                        <a:solidFill>
                          <a:srgbClr val="222222"/>
                        </a:solidFill>
                      </a:endParaRPr>
                    </a:p>
                  </a:txBody>
                  <a:tcPr marT="0" marB="0" marR="34300" marL="343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4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900"/>
                        <a:buFont typeface="Courier New"/>
                        <a:buNone/>
                      </a:pPr>
                      <a:r>
                        <a:rPr b="0" i="0" lang="en" sz="1200" u="none" cap="none" strike="noStrike">
                          <a:solidFill>
                            <a:srgbClr val="222222"/>
                          </a:solidFill>
                          <a:highlight>
                            <a:srgbClr val="ECF0F3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&gt;</a:t>
                      </a:r>
                      <a:r>
                        <a:rPr lang="en" sz="1200" u="none" cap="none" strike="noStrike">
                          <a:solidFill>
                            <a:srgbClr val="22222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r>
                        <a:rPr b="0" i="0" lang="en" sz="1200" u="none" cap="none" strike="noStrike">
                          <a:solidFill>
                            <a:srgbClr val="222222"/>
                          </a:solidFill>
                          <a:highlight>
                            <a:srgbClr val="ECF0F3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&gt;=</a:t>
                      </a:r>
                      <a:r>
                        <a:rPr lang="en" sz="1200" u="none" cap="none" strike="noStrike">
                          <a:solidFill>
                            <a:srgbClr val="22222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r>
                        <a:rPr b="0" i="0" lang="en" sz="1200" u="none" cap="none" strike="noStrike">
                          <a:solidFill>
                            <a:srgbClr val="222222"/>
                          </a:solidFill>
                          <a:highlight>
                            <a:srgbClr val="ECF0F3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&lt;</a:t>
                      </a:r>
                      <a:r>
                        <a:rPr lang="en" sz="1200" u="none" cap="none" strike="noStrike">
                          <a:solidFill>
                            <a:srgbClr val="22222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r>
                        <a:rPr b="0" i="0" lang="en" sz="1200" u="none" cap="none" strike="noStrike">
                          <a:solidFill>
                            <a:srgbClr val="222222"/>
                          </a:solidFill>
                          <a:highlight>
                            <a:srgbClr val="ECF0F3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&lt;=</a:t>
                      </a:r>
                      <a:endParaRPr b="0" i="0" sz="1200" u="none" cap="none" strike="noStrike">
                        <a:solidFill>
                          <a:srgbClr val="222222"/>
                        </a:solidFill>
                        <a:highlight>
                          <a:srgbClr val="ECF0F3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34300" marL="343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900"/>
                        <a:buFont typeface="Quattrocento Sans"/>
                        <a:buNone/>
                      </a:pPr>
                      <a:r>
                        <a:rPr lang="en" sz="1200" u="none" cap="none" strike="noStrike">
                          <a:solidFill>
                            <a:srgbClr val="222222"/>
                          </a:solidFill>
                        </a:rPr>
                        <a:t>Lexicographical comparison (* subset testing for </a:t>
                      </a:r>
                      <a:r>
                        <a:rPr lang="en" sz="1200" u="none" cap="none" strike="noStrike">
                          <a:solidFill>
                            <a:srgbClr val="22222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set </a:t>
                      </a:r>
                      <a:r>
                        <a:rPr lang="en" sz="1200" u="none" cap="none" strike="noStrike">
                          <a:solidFill>
                            <a:srgbClr val="222222"/>
                          </a:solidFill>
                        </a:rPr>
                        <a:t>objects)</a:t>
                      </a:r>
                      <a:endParaRPr sz="1200" u="none" cap="none" strike="noStrike">
                        <a:solidFill>
                          <a:srgbClr val="222222"/>
                        </a:solidFill>
                      </a:endParaRPr>
                    </a:p>
                  </a:txBody>
                  <a:tcPr marT="0" marB="0" marR="34300" marL="343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" sz="900" u="none" cap="none" strike="noStrike">
                          <a:solidFill>
                            <a:srgbClr val="222222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✓</a:t>
                      </a:r>
                      <a:endParaRPr sz="900" u="none" cap="none" strike="noStrike">
                        <a:solidFill>
                          <a:srgbClr val="222222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0" marB="0" marR="34300" marL="343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" sz="900" u="none" cap="none" strike="noStrike">
                          <a:solidFill>
                            <a:srgbClr val="222222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✓</a:t>
                      </a:r>
                      <a:endParaRPr sz="900" u="none" cap="none" strike="noStrike">
                        <a:solidFill>
                          <a:srgbClr val="222222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0" marB="0" marR="34300" marL="343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" sz="900" u="none" cap="none" strike="noStrike">
                          <a:solidFill>
                            <a:srgbClr val="222222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✓</a:t>
                      </a:r>
                      <a:endParaRPr sz="900" u="none" cap="none" strike="noStrike">
                        <a:solidFill>
                          <a:srgbClr val="222222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0" marB="0" marR="34300" marL="343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" sz="900" u="none" cap="none" strike="noStrike">
                          <a:solidFill>
                            <a:srgbClr val="222222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✓*</a:t>
                      </a:r>
                      <a:endParaRPr sz="900" u="none" cap="none" strike="noStrike">
                        <a:solidFill>
                          <a:srgbClr val="222222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0" marB="0" marR="34300" marL="343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Quattrocento Sans"/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rgbClr val="222222"/>
                        </a:solidFill>
                      </a:endParaRPr>
                    </a:p>
                  </a:txBody>
                  <a:tcPr marT="0" marB="0" marR="34300" marL="343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8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900"/>
                        <a:buFont typeface="Courier New"/>
                        <a:buNone/>
                      </a:pPr>
                      <a:r>
                        <a:rPr lang="en" sz="1200" u="none" cap="none" strike="noStrike">
                          <a:solidFill>
                            <a:srgbClr val="222222"/>
                          </a:solidFill>
                          <a:highlight>
                            <a:srgbClr val="ECF0F3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s[i] = x</a:t>
                      </a:r>
                      <a:endParaRPr sz="1200" u="none" cap="none" strike="noStrike">
                        <a:solidFill>
                          <a:srgbClr val="222222"/>
                        </a:solidFill>
                        <a:highlight>
                          <a:srgbClr val="ECF0F3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34300" marL="343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900"/>
                        <a:buFont typeface="Quattrocento Sans"/>
                        <a:buNone/>
                      </a:pPr>
                      <a:r>
                        <a:rPr lang="en" sz="1200" u="none" cap="none" strike="noStrike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</a:rPr>
                        <a:t>item </a:t>
                      </a:r>
                      <a:r>
                        <a:rPr i="1" lang="en" sz="1200" u="none" cap="none" strike="noStrike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</a:rPr>
                        <a:t>i</a:t>
                      </a:r>
                      <a:r>
                        <a:rPr lang="en" sz="1200" u="none" cap="none" strike="noStrike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</a:rPr>
                        <a:t> of </a:t>
                      </a:r>
                      <a:r>
                        <a:rPr i="1" lang="en" sz="1200" u="none" cap="none" strike="noStrike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</a:rPr>
                        <a:t>s</a:t>
                      </a:r>
                      <a:r>
                        <a:rPr lang="en" sz="1200" u="none" cap="none" strike="noStrike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</a:rPr>
                        <a:t> is replaced by </a:t>
                      </a:r>
                      <a:r>
                        <a:rPr i="1" lang="en" sz="1200" u="none" cap="none" strike="noStrike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</a:rPr>
                        <a:t>x</a:t>
                      </a:r>
                      <a:endParaRPr i="1" sz="1200" u="none" cap="none" strike="noStrike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0" marB="0" marR="34300" marL="343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Quattrocento Sans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222222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0" marB="0" marR="34300" marL="343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Quattrocento Sans"/>
                        <a:buNone/>
                      </a:pPr>
                      <a:r>
                        <a:rPr lang="en" sz="900" u="none" cap="none" strike="noStrike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✓</a:t>
                      </a:r>
                      <a:endParaRPr sz="900" u="none" cap="none" strike="noStrike">
                        <a:solidFill>
                          <a:srgbClr val="222222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0" marB="0" marR="34300" marL="343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Quattrocento Sans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222222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0" marB="0" marR="34300" marL="343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Quattrocento Sans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222222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0" marB="0" marR="34300" marL="343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Quattrocento Sans"/>
                        <a:buNone/>
                      </a:pPr>
                      <a:r>
                        <a:rPr lang="en" sz="1000" u="none" cap="none" strike="noStrike"/>
                        <a:t>✓ (possible if </a:t>
                      </a:r>
                      <a:r>
                        <a:rPr lang="en" sz="10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</a:t>
                      </a:r>
                      <a:r>
                        <a:rPr lang="en" sz="1000" u="none" cap="none" strike="noStrike"/>
                        <a:t> is one of the keys, or if key </a:t>
                      </a:r>
                      <a:r>
                        <a:rPr lang="en" sz="10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</a:t>
                      </a:r>
                      <a:r>
                        <a:rPr lang="en" sz="1000" u="none" cap="none" strike="noStrike"/>
                        <a:t> does not exist)</a:t>
                      </a:r>
                      <a:endParaRPr sz="1000" u="none" cap="none" strike="noStrike">
                        <a:solidFill>
                          <a:srgbClr val="222222"/>
                        </a:solidFill>
                      </a:endParaRPr>
                    </a:p>
                  </a:txBody>
                  <a:tcPr marT="0" marB="0" marR="34300" marL="343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2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900"/>
                        <a:buFont typeface="Courier New"/>
                        <a:buNone/>
                      </a:pPr>
                      <a:r>
                        <a:rPr lang="en" sz="1200" u="none" cap="none" strike="noStrike">
                          <a:solidFill>
                            <a:srgbClr val="222222"/>
                          </a:solidFill>
                          <a:highlight>
                            <a:srgbClr val="ECF0F3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del s[i]</a:t>
                      </a:r>
                      <a:endParaRPr sz="1200" u="none" cap="none" strike="noStrike">
                        <a:solidFill>
                          <a:srgbClr val="222222"/>
                        </a:solidFill>
                        <a:highlight>
                          <a:srgbClr val="ECF0F3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34300" marL="343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900"/>
                        <a:buFont typeface="Quattrocento Sans"/>
                        <a:buNone/>
                      </a:pPr>
                      <a:r>
                        <a:rPr lang="en" sz="1200" u="none" cap="none" strike="noStrike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</a:rPr>
                        <a:t>removes the element </a:t>
                      </a:r>
                      <a:r>
                        <a:rPr lang="en" sz="1200" u="none" cap="none" strike="noStrike">
                          <a:solidFill>
                            <a:srgbClr val="222222"/>
                          </a:solidFill>
                          <a:highlight>
                            <a:srgbClr val="ECF0F3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s[i]</a:t>
                      </a:r>
                      <a:r>
                        <a:rPr lang="en" sz="1200" u="none" cap="none" strike="noStrike">
                          <a:solidFill>
                            <a:srgbClr val="22222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n" sz="1200" u="none" cap="none" strike="noStrike">
                          <a:solidFill>
                            <a:srgbClr val="222222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from the iterable</a:t>
                      </a:r>
                      <a:endParaRPr sz="1200" u="none" cap="none" strike="noStrike">
                        <a:solidFill>
                          <a:srgbClr val="222222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0" marB="0" marR="34300" marL="343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Quattrocento Sans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222222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0" marB="0" marR="34300" marL="343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900"/>
                        <a:buFont typeface="Quattrocento Sans"/>
                        <a:buNone/>
                      </a:pPr>
                      <a:r>
                        <a:rPr lang="en" sz="900" u="none" cap="none" strike="noStrike">
                          <a:solidFill>
                            <a:srgbClr val="222222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✓</a:t>
                      </a:r>
                      <a:endParaRPr sz="900" u="none" cap="none" strike="noStrike">
                        <a:solidFill>
                          <a:srgbClr val="222222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0" marB="0" marR="34300" marL="343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Quattrocento Sans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222222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0" marB="0" marR="34300" marL="343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Quattrocento Sans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222222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0" marB="0" marR="34300" marL="343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Quattrocento Sans"/>
                        <a:buNone/>
                      </a:pPr>
                      <a:r>
                        <a:rPr lang="en" sz="1000" u="none" cap="none" strike="noStrike"/>
                        <a:t>✓ (possible if </a:t>
                      </a:r>
                      <a:r>
                        <a:rPr lang="en" sz="10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 </a:t>
                      </a:r>
                      <a:r>
                        <a:rPr lang="en" sz="1000" u="none" cap="none" strike="noStrike"/>
                        <a:t>is one of the keys)</a:t>
                      </a:r>
                      <a:endParaRPr sz="1000" u="none" cap="none" strike="noStrike">
                        <a:solidFill>
                          <a:srgbClr val="222222"/>
                        </a:solidFill>
                      </a:endParaRPr>
                    </a:p>
                  </a:txBody>
                  <a:tcPr marT="0" marB="0" marR="34300" marL="343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4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900"/>
                        <a:buFont typeface="Courier New"/>
                        <a:buNone/>
                      </a:pPr>
                      <a:r>
                        <a:rPr lang="en" sz="1200" u="none" cap="none" strike="noStrike">
                          <a:solidFill>
                            <a:srgbClr val="222222"/>
                          </a:solidFill>
                          <a:highlight>
                            <a:srgbClr val="ECF0F3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s[i:j] = t</a:t>
                      </a:r>
                      <a:endParaRPr sz="1200" u="none" cap="none" strike="noStrike">
                        <a:solidFill>
                          <a:srgbClr val="222222"/>
                        </a:solidFill>
                        <a:highlight>
                          <a:srgbClr val="ECF0F3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34300" marL="343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900"/>
                        <a:buFont typeface="Quattrocento Sans"/>
                        <a:buNone/>
                      </a:pPr>
                      <a:r>
                        <a:rPr lang="en" sz="1200" u="none" cap="none" strike="noStrike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</a:rPr>
                        <a:t>slice of </a:t>
                      </a:r>
                      <a:r>
                        <a:rPr i="1" lang="en" sz="1200" u="none" cap="none" strike="noStrike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</a:rPr>
                        <a:t>s</a:t>
                      </a:r>
                      <a:r>
                        <a:rPr lang="en" sz="1200" u="none" cap="none" strike="noStrike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</a:rPr>
                        <a:t> from </a:t>
                      </a:r>
                      <a:r>
                        <a:rPr i="1" lang="en" sz="1200" u="none" cap="none" strike="noStrike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</a:rPr>
                        <a:t>i</a:t>
                      </a:r>
                      <a:r>
                        <a:rPr lang="en" sz="1200" u="none" cap="none" strike="noStrike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</a:rPr>
                        <a:t> to </a:t>
                      </a:r>
                      <a:r>
                        <a:rPr i="1" lang="en" sz="1200" u="none" cap="none" strike="noStrike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</a:rPr>
                        <a:t>j</a:t>
                      </a:r>
                      <a:r>
                        <a:rPr lang="en" sz="1200" u="none" cap="none" strike="noStrike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</a:rPr>
                        <a:t> is replaced by the contents of the iterable </a:t>
                      </a:r>
                      <a:r>
                        <a:rPr i="1" lang="en" sz="1200" u="none" cap="none" strike="noStrike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</a:rPr>
                        <a:t>t</a:t>
                      </a:r>
                      <a:endParaRPr i="1" sz="1200" u="none" cap="none" strike="noStrike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0" marB="0" marR="34300" marL="343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Quattrocento Sans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222222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0" marB="0" marR="34300" marL="343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Quattrocento Sans"/>
                        <a:buNone/>
                      </a:pPr>
                      <a:r>
                        <a:rPr lang="en" sz="900" u="none" cap="none" strike="noStrike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✓</a:t>
                      </a:r>
                      <a:endParaRPr sz="900" u="none" cap="none" strike="noStrike">
                        <a:solidFill>
                          <a:srgbClr val="222222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0" marB="0" marR="34300" marL="343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Quattrocento Sans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222222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0" marB="0" marR="34300" marL="343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Quattrocento Sans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222222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0" marB="0" marR="34300" marL="343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Quattrocento Sans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222222"/>
                        </a:solidFill>
                      </a:endParaRPr>
                    </a:p>
                  </a:txBody>
                  <a:tcPr marT="0" marB="0" marR="34300" marL="343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3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900"/>
                        <a:buFont typeface="Courier New"/>
                        <a:buNone/>
                      </a:pPr>
                      <a:r>
                        <a:rPr lang="en" sz="1200" u="none" cap="none" strike="noStrike">
                          <a:solidFill>
                            <a:srgbClr val="222222"/>
                          </a:solidFill>
                          <a:highlight>
                            <a:srgbClr val="ECF0F3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s[i:j:k] = t</a:t>
                      </a:r>
                      <a:endParaRPr sz="1200" u="none" cap="none" strike="noStrike">
                        <a:solidFill>
                          <a:srgbClr val="222222"/>
                        </a:solidFill>
                        <a:highlight>
                          <a:srgbClr val="ECF0F3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34300" marL="343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900"/>
                        <a:buFont typeface="Quattrocento Sans"/>
                        <a:buNone/>
                      </a:pPr>
                      <a:r>
                        <a:rPr lang="en" sz="1200" u="none" cap="none" strike="noStrike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</a:rPr>
                        <a:t>the elements of </a:t>
                      </a:r>
                      <a:r>
                        <a:rPr lang="en" sz="1200" u="none" cap="none" strike="noStrike">
                          <a:solidFill>
                            <a:srgbClr val="222222"/>
                          </a:solidFill>
                          <a:highlight>
                            <a:srgbClr val="ECF0F3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s[i:j:k]</a:t>
                      </a:r>
                      <a:r>
                        <a:rPr lang="en" sz="1200" u="none" cap="none" strike="noStrike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</a:rPr>
                        <a:t> are replaced by those of </a:t>
                      </a:r>
                      <a:r>
                        <a:rPr i="1" lang="en" sz="1200" u="none" cap="none" strike="noStrike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</a:rPr>
                        <a:t>t</a:t>
                      </a:r>
                      <a:endParaRPr i="1" sz="1200" u="none" cap="none" strike="noStrike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0" marB="0" marR="34300" marL="343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Quattrocento Sans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222222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0" marB="0" marR="34300" marL="343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900"/>
                        <a:buFont typeface="Quattrocento Sans"/>
                        <a:buNone/>
                      </a:pPr>
                      <a:r>
                        <a:rPr lang="en" sz="900" u="none" cap="none" strike="noStrike">
                          <a:solidFill>
                            <a:srgbClr val="222222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✓</a:t>
                      </a:r>
                      <a:endParaRPr sz="900" u="none" cap="none" strike="noStrike">
                        <a:solidFill>
                          <a:srgbClr val="222222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0" marB="0" marR="34300" marL="343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Quattrocento Sans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222222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0" marB="0" marR="34300" marL="343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Quattrocento Sans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0" marB="0" marR="34300" marL="343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Quattrocento Sans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0" marB="0" marR="34300" marL="343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3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900"/>
                        <a:buFont typeface="Courier New"/>
                        <a:buNone/>
                      </a:pPr>
                      <a:r>
                        <a:rPr lang="en" sz="1200" u="none" cap="none" strike="noStrike">
                          <a:solidFill>
                            <a:srgbClr val="222222"/>
                          </a:solidFill>
                          <a:highlight>
                            <a:srgbClr val="ECF0F3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del s[i:j:k]</a:t>
                      </a:r>
                      <a:endParaRPr sz="1200" u="none" cap="none" strike="noStrike">
                        <a:solidFill>
                          <a:srgbClr val="222222"/>
                        </a:solidFill>
                        <a:highlight>
                          <a:srgbClr val="ECF0F3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34300" marL="343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900"/>
                        <a:buFont typeface="Quattrocento Sans"/>
                        <a:buNone/>
                      </a:pPr>
                      <a:r>
                        <a:rPr lang="en" sz="1200" u="none" cap="none" strike="noStrike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</a:rPr>
                        <a:t>removes the elements of </a:t>
                      </a:r>
                      <a:r>
                        <a:rPr lang="en" sz="1200" u="none" cap="none" strike="noStrike">
                          <a:solidFill>
                            <a:srgbClr val="222222"/>
                          </a:solidFill>
                          <a:highlight>
                            <a:srgbClr val="ECF0F3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s[i:j:k]</a:t>
                      </a:r>
                      <a:r>
                        <a:rPr lang="en" sz="1200" u="none" cap="none" strike="noStrike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</a:rPr>
                        <a:t> from the the iterable. ( </a:t>
                      </a:r>
                      <a:r>
                        <a:rPr lang="en" sz="1200">
                          <a:solidFill>
                            <a:srgbClr val="222222"/>
                          </a:solidFill>
                          <a:highlight>
                            <a:srgbClr val="ECF0F3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s[i:j]</a:t>
                      </a:r>
                      <a:r>
                        <a:rPr lang="en" sz="1200">
                          <a:solidFill>
                            <a:srgbClr val="222222"/>
                          </a:solidFill>
                          <a:highlight>
                            <a:srgbClr val="ECF0F3"/>
                          </a:highlight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is the same  as </a:t>
                      </a:r>
                      <a:r>
                        <a:rPr lang="en" sz="1200">
                          <a:solidFill>
                            <a:srgbClr val="222222"/>
                          </a:solidFill>
                          <a:highlight>
                            <a:srgbClr val="ECF0F3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s[i:j] = [])</a:t>
                      </a:r>
                      <a:endParaRPr sz="1200">
                        <a:solidFill>
                          <a:srgbClr val="222222"/>
                        </a:solidFill>
                        <a:highlight>
                          <a:srgbClr val="ECF0F3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34300" marL="343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Quattrocento Sans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222222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0" marB="0" marR="34300" marL="343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Quattrocento Sans"/>
                        <a:buNone/>
                      </a:pPr>
                      <a:r>
                        <a:rPr lang="en" sz="900" u="none" cap="none" strike="noStrike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✓</a:t>
                      </a:r>
                      <a:endParaRPr sz="900" u="none" cap="none" strike="noStrike">
                        <a:solidFill>
                          <a:srgbClr val="222222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0" marB="0" marR="34300" marL="343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Quattrocento Sans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222222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0" marB="0" marR="34300" marL="343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Quattrocento Sans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222222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0" marB="0" marR="34300" marL="343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Quattrocento Sans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222222"/>
                        </a:solidFill>
                      </a:endParaRPr>
                    </a:p>
                  </a:txBody>
                  <a:tcPr marT="0" marB="0" marR="34300" marL="343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3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900"/>
                        <a:buFont typeface="Courier New"/>
                        <a:buNone/>
                      </a:pPr>
                      <a:r>
                        <a:rPr lang="en" sz="1200" u="none" cap="none" strike="noStrike">
                          <a:solidFill>
                            <a:srgbClr val="222222"/>
                          </a:solidFill>
                          <a:highlight>
                            <a:srgbClr val="ECF0F3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 *= n</a:t>
                      </a:r>
                      <a:endParaRPr sz="1200" u="none" cap="none" strike="noStrike">
                        <a:solidFill>
                          <a:srgbClr val="222222"/>
                        </a:solidFill>
                        <a:highlight>
                          <a:srgbClr val="ECF0F3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34300" marL="343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900"/>
                        <a:buFont typeface="Quattrocento Sans"/>
                        <a:buNone/>
                      </a:pPr>
                      <a:r>
                        <a:rPr lang="en" sz="1200" u="none" cap="none" strike="noStrike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</a:rPr>
                        <a:t>updates </a:t>
                      </a:r>
                      <a:r>
                        <a:rPr i="1" lang="en" sz="1200" u="none" cap="none" strike="noStrike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</a:rPr>
                        <a:t>s</a:t>
                      </a:r>
                      <a:r>
                        <a:rPr lang="en" sz="1200" u="none" cap="none" strike="noStrike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</a:rPr>
                        <a:t> with its contents repeated </a:t>
                      </a:r>
                      <a:r>
                        <a:rPr i="1" lang="en" sz="1200" u="none" cap="none" strike="noStrike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</a:rPr>
                        <a:t>n</a:t>
                      </a:r>
                      <a:r>
                        <a:rPr lang="en" sz="1200" u="none" cap="none" strike="noStrike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</a:rPr>
                        <a:t> times</a:t>
                      </a:r>
                      <a:endParaRPr sz="1200" u="none" cap="none" strike="noStrike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0" marB="0" marR="34300" marL="343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900"/>
                        <a:buFont typeface="Quattrocento Sans"/>
                        <a:buNone/>
                      </a:pPr>
                      <a:r>
                        <a:rPr lang="en" sz="900" u="none" cap="none" strike="noStrike">
                          <a:solidFill>
                            <a:srgbClr val="222222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✓</a:t>
                      </a:r>
                      <a:endParaRPr sz="900" u="none" cap="none" strike="noStrike">
                        <a:solidFill>
                          <a:srgbClr val="222222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0" marB="0" marR="34300" marL="343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900"/>
                        <a:buFont typeface="Quattrocento Sans"/>
                        <a:buNone/>
                      </a:pPr>
                      <a:r>
                        <a:rPr lang="en" sz="900" u="none" cap="none" strike="noStrike">
                          <a:solidFill>
                            <a:srgbClr val="222222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✓</a:t>
                      </a:r>
                      <a:endParaRPr sz="900" u="none" cap="none" strike="noStrike">
                        <a:solidFill>
                          <a:srgbClr val="222222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0" marB="0" marR="34300" marL="343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900"/>
                        <a:buFont typeface="Quattrocento Sans"/>
                        <a:buNone/>
                      </a:pPr>
                      <a:r>
                        <a:rPr lang="en" sz="900" u="none" cap="none" strike="noStrike">
                          <a:solidFill>
                            <a:srgbClr val="222222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✓</a:t>
                      </a:r>
                      <a:endParaRPr sz="900" u="none" cap="none" strike="noStrike">
                        <a:solidFill>
                          <a:srgbClr val="222222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0" marB="0" marR="34300" marL="343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Quattrocento Sans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0" marB="0" marR="34300" marL="343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Quattrocento Sans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0" marB="0" marR="34300" marL="343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2" name="Google Shape;232;p42"/>
          <p:cNvGraphicFramePr/>
          <p:nvPr/>
        </p:nvGraphicFramePr>
        <p:xfrm>
          <a:off x="132127" y="1558151"/>
          <a:ext cx="3000000" cy="3000000"/>
        </p:xfrm>
        <a:graphic>
          <a:graphicData uri="http://schemas.openxmlformats.org/drawingml/2006/table">
            <a:tbl>
              <a:tblPr>
                <a:solidFill>
                  <a:srgbClr val="FFFFFF"/>
                </a:solidFill>
                <a:tableStyleId>{FFAD9298-9EC7-4DE7-ACD6-776CD8685E25}</a:tableStyleId>
              </a:tblPr>
              <a:tblGrid>
                <a:gridCol w="1764250"/>
                <a:gridCol w="2478325"/>
                <a:gridCol w="519350"/>
                <a:gridCol w="365175"/>
                <a:gridCol w="479250"/>
                <a:gridCol w="1742500"/>
                <a:gridCol w="1409175"/>
              </a:tblGrid>
              <a:tr h="138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1100"/>
                        <a:buFont typeface="Quattrocento Sans"/>
                        <a:buNone/>
                      </a:pPr>
                      <a:r>
                        <a:rPr b="1" lang="en" sz="1100" u="none" cap="none" strike="noStrike">
                          <a:solidFill>
                            <a:srgbClr val="222222"/>
                          </a:solidFill>
                        </a:rPr>
                        <a:t>Operation Example</a:t>
                      </a:r>
                      <a:endParaRPr b="1" sz="1100" u="none" cap="none" strike="noStrike">
                        <a:solidFill>
                          <a:srgbClr val="222222"/>
                        </a:solidFill>
                      </a:endParaRPr>
                    </a:p>
                  </a:txBody>
                  <a:tcPr marT="20575" marB="20575" marR="34300" marL="343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1100"/>
                        <a:buFont typeface="Quattrocento Sans"/>
                        <a:buNone/>
                      </a:pPr>
                      <a:r>
                        <a:rPr b="1" lang="en" sz="1100" u="none" cap="none" strike="noStrike">
                          <a:solidFill>
                            <a:srgbClr val="222222"/>
                          </a:solidFill>
                        </a:rPr>
                        <a:t>Result</a:t>
                      </a:r>
                      <a:endParaRPr b="1" sz="1100" u="none" cap="none" strike="noStrike">
                        <a:solidFill>
                          <a:srgbClr val="222222"/>
                        </a:solidFill>
                      </a:endParaRPr>
                    </a:p>
                  </a:txBody>
                  <a:tcPr marT="20575" marB="20575" marR="34300" marL="343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1100"/>
                        <a:buFont typeface="Quattrocento Sans"/>
                        <a:buNone/>
                      </a:pPr>
                      <a:r>
                        <a:rPr b="1" lang="en" sz="1100" u="none" cap="none" strike="noStrike">
                          <a:solidFill>
                            <a:srgbClr val="222222"/>
                          </a:solidFill>
                        </a:rPr>
                        <a:t>String</a:t>
                      </a:r>
                      <a:endParaRPr b="1" sz="1100" u="none" cap="none" strike="noStrike">
                        <a:solidFill>
                          <a:srgbClr val="222222"/>
                        </a:solidFill>
                      </a:endParaRPr>
                    </a:p>
                  </a:txBody>
                  <a:tcPr marT="20575" marB="20575" marR="34300" marL="343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1100"/>
                        <a:buFont typeface="Quattrocento Sans"/>
                        <a:buNone/>
                      </a:pPr>
                      <a:r>
                        <a:rPr b="1" lang="en" sz="1100" u="none" cap="none" strike="noStrike">
                          <a:solidFill>
                            <a:srgbClr val="222222"/>
                          </a:solidFill>
                        </a:rPr>
                        <a:t>List</a:t>
                      </a:r>
                      <a:endParaRPr b="1" sz="1100" u="none" cap="none" strike="noStrike">
                        <a:solidFill>
                          <a:srgbClr val="222222"/>
                        </a:solidFill>
                      </a:endParaRPr>
                    </a:p>
                  </a:txBody>
                  <a:tcPr marT="20575" marB="20575" marR="34300" marL="343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1100"/>
                        <a:buFont typeface="Quattrocento Sans"/>
                        <a:buNone/>
                      </a:pPr>
                      <a:r>
                        <a:rPr b="1" lang="en" sz="1100" u="none" cap="none" strike="noStrike">
                          <a:solidFill>
                            <a:srgbClr val="222222"/>
                          </a:solidFill>
                        </a:rPr>
                        <a:t>Tuple</a:t>
                      </a:r>
                      <a:endParaRPr b="1" sz="1100" u="none" cap="none" strike="noStrike">
                        <a:solidFill>
                          <a:srgbClr val="222222"/>
                        </a:solidFill>
                      </a:endParaRPr>
                    </a:p>
                  </a:txBody>
                  <a:tcPr marT="20575" marB="20575" marR="34300" marL="343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1100"/>
                        <a:buFont typeface="Quattrocento Sans"/>
                        <a:buNone/>
                      </a:pPr>
                      <a:r>
                        <a:rPr b="1" lang="en" sz="1100" u="none" cap="none" strike="noStrike">
                          <a:solidFill>
                            <a:srgbClr val="222222"/>
                          </a:solidFill>
                        </a:rPr>
                        <a:t>Set</a:t>
                      </a:r>
                      <a:endParaRPr b="1" sz="1100" u="none" cap="none" strike="noStrike">
                        <a:solidFill>
                          <a:srgbClr val="222222"/>
                        </a:solidFill>
                      </a:endParaRPr>
                    </a:p>
                  </a:txBody>
                  <a:tcPr marT="20575" marB="20575" marR="34300" marL="343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1100"/>
                        <a:buFont typeface="Quattrocento Sans"/>
                        <a:buNone/>
                      </a:pPr>
                      <a:r>
                        <a:rPr b="1" lang="en" sz="1100" u="none" cap="none" strike="noStrike">
                          <a:solidFill>
                            <a:srgbClr val="222222"/>
                          </a:solidFill>
                        </a:rPr>
                        <a:t>Dictionary</a:t>
                      </a:r>
                      <a:endParaRPr b="1" sz="1100" u="none" cap="none" strike="noStrike">
                        <a:solidFill>
                          <a:srgbClr val="222222"/>
                        </a:solidFill>
                      </a:endParaRPr>
                    </a:p>
                  </a:txBody>
                  <a:tcPr marT="20575" marB="20575" marR="34300" marL="343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</a:tr>
              <a:tr h="153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1100"/>
                        <a:buFont typeface="Courier New"/>
                        <a:buNone/>
                      </a:pPr>
                      <a:r>
                        <a:rPr b="0" i="0" lang="en" sz="1100" u="none" cap="none" strike="noStrike">
                          <a:solidFill>
                            <a:srgbClr val="22222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s.count(x)</a:t>
                      </a:r>
                      <a:endParaRPr b="0" i="0" sz="1100" u="none" cap="none" strike="noStrike">
                        <a:solidFill>
                          <a:srgbClr val="22222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20575" marB="20575" marR="34300" marL="343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1100"/>
                        <a:buFont typeface="Quattrocento Sans"/>
                        <a:buNone/>
                      </a:pPr>
                      <a:r>
                        <a:rPr lang="en" sz="1100" u="none" cap="none" strike="noStrike">
                          <a:solidFill>
                            <a:srgbClr val="222222"/>
                          </a:solidFill>
                        </a:rPr>
                        <a:t>total number of occurrences of </a:t>
                      </a:r>
                      <a:r>
                        <a:rPr i="1" lang="en" sz="1100" u="none" cap="none" strike="noStrike">
                          <a:solidFill>
                            <a:srgbClr val="222222"/>
                          </a:solidFill>
                        </a:rPr>
                        <a:t>x</a:t>
                      </a:r>
                      <a:r>
                        <a:rPr lang="en" sz="1100" u="none" cap="none" strike="noStrike">
                          <a:solidFill>
                            <a:srgbClr val="222222"/>
                          </a:solidFill>
                        </a:rPr>
                        <a:t> in </a:t>
                      </a:r>
                      <a:r>
                        <a:rPr i="1" lang="en" sz="1100" u="none" cap="none" strike="noStrike">
                          <a:solidFill>
                            <a:srgbClr val="222222"/>
                          </a:solidFill>
                        </a:rPr>
                        <a:t>s</a:t>
                      </a:r>
                      <a:endParaRPr i="1" sz="1100" u="none" cap="none" strike="noStrike">
                        <a:solidFill>
                          <a:srgbClr val="222222"/>
                        </a:solidFill>
                      </a:endParaRPr>
                    </a:p>
                  </a:txBody>
                  <a:tcPr marT="20575" marB="20575" marR="34300" marL="343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1100"/>
                        <a:buFont typeface="Quattrocento Sans"/>
                        <a:buNone/>
                      </a:pPr>
                      <a:r>
                        <a:rPr lang="en" sz="1100" u="none" cap="none" strike="noStrike">
                          <a:solidFill>
                            <a:srgbClr val="222222"/>
                          </a:solidFill>
                        </a:rPr>
                        <a:t>✓</a:t>
                      </a:r>
                      <a:endParaRPr sz="1100" u="none" cap="none" strike="noStrike">
                        <a:solidFill>
                          <a:srgbClr val="222222"/>
                        </a:solidFill>
                      </a:endParaRPr>
                    </a:p>
                  </a:txBody>
                  <a:tcPr marT="20575" marB="20575" marR="34300" marL="343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1100"/>
                        <a:buFont typeface="Quattrocento Sans"/>
                        <a:buNone/>
                      </a:pPr>
                      <a:r>
                        <a:rPr lang="en" sz="1100" u="none" cap="none" strike="noStrike">
                          <a:solidFill>
                            <a:srgbClr val="222222"/>
                          </a:solidFill>
                        </a:rPr>
                        <a:t>✓</a:t>
                      </a:r>
                      <a:endParaRPr sz="1100" u="none" cap="none" strike="noStrike">
                        <a:solidFill>
                          <a:srgbClr val="222222"/>
                        </a:solidFill>
                      </a:endParaRPr>
                    </a:p>
                  </a:txBody>
                  <a:tcPr marT="20575" marB="20575" marR="34300" marL="343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1100"/>
                        <a:buFont typeface="Quattrocento Sans"/>
                        <a:buNone/>
                      </a:pPr>
                      <a:r>
                        <a:rPr lang="en" sz="1100" u="none" cap="none" strike="noStrike">
                          <a:solidFill>
                            <a:srgbClr val="222222"/>
                          </a:solidFill>
                        </a:rPr>
                        <a:t>✓</a:t>
                      </a:r>
                      <a:endParaRPr sz="1100" u="none" cap="none" strike="noStrike">
                        <a:solidFill>
                          <a:srgbClr val="222222"/>
                        </a:solidFill>
                      </a:endParaRPr>
                    </a:p>
                  </a:txBody>
                  <a:tcPr marT="20575" marB="20575" marR="34300" marL="343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Quattrocento Sans"/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rgbClr val="222222"/>
                        </a:solidFill>
                      </a:endParaRPr>
                    </a:p>
                  </a:txBody>
                  <a:tcPr marT="20575" marB="20575" marR="34300" marL="343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Quattrocento Sans"/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rgbClr val="222222"/>
                        </a:solidFill>
                      </a:endParaRPr>
                    </a:p>
                  </a:txBody>
                  <a:tcPr marT="20575" marB="20575" marR="34300" marL="343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2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1100"/>
                        <a:buFont typeface="Courier New"/>
                        <a:buNone/>
                      </a:pPr>
                      <a:r>
                        <a:rPr lang="en" sz="1100" u="none" cap="none" strike="noStrike">
                          <a:solidFill>
                            <a:srgbClr val="22222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s.append(x)</a:t>
                      </a:r>
                      <a:endParaRPr sz="1100" u="none" cap="none" strike="noStrike">
                        <a:solidFill>
                          <a:srgbClr val="22222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20575" marB="20575" marR="34300" marL="343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1100"/>
                        <a:buFont typeface="Quattrocento Sans"/>
                        <a:buNone/>
                      </a:pPr>
                      <a:r>
                        <a:rPr lang="en" sz="1100" u="none" cap="none" strike="noStrike">
                          <a:solidFill>
                            <a:srgbClr val="222222"/>
                          </a:solidFill>
                        </a:rPr>
                        <a:t>appends </a:t>
                      </a:r>
                      <a:r>
                        <a:rPr i="1" lang="en" sz="1100" u="none" cap="none" strike="noStrike">
                          <a:solidFill>
                            <a:srgbClr val="222222"/>
                          </a:solidFill>
                        </a:rPr>
                        <a:t>x</a:t>
                      </a:r>
                      <a:r>
                        <a:rPr lang="en" sz="1100" u="none" cap="none" strike="noStrike">
                          <a:solidFill>
                            <a:srgbClr val="222222"/>
                          </a:solidFill>
                        </a:rPr>
                        <a:t> to the end of the sequence (same as </a:t>
                      </a:r>
                      <a:r>
                        <a:rPr lang="en" sz="1100" u="none" cap="none" strike="noStrike">
                          <a:solidFill>
                            <a:srgbClr val="22222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s[len(s):len(s)] = [x]</a:t>
                      </a:r>
                      <a:r>
                        <a:rPr lang="en" sz="1100" u="none" cap="none" strike="noStrike">
                          <a:solidFill>
                            <a:srgbClr val="222222"/>
                          </a:solidFill>
                        </a:rPr>
                        <a:t>)</a:t>
                      </a:r>
                      <a:endParaRPr sz="1100" u="none" cap="none" strike="noStrike">
                        <a:solidFill>
                          <a:srgbClr val="222222"/>
                        </a:solidFill>
                      </a:endParaRPr>
                    </a:p>
                  </a:txBody>
                  <a:tcPr marT="20575" marB="20575" marR="34300" marL="343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Quattrocento Sans"/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20575" marB="20575" marR="34300" marL="343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Quattrocento Sans"/>
                        <a:buNone/>
                      </a:pPr>
                      <a:r>
                        <a:rPr lang="en" sz="1100" u="none" cap="none" strike="noStrike"/>
                        <a:t>✓</a:t>
                      </a:r>
                      <a:endParaRPr sz="1100" u="none" cap="none" strike="noStrike"/>
                    </a:p>
                  </a:txBody>
                  <a:tcPr marT="20575" marB="20575" marR="34300" marL="343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Quattrocento Sans"/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20575" marB="20575" marR="34300" marL="343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Quattrocento Sans"/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20575" marB="20575" marR="34300" marL="343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Quattrocento Sans"/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20575" marB="20575" marR="34300" marL="343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2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1100"/>
                        <a:buFont typeface="Courier New"/>
                        <a:buNone/>
                      </a:pPr>
                      <a:r>
                        <a:rPr lang="en" sz="1100" u="none" cap="none" strike="noStrike">
                          <a:solidFill>
                            <a:srgbClr val="22222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s.extend(t)</a:t>
                      </a:r>
                      <a:r>
                        <a:rPr lang="en" sz="1100" u="none" cap="none" strike="noStrike">
                          <a:solidFill>
                            <a:srgbClr val="222222"/>
                          </a:solidFill>
                        </a:rPr>
                        <a:t> or </a:t>
                      </a:r>
                      <a:r>
                        <a:rPr lang="en" sz="1100" u="none" cap="none" strike="noStrike">
                          <a:solidFill>
                            <a:srgbClr val="22222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 += t</a:t>
                      </a:r>
                      <a:endParaRPr sz="1100" u="none" cap="none" strike="noStrike">
                        <a:solidFill>
                          <a:srgbClr val="22222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20575" marB="20575" marR="34300" marL="343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1100"/>
                        <a:buFont typeface="Quattrocento Sans"/>
                        <a:buNone/>
                      </a:pPr>
                      <a:r>
                        <a:rPr lang="en" sz="1100" u="none" cap="none" strike="noStrike">
                          <a:solidFill>
                            <a:srgbClr val="222222"/>
                          </a:solidFill>
                        </a:rPr>
                        <a:t>extends </a:t>
                      </a:r>
                      <a:r>
                        <a:rPr i="1" lang="en" sz="1100" u="none" cap="none" strike="noStrike">
                          <a:solidFill>
                            <a:srgbClr val="222222"/>
                          </a:solidFill>
                        </a:rPr>
                        <a:t>s</a:t>
                      </a:r>
                      <a:r>
                        <a:rPr lang="en" sz="1100" u="none" cap="none" strike="noStrike">
                          <a:solidFill>
                            <a:srgbClr val="222222"/>
                          </a:solidFill>
                        </a:rPr>
                        <a:t> with the contents of </a:t>
                      </a:r>
                      <a:r>
                        <a:rPr i="1" lang="en" sz="1100" u="none" cap="none" strike="noStrike">
                          <a:solidFill>
                            <a:srgbClr val="222222"/>
                          </a:solidFill>
                        </a:rPr>
                        <a:t>t</a:t>
                      </a:r>
                      <a:r>
                        <a:rPr lang="en" sz="1100" u="none" cap="none" strike="noStrike">
                          <a:solidFill>
                            <a:srgbClr val="222222"/>
                          </a:solidFill>
                        </a:rPr>
                        <a:t> (for the most part the same as </a:t>
                      </a:r>
                      <a:r>
                        <a:rPr lang="en" sz="1100" u="none" cap="none" strike="noStrike">
                          <a:solidFill>
                            <a:srgbClr val="22222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s[len(s):len(s)] = t</a:t>
                      </a:r>
                      <a:r>
                        <a:rPr lang="en" sz="1100" u="none" cap="none" strike="noStrike">
                          <a:solidFill>
                            <a:srgbClr val="222222"/>
                          </a:solidFill>
                        </a:rPr>
                        <a:t>)</a:t>
                      </a:r>
                      <a:endParaRPr sz="1100" u="none" cap="none" strike="noStrike">
                        <a:solidFill>
                          <a:srgbClr val="222222"/>
                        </a:solidFill>
                      </a:endParaRPr>
                    </a:p>
                  </a:txBody>
                  <a:tcPr marT="20575" marB="20575" marR="34300" marL="343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Quattrocento Sans"/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20575" marB="20575" marR="34300" marL="343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Quattrocento Sans"/>
                        <a:buNone/>
                      </a:pPr>
                      <a:r>
                        <a:rPr lang="en" sz="1100" u="none" cap="none" strike="noStrike"/>
                        <a:t>✓</a:t>
                      </a:r>
                      <a:endParaRPr sz="1100" u="none" cap="none" strike="noStrike"/>
                    </a:p>
                  </a:txBody>
                  <a:tcPr marT="20575" marB="20575" marR="34300" marL="343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Quattrocento Sans"/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20575" marB="20575" marR="34300" marL="343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Quattrocento Sans"/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20575" marB="20575" marR="34300" marL="343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Quattrocento Sans"/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20575" marB="20575" marR="34300" marL="343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3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en" sz="1100" u="none" cap="none" strike="noStrike">
                          <a:solidFill>
                            <a:srgbClr val="22222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s.index(x[, i[, j]])</a:t>
                      </a:r>
                      <a:endParaRPr b="0" i="0" sz="1100" u="none" cap="none" strike="noStrike">
                        <a:solidFill>
                          <a:srgbClr val="22222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20575" marB="20575" marR="34300" marL="343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1100"/>
                        <a:buFont typeface="Quattrocento Sans"/>
                        <a:buNone/>
                      </a:pPr>
                      <a:r>
                        <a:rPr lang="en" sz="1100" u="none" cap="none" strike="noStrike">
                          <a:solidFill>
                            <a:srgbClr val="222222"/>
                          </a:solidFill>
                        </a:rPr>
                        <a:t>index of the first occurrence of </a:t>
                      </a:r>
                      <a:r>
                        <a:rPr i="1" lang="en" sz="1100" u="none" cap="none" strike="noStrike">
                          <a:solidFill>
                            <a:srgbClr val="222222"/>
                          </a:solidFill>
                        </a:rPr>
                        <a:t>x</a:t>
                      </a:r>
                      <a:r>
                        <a:rPr lang="en" sz="1100" u="none" cap="none" strike="noStrike">
                          <a:solidFill>
                            <a:srgbClr val="222222"/>
                          </a:solidFill>
                        </a:rPr>
                        <a:t> in </a:t>
                      </a:r>
                      <a:r>
                        <a:rPr i="1" lang="en" sz="1100" u="none" cap="none" strike="noStrike">
                          <a:solidFill>
                            <a:srgbClr val="222222"/>
                          </a:solidFill>
                        </a:rPr>
                        <a:t>s</a:t>
                      </a:r>
                      <a:r>
                        <a:rPr lang="en" sz="1100" u="none" cap="none" strike="noStrike">
                          <a:solidFill>
                            <a:srgbClr val="222222"/>
                          </a:solidFill>
                        </a:rPr>
                        <a:t> (at or after index </a:t>
                      </a:r>
                      <a:r>
                        <a:rPr i="1" lang="en" sz="1100" u="none" cap="none" strike="noStrike">
                          <a:solidFill>
                            <a:srgbClr val="222222"/>
                          </a:solidFill>
                        </a:rPr>
                        <a:t>i</a:t>
                      </a:r>
                      <a:r>
                        <a:rPr lang="en" sz="1100" u="none" cap="none" strike="noStrike">
                          <a:solidFill>
                            <a:srgbClr val="222222"/>
                          </a:solidFill>
                        </a:rPr>
                        <a:t> and before index </a:t>
                      </a:r>
                      <a:r>
                        <a:rPr i="1" lang="en" sz="1100" u="none" cap="none" strike="noStrike">
                          <a:solidFill>
                            <a:srgbClr val="222222"/>
                          </a:solidFill>
                        </a:rPr>
                        <a:t>j</a:t>
                      </a:r>
                      <a:r>
                        <a:rPr lang="en" sz="1100" u="none" cap="none" strike="noStrike">
                          <a:solidFill>
                            <a:srgbClr val="222222"/>
                          </a:solidFill>
                        </a:rPr>
                        <a:t>)</a:t>
                      </a:r>
                      <a:endParaRPr sz="1100" u="none" cap="none" strike="noStrike">
                        <a:solidFill>
                          <a:srgbClr val="222222"/>
                        </a:solidFill>
                      </a:endParaRPr>
                    </a:p>
                  </a:txBody>
                  <a:tcPr marT="20575" marB="20575" marR="34300" marL="343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1100"/>
                        <a:buFont typeface="Quattrocento Sans"/>
                        <a:buNone/>
                      </a:pPr>
                      <a:r>
                        <a:rPr lang="en" sz="1100" u="none" cap="none" strike="noStrike">
                          <a:solidFill>
                            <a:srgbClr val="222222"/>
                          </a:solidFill>
                        </a:rPr>
                        <a:t>✓</a:t>
                      </a:r>
                      <a:endParaRPr sz="1100" u="none" cap="none" strike="noStrike">
                        <a:solidFill>
                          <a:srgbClr val="222222"/>
                        </a:solidFill>
                      </a:endParaRPr>
                    </a:p>
                  </a:txBody>
                  <a:tcPr marT="20575" marB="20575" marR="34300" marL="343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1100"/>
                        <a:buFont typeface="Quattrocento Sans"/>
                        <a:buNone/>
                      </a:pPr>
                      <a:r>
                        <a:rPr lang="en" sz="1100" u="none" cap="none" strike="noStrike">
                          <a:solidFill>
                            <a:srgbClr val="222222"/>
                          </a:solidFill>
                        </a:rPr>
                        <a:t>✓</a:t>
                      </a:r>
                      <a:endParaRPr sz="1100" u="none" cap="none" strike="noStrike">
                        <a:solidFill>
                          <a:srgbClr val="222222"/>
                        </a:solidFill>
                      </a:endParaRPr>
                    </a:p>
                  </a:txBody>
                  <a:tcPr marT="20575" marB="20575" marR="34300" marL="343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1100"/>
                        <a:buFont typeface="Quattrocento Sans"/>
                        <a:buNone/>
                      </a:pPr>
                      <a:r>
                        <a:rPr lang="en" sz="1100" u="none" cap="none" strike="noStrike">
                          <a:solidFill>
                            <a:srgbClr val="222222"/>
                          </a:solidFill>
                        </a:rPr>
                        <a:t>✓</a:t>
                      </a:r>
                      <a:endParaRPr sz="1100" u="none" cap="none" strike="noStrike">
                        <a:solidFill>
                          <a:srgbClr val="222222"/>
                        </a:solidFill>
                      </a:endParaRPr>
                    </a:p>
                  </a:txBody>
                  <a:tcPr marT="20575" marB="20575" marR="34300" marL="343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Quattrocento Sans"/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rgbClr val="222222"/>
                        </a:solidFill>
                      </a:endParaRPr>
                    </a:p>
                  </a:txBody>
                  <a:tcPr marT="20575" marB="20575" marR="34300" marL="343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Quattrocento Sans"/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rgbClr val="222222"/>
                        </a:solidFill>
                      </a:endParaRPr>
                    </a:p>
                  </a:txBody>
                  <a:tcPr marT="20575" marB="20575" marR="34300" marL="343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2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1100"/>
                        <a:buFont typeface="Courier New"/>
                        <a:buNone/>
                      </a:pPr>
                      <a:r>
                        <a:rPr lang="en" sz="1100" u="none" cap="none" strike="noStrike">
                          <a:solidFill>
                            <a:srgbClr val="22222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s.insert(i, x)</a:t>
                      </a:r>
                      <a:endParaRPr sz="1100" u="none" cap="none" strike="noStrike">
                        <a:solidFill>
                          <a:srgbClr val="22222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20575" marB="20575" marR="34300" marL="343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1100"/>
                        <a:buFont typeface="Quattrocento Sans"/>
                        <a:buNone/>
                      </a:pPr>
                      <a:r>
                        <a:rPr lang="en" sz="1100" u="none" cap="none" strike="noStrike">
                          <a:solidFill>
                            <a:srgbClr val="222222"/>
                          </a:solidFill>
                        </a:rPr>
                        <a:t>inserts </a:t>
                      </a:r>
                      <a:r>
                        <a:rPr i="1" lang="en" sz="1100" u="none" cap="none" strike="noStrike">
                          <a:solidFill>
                            <a:srgbClr val="222222"/>
                          </a:solidFill>
                        </a:rPr>
                        <a:t>x</a:t>
                      </a:r>
                      <a:r>
                        <a:rPr lang="en" sz="1100" u="none" cap="none" strike="noStrike">
                          <a:solidFill>
                            <a:srgbClr val="222222"/>
                          </a:solidFill>
                        </a:rPr>
                        <a:t> into </a:t>
                      </a:r>
                      <a:r>
                        <a:rPr i="1" lang="en" sz="1100" u="none" cap="none" strike="noStrike">
                          <a:solidFill>
                            <a:srgbClr val="222222"/>
                          </a:solidFill>
                        </a:rPr>
                        <a:t>s</a:t>
                      </a:r>
                      <a:r>
                        <a:rPr lang="en" sz="1100" u="none" cap="none" strike="noStrike">
                          <a:solidFill>
                            <a:srgbClr val="222222"/>
                          </a:solidFill>
                        </a:rPr>
                        <a:t> at the index given by </a:t>
                      </a:r>
                      <a:r>
                        <a:rPr i="1" lang="en" sz="1100" u="none" cap="none" strike="noStrike">
                          <a:solidFill>
                            <a:srgbClr val="222222"/>
                          </a:solidFill>
                        </a:rPr>
                        <a:t>i</a:t>
                      </a:r>
                      <a:r>
                        <a:rPr lang="en" sz="1100" u="none" cap="none" strike="noStrike">
                          <a:solidFill>
                            <a:srgbClr val="222222"/>
                          </a:solidFill>
                        </a:rPr>
                        <a:t> (same as </a:t>
                      </a:r>
                      <a:r>
                        <a:rPr lang="en" sz="1100" u="none" cap="none" strike="noStrike">
                          <a:solidFill>
                            <a:srgbClr val="22222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s[i:i] = [x]</a:t>
                      </a:r>
                      <a:r>
                        <a:rPr lang="en" sz="1100" u="none" cap="none" strike="noStrike">
                          <a:solidFill>
                            <a:srgbClr val="222222"/>
                          </a:solidFill>
                        </a:rPr>
                        <a:t>)</a:t>
                      </a:r>
                      <a:endParaRPr sz="1100" u="none" cap="none" strike="noStrike">
                        <a:solidFill>
                          <a:srgbClr val="222222"/>
                        </a:solidFill>
                      </a:endParaRPr>
                    </a:p>
                  </a:txBody>
                  <a:tcPr marT="20575" marB="20575" marR="34300" marL="343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Quattrocento Sans"/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20575" marB="20575" marR="34300" marL="343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Quattrocento Sans"/>
                        <a:buNone/>
                      </a:pPr>
                      <a:r>
                        <a:rPr lang="en" sz="1100" u="none" cap="none" strike="noStrike"/>
                        <a:t>✓</a:t>
                      </a:r>
                      <a:endParaRPr sz="1100" u="none" cap="none" strike="noStrike"/>
                    </a:p>
                  </a:txBody>
                  <a:tcPr marT="20575" marB="20575" marR="34300" marL="343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Quattrocento Sans"/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20575" marB="20575" marR="34300" marL="343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Quattrocento Sans"/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20575" marB="20575" marR="34300" marL="343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Quattrocento Sans"/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20575" marB="20575" marR="34300" marL="343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2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1100"/>
                        <a:buFont typeface="Courier New"/>
                        <a:buNone/>
                      </a:pPr>
                      <a:r>
                        <a:rPr lang="en" sz="1100" u="none" cap="none" strike="noStrike">
                          <a:solidFill>
                            <a:srgbClr val="22222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s.pop()</a:t>
                      </a:r>
                      <a:r>
                        <a:rPr lang="en" sz="1100" u="none" cap="none" strike="noStrike">
                          <a:solidFill>
                            <a:srgbClr val="222222"/>
                          </a:solidFill>
                        </a:rPr>
                        <a:t> or </a:t>
                      </a:r>
                      <a:r>
                        <a:rPr lang="en" sz="1100" u="none" cap="none" strike="noStrike">
                          <a:solidFill>
                            <a:srgbClr val="22222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s.pop(i)</a:t>
                      </a:r>
                      <a:endParaRPr sz="1100" u="none" cap="none" strike="noStrike">
                        <a:solidFill>
                          <a:srgbClr val="22222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20575" marB="20575" marR="34300" marL="343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1100"/>
                        <a:buFont typeface="Quattrocento Sans"/>
                        <a:buNone/>
                      </a:pPr>
                      <a:r>
                        <a:rPr lang="en" sz="1100" u="none" cap="none" strike="noStrike">
                          <a:solidFill>
                            <a:srgbClr val="222222"/>
                          </a:solidFill>
                        </a:rPr>
                        <a:t>retrieves the item at </a:t>
                      </a:r>
                      <a:r>
                        <a:rPr i="1" lang="en" sz="1100" u="none" cap="none" strike="noStrike">
                          <a:solidFill>
                            <a:srgbClr val="222222"/>
                          </a:solidFill>
                        </a:rPr>
                        <a:t>i</a:t>
                      </a:r>
                      <a:r>
                        <a:rPr lang="en" sz="1100" u="none" cap="none" strike="noStrike">
                          <a:solidFill>
                            <a:srgbClr val="222222"/>
                          </a:solidFill>
                        </a:rPr>
                        <a:t> and also removes it from </a:t>
                      </a:r>
                      <a:r>
                        <a:rPr i="1" lang="en" sz="1100" u="none" cap="none" strike="noStrike">
                          <a:solidFill>
                            <a:srgbClr val="222222"/>
                          </a:solidFill>
                        </a:rPr>
                        <a:t>s</a:t>
                      </a:r>
                      <a:endParaRPr i="1" sz="1100" u="none" cap="none" strike="noStrike">
                        <a:solidFill>
                          <a:srgbClr val="222222"/>
                        </a:solidFill>
                      </a:endParaRPr>
                    </a:p>
                  </a:txBody>
                  <a:tcPr marT="20575" marB="20575" marR="34300" marL="343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Quattrocento Sans"/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rgbClr val="222222"/>
                        </a:solidFill>
                      </a:endParaRPr>
                    </a:p>
                  </a:txBody>
                  <a:tcPr marT="20575" marB="20575" marR="34300" marL="343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1100"/>
                        <a:buFont typeface="Quattrocento Sans"/>
                        <a:buNone/>
                      </a:pPr>
                      <a:r>
                        <a:rPr lang="en" sz="1100" u="none" cap="none" strike="noStrike">
                          <a:solidFill>
                            <a:srgbClr val="222222"/>
                          </a:solidFill>
                        </a:rPr>
                        <a:t>✓</a:t>
                      </a:r>
                      <a:endParaRPr sz="1100" u="none" cap="none" strike="noStrike">
                        <a:solidFill>
                          <a:srgbClr val="222222"/>
                        </a:solidFill>
                      </a:endParaRPr>
                    </a:p>
                  </a:txBody>
                  <a:tcPr marT="20575" marB="20575" marR="34300" marL="343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Quattrocento Sans"/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rgbClr val="222222"/>
                        </a:solidFill>
                      </a:endParaRPr>
                    </a:p>
                  </a:txBody>
                  <a:tcPr marT="20575" marB="20575" marR="34300" marL="343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1100"/>
                        <a:buFont typeface="Quattrocento Sans"/>
                        <a:buNone/>
                      </a:pPr>
                      <a:r>
                        <a:rPr lang="en" sz="1100" u="none" cap="none" strike="noStrike">
                          <a:solidFill>
                            <a:srgbClr val="222222"/>
                          </a:solidFill>
                        </a:rPr>
                        <a:t>✓ (</a:t>
                      </a:r>
                      <a:r>
                        <a:rPr lang="en" sz="1100" u="none" cap="none" strike="noStrike">
                          <a:solidFill>
                            <a:srgbClr val="22222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s.pop()</a:t>
                      </a:r>
                      <a:r>
                        <a:rPr lang="en" sz="1100" u="none" cap="none" strike="noStrike">
                          <a:solidFill>
                            <a:srgbClr val="222222"/>
                          </a:solidFill>
                        </a:rPr>
                        <a:t> removes a random element from the set. does not support </a:t>
                      </a:r>
                      <a:r>
                        <a:rPr lang="en" sz="1100" u="none" cap="none" strike="noStrike">
                          <a:solidFill>
                            <a:srgbClr val="22222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s.pop(i)</a:t>
                      </a:r>
                      <a:r>
                        <a:rPr lang="en" sz="1100" u="none" cap="none" strike="noStrike">
                          <a:solidFill>
                            <a:srgbClr val="222222"/>
                          </a:solidFill>
                        </a:rPr>
                        <a:t>)</a:t>
                      </a:r>
                      <a:endParaRPr sz="1100" u="none" cap="none" strike="noStrike">
                        <a:solidFill>
                          <a:srgbClr val="222222"/>
                        </a:solidFill>
                      </a:endParaRPr>
                    </a:p>
                  </a:txBody>
                  <a:tcPr marT="20575" marB="20575" marR="34300" marL="343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1100"/>
                        <a:buFont typeface="Quattrocento Sans"/>
                        <a:buNone/>
                      </a:pPr>
                      <a:r>
                        <a:rPr lang="en" sz="1100" u="none" cap="none" strike="noStrike">
                          <a:solidFill>
                            <a:srgbClr val="222222"/>
                          </a:solidFill>
                        </a:rPr>
                        <a:t>✓ (does not support </a:t>
                      </a:r>
                      <a:r>
                        <a:rPr lang="en" sz="1100" u="none" cap="none" strike="noStrike">
                          <a:solidFill>
                            <a:srgbClr val="22222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s.pop()</a:t>
                      </a:r>
                      <a:r>
                        <a:rPr lang="en" sz="1100" u="none" cap="none" strike="noStrike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, </a:t>
                      </a:r>
                      <a:r>
                        <a:rPr lang="en" sz="1100" u="none" cap="none" strike="noStrike">
                          <a:solidFill>
                            <a:srgbClr val="222222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and </a:t>
                      </a:r>
                      <a:r>
                        <a:rPr lang="en" sz="1100" u="none" cap="none" strike="noStrike">
                          <a:solidFill>
                            <a:srgbClr val="22222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</a:t>
                      </a:r>
                      <a:r>
                        <a:rPr lang="en" sz="1100" u="none" cap="none" strike="noStrike">
                          <a:solidFill>
                            <a:srgbClr val="222222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 must be one of the keys)</a:t>
                      </a:r>
                      <a:endParaRPr sz="1100" u="none" cap="none" strike="noStrike">
                        <a:solidFill>
                          <a:srgbClr val="222222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20575" marB="20575" marR="34300" marL="343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3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1100"/>
                        <a:buFont typeface="Courier New"/>
                        <a:buNone/>
                      </a:pPr>
                      <a:r>
                        <a:rPr lang="en" sz="1100" u="none" cap="none" strike="noStrike">
                          <a:solidFill>
                            <a:srgbClr val="22222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s.remove(x)</a:t>
                      </a:r>
                      <a:endParaRPr sz="1100" u="none" cap="none" strike="noStrike">
                        <a:solidFill>
                          <a:srgbClr val="22222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20575" marB="20575" marR="34300" marL="343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1100"/>
                        <a:buFont typeface="Quattrocento Sans"/>
                        <a:buNone/>
                      </a:pPr>
                      <a:r>
                        <a:rPr lang="en" sz="1100" u="none" cap="none" strike="noStrike">
                          <a:solidFill>
                            <a:srgbClr val="222222"/>
                          </a:solidFill>
                        </a:rPr>
                        <a:t>remove the first item x from </a:t>
                      </a:r>
                      <a:r>
                        <a:rPr i="1" lang="en" sz="1100" u="none" cap="none" strike="noStrike">
                          <a:solidFill>
                            <a:srgbClr val="222222"/>
                          </a:solidFill>
                        </a:rPr>
                        <a:t>s</a:t>
                      </a:r>
                      <a:r>
                        <a:rPr lang="en" sz="1100" u="none" cap="none" strike="noStrike">
                          <a:solidFill>
                            <a:srgbClr val="222222"/>
                          </a:solidFill>
                        </a:rPr>
                        <a:t> </a:t>
                      </a:r>
                      <a:endParaRPr i="1" sz="1100" u="none" cap="none" strike="noStrike">
                        <a:solidFill>
                          <a:srgbClr val="222222"/>
                        </a:solidFill>
                      </a:endParaRPr>
                    </a:p>
                  </a:txBody>
                  <a:tcPr marT="20575" marB="20575" marR="34300" marL="343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Quattrocento Sans"/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rgbClr val="222222"/>
                        </a:solidFill>
                      </a:endParaRPr>
                    </a:p>
                  </a:txBody>
                  <a:tcPr marT="20575" marB="20575" marR="34300" marL="343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1100"/>
                        <a:buFont typeface="Quattrocento Sans"/>
                        <a:buNone/>
                      </a:pPr>
                      <a:r>
                        <a:rPr lang="en" sz="1100" u="none" cap="none" strike="noStrike">
                          <a:solidFill>
                            <a:srgbClr val="222222"/>
                          </a:solidFill>
                        </a:rPr>
                        <a:t>✓</a:t>
                      </a:r>
                      <a:endParaRPr sz="1100" u="none" cap="none" strike="noStrike">
                        <a:solidFill>
                          <a:srgbClr val="222222"/>
                        </a:solidFill>
                      </a:endParaRPr>
                    </a:p>
                  </a:txBody>
                  <a:tcPr marT="20575" marB="20575" marR="34300" marL="343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Quattrocento Sans"/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rgbClr val="222222"/>
                        </a:solidFill>
                      </a:endParaRPr>
                    </a:p>
                  </a:txBody>
                  <a:tcPr marT="20575" marB="20575" marR="34300" marL="343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1100"/>
                        <a:buFont typeface="Quattrocento Sans"/>
                        <a:buNone/>
                      </a:pPr>
                      <a:r>
                        <a:rPr lang="en" sz="1100" u="none" cap="none" strike="noStrike">
                          <a:solidFill>
                            <a:srgbClr val="222222"/>
                          </a:solidFill>
                        </a:rPr>
                        <a:t>✓</a:t>
                      </a:r>
                      <a:endParaRPr sz="1100" u="none" cap="none" strike="noStrike">
                        <a:solidFill>
                          <a:srgbClr val="222222"/>
                        </a:solidFill>
                      </a:endParaRPr>
                    </a:p>
                  </a:txBody>
                  <a:tcPr marT="20575" marB="20575" marR="34300" marL="343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Quattrocento Sans"/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rgbClr val="222222"/>
                        </a:solidFill>
                      </a:endParaRPr>
                    </a:p>
                  </a:txBody>
                  <a:tcPr marT="20575" marB="20575" marR="34300" marL="343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3"/>
          <p:cNvSpPr txBox="1"/>
          <p:nvPr>
            <p:ph type="title"/>
          </p:nvPr>
        </p:nvSpPr>
        <p:spPr>
          <a:xfrm>
            <a:off x="628650" y="545636"/>
            <a:ext cx="7886700" cy="492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44445"/>
              </a:buClr>
              <a:buSzPct val="100000"/>
              <a:buFont typeface="Quattrocento Sans"/>
              <a:buNone/>
            </a:pPr>
            <a:r>
              <a:rPr lang="en"/>
              <a:t>Summary – Built-in functions</a:t>
            </a:r>
            <a:endParaRPr/>
          </a:p>
        </p:txBody>
      </p:sp>
      <p:graphicFrame>
        <p:nvGraphicFramePr>
          <p:cNvPr id="238" name="Google Shape;238;p43"/>
          <p:cNvGraphicFramePr/>
          <p:nvPr/>
        </p:nvGraphicFramePr>
        <p:xfrm>
          <a:off x="309344" y="2104500"/>
          <a:ext cx="3000000" cy="3000000"/>
        </p:xfrm>
        <a:graphic>
          <a:graphicData uri="http://schemas.openxmlformats.org/drawingml/2006/table">
            <a:tbl>
              <a:tblPr>
                <a:solidFill>
                  <a:srgbClr val="FFFFFF"/>
                </a:solidFill>
                <a:tableStyleId>{FFAD9298-9EC7-4DE7-ACD6-776CD8685E25}</a:tableStyleId>
              </a:tblPr>
              <a:tblGrid>
                <a:gridCol w="1221850"/>
                <a:gridCol w="2077175"/>
                <a:gridCol w="861825"/>
                <a:gridCol w="614200"/>
                <a:gridCol w="750375"/>
                <a:gridCol w="726325"/>
                <a:gridCol w="2273500"/>
              </a:tblGrid>
              <a:tr h="173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1400"/>
                        <a:buFont typeface="Quattrocento Sans"/>
                        <a:buNone/>
                      </a:pPr>
                      <a:r>
                        <a:rPr b="1" lang="en" sz="1400" u="none" cap="none" strike="noStrike">
                          <a:solidFill>
                            <a:srgbClr val="222222"/>
                          </a:solidFill>
                        </a:rPr>
                        <a:t>Operation</a:t>
                      </a:r>
                      <a:endParaRPr b="1" sz="1400" u="none" cap="none" strike="noStrike">
                        <a:solidFill>
                          <a:srgbClr val="222222"/>
                        </a:solidFill>
                      </a:endParaRPr>
                    </a:p>
                  </a:txBody>
                  <a:tcPr marT="0" marB="0" marR="57150" marL="5715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1400"/>
                        <a:buFont typeface="Quattrocento Sans"/>
                        <a:buNone/>
                      </a:pPr>
                      <a:r>
                        <a:rPr b="1" lang="en" sz="1400" u="none" cap="none" strike="noStrike">
                          <a:solidFill>
                            <a:srgbClr val="222222"/>
                          </a:solidFill>
                        </a:rPr>
                        <a:t>Result</a:t>
                      </a:r>
                      <a:endParaRPr b="1" sz="1400" u="none" cap="none" strike="noStrike">
                        <a:solidFill>
                          <a:srgbClr val="222222"/>
                        </a:solidFill>
                      </a:endParaRPr>
                    </a:p>
                  </a:txBody>
                  <a:tcPr marT="0" marB="0" marR="57150" marL="5715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1400"/>
                        <a:buFont typeface="Quattrocento Sans"/>
                        <a:buNone/>
                      </a:pPr>
                      <a:r>
                        <a:rPr b="1" lang="en" sz="1400" u="none" cap="none" strike="noStrike">
                          <a:solidFill>
                            <a:srgbClr val="222222"/>
                          </a:solidFill>
                        </a:rPr>
                        <a:t>String</a:t>
                      </a:r>
                      <a:endParaRPr b="1" sz="1400" u="none" cap="none" strike="noStrike">
                        <a:solidFill>
                          <a:srgbClr val="222222"/>
                        </a:solidFill>
                      </a:endParaRPr>
                    </a:p>
                  </a:txBody>
                  <a:tcPr marT="0" marB="0" marR="57150" marL="5715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1400"/>
                        <a:buFont typeface="Quattrocento Sans"/>
                        <a:buNone/>
                      </a:pPr>
                      <a:r>
                        <a:rPr b="1" lang="en" sz="1400" u="none" cap="none" strike="noStrike">
                          <a:solidFill>
                            <a:srgbClr val="222222"/>
                          </a:solidFill>
                        </a:rPr>
                        <a:t>List</a:t>
                      </a:r>
                      <a:endParaRPr b="1" sz="1400" u="none" cap="none" strike="noStrike">
                        <a:solidFill>
                          <a:srgbClr val="222222"/>
                        </a:solidFill>
                      </a:endParaRPr>
                    </a:p>
                  </a:txBody>
                  <a:tcPr marT="0" marB="0" marR="57150" marL="5715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1400"/>
                        <a:buFont typeface="Quattrocento Sans"/>
                        <a:buNone/>
                      </a:pPr>
                      <a:r>
                        <a:rPr b="1" lang="en" sz="1400" u="none" cap="none" strike="noStrike">
                          <a:solidFill>
                            <a:srgbClr val="222222"/>
                          </a:solidFill>
                        </a:rPr>
                        <a:t>Tuple</a:t>
                      </a:r>
                      <a:endParaRPr b="1" sz="1400" u="none" cap="none" strike="noStrike">
                        <a:solidFill>
                          <a:srgbClr val="222222"/>
                        </a:solidFill>
                      </a:endParaRPr>
                    </a:p>
                  </a:txBody>
                  <a:tcPr marT="0" marB="0" marR="57150" marL="5715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1400"/>
                        <a:buFont typeface="Quattrocento Sans"/>
                        <a:buNone/>
                      </a:pPr>
                      <a:r>
                        <a:rPr b="1" lang="en" sz="1400" u="none" cap="none" strike="noStrike">
                          <a:solidFill>
                            <a:srgbClr val="222222"/>
                          </a:solidFill>
                        </a:rPr>
                        <a:t>Set</a:t>
                      </a:r>
                      <a:endParaRPr b="1" sz="1400" u="none" cap="none" strike="noStrike">
                        <a:solidFill>
                          <a:srgbClr val="222222"/>
                        </a:solidFill>
                      </a:endParaRPr>
                    </a:p>
                  </a:txBody>
                  <a:tcPr marT="0" marB="0" marR="57150" marL="5715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1400"/>
                        <a:buFont typeface="Quattrocento Sans"/>
                        <a:buNone/>
                      </a:pPr>
                      <a:r>
                        <a:rPr b="1" lang="en" sz="1400" u="none" cap="none" strike="noStrike">
                          <a:solidFill>
                            <a:srgbClr val="222222"/>
                          </a:solidFill>
                        </a:rPr>
                        <a:t>Dictionary</a:t>
                      </a:r>
                      <a:endParaRPr b="1" sz="1400" u="none" cap="none" strike="noStrike">
                        <a:solidFill>
                          <a:srgbClr val="222222"/>
                        </a:solidFill>
                      </a:endParaRPr>
                    </a:p>
                  </a:txBody>
                  <a:tcPr marT="0" marB="0" marR="57150" marL="5715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</a:tr>
              <a:tr h="173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1100"/>
                        <a:buFont typeface="Courier New"/>
                        <a:buNone/>
                      </a:pPr>
                      <a:r>
                        <a:rPr b="0" i="0" lang="en" sz="1700" u="none" cap="none" strike="noStrike">
                          <a:solidFill>
                            <a:srgbClr val="222222"/>
                          </a:solidFill>
                          <a:highlight>
                            <a:srgbClr val="ECF0F3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len(s)</a:t>
                      </a:r>
                      <a:endParaRPr b="0" i="0" sz="1700" u="none" cap="none" strike="noStrike">
                        <a:solidFill>
                          <a:srgbClr val="222222"/>
                        </a:solidFill>
                        <a:highlight>
                          <a:srgbClr val="ECF0F3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57150" marL="5715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1200"/>
                        <a:buFont typeface="Quattrocento Sans"/>
                        <a:buNone/>
                      </a:pPr>
                      <a:r>
                        <a:rPr lang="en" sz="1800" u="none" cap="none" strike="noStrike">
                          <a:solidFill>
                            <a:srgbClr val="222222"/>
                          </a:solidFill>
                        </a:rPr>
                        <a:t>length of </a:t>
                      </a:r>
                      <a:r>
                        <a:rPr i="1" lang="en" sz="1800" u="none" cap="none" strike="noStrike">
                          <a:solidFill>
                            <a:srgbClr val="222222"/>
                          </a:solidFill>
                        </a:rPr>
                        <a:t>s</a:t>
                      </a:r>
                      <a:endParaRPr i="1" sz="1800" u="none" cap="none" strike="noStrike">
                        <a:solidFill>
                          <a:srgbClr val="222222"/>
                        </a:solidFill>
                      </a:endParaRPr>
                    </a:p>
                  </a:txBody>
                  <a:tcPr marT="0" marB="0" marR="57150" marL="5715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1200"/>
                        <a:buFont typeface="Quattrocento Sans"/>
                        <a:buNone/>
                      </a:pPr>
                      <a:r>
                        <a:rPr lang="en" sz="1800" u="none" cap="none" strike="noStrike">
                          <a:solidFill>
                            <a:srgbClr val="222222"/>
                          </a:solidFill>
                        </a:rPr>
                        <a:t>✓</a:t>
                      </a:r>
                      <a:endParaRPr sz="1800" u="none" cap="none" strike="noStrike">
                        <a:solidFill>
                          <a:srgbClr val="222222"/>
                        </a:solidFill>
                      </a:endParaRPr>
                    </a:p>
                  </a:txBody>
                  <a:tcPr marT="0" marB="0" marR="57150" marL="5715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1200"/>
                        <a:buFont typeface="Quattrocento Sans"/>
                        <a:buNone/>
                      </a:pPr>
                      <a:r>
                        <a:rPr lang="en" sz="1800" u="none" cap="none" strike="noStrike">
                          <a:solidFill>
                            <a:srgbClr val="222222"/>
                          </a:solidFill>
                        </a:rPr>
                        <a:t>✓</a:t>
                      </a:r>
                      <a:endParaRPr sz="1800" u="none" cap="none" strike="noStrike">
                        <a:solidFill>
                          <a:srgbClr val="222222"/>
                        </a:solidFill>
                      </a:endParaRPr>
                    </a:p>
                  </a:txBody>
                  <a:tcPr marT="0" marB="0" marR="57150" marL="5715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1200"/>
                        <a:buFont typeface="Quattrocento Sans"/>
                        <a:buNone/>
                      </a:pPr>
                      <a:r>
                        <a:rPr lang="en" sz="1800" u="none" cap="none" strike="noStrike">
                          <a:solidFill>
                            <a:srgbClr val="222222"/>
                          </a:solidFill>
                        </a:rPr>
                        <a:t>✓</a:t>
                      </a:r>
                      <a:endParaRPr sz="1800" u="none" cap="none" strike="noStrike">
                        <a:solidFill>
                          <a:srgbClr val="222222"/>
                        </a:solidFill>
                      </a:endParaRPr>
                    </a:p>
                  </a:txBody>
                  <a:tcPr marT="0" marB="0" marR="57150" marL="5715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1200"/>
                        <a:buFont typeface="Quattrocento Sans"/>
                        <a:buNone/>
                      </a:pPr>
                      <a:r>
                        <a:rPr lang="en" sz="1800" u="none" cap="none" strike="noStrike">
                          <a:solidFill>
                            <a:srgbClr val="222222"/>
                          </a:solidFill>
                        </a:rPr>
                        <a:t>✓</a:t>
                      </a:r>
                      <a:endParaRPr sz="1800" u="none" cap="none" strike="noStrike">
                        <a:solidFill>
                          <a:srgbClr val="222222"/>
                        </a:solidFill>
                      </a:endParaRPr>
                    </a:p>
                  </a:txBody>
                  <a:tcPr marT="0" marB="0" marR="57150" marL="5715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1200"/>
                        <a:buFont typeface="Quattrocento Sans"/>
                        <a:buNone/>
                      </a:pPr>
                      <a:r>
                        <a:rPr lang="en" sz="1800" u="none" cap="none" strike="noStrike">
                          <a:solidFill>
                            <a:srgbClr val="222222"/>
                          </a:solidFill>
                        </a:rPr>
                        <a:t>✓</a:t>
                      </a:r>
                      <a:endParaRPr sz="1800" u="none" cap="none" strike="noStrike">
                        <a:solidFill>
                          <a:srgbClr val="222222"/>
                        </a:solidFill>
                      </a:endParaRPr>
                    </a:p>
                  </a:txBody>
                  <a:tcPr marT="0" marB="0" marR="57150" marL="5715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3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en" sz="1700" u="none" cap="none" strike="noStrike">
                          <a:solidFill>
                            <a:srgbClr val="222222"/>
                          </a:solidFill>
                          <a:highlight>
                            <a:srgbClr val="ECF0F3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min(s)</a:t>
                      </a:r>
                      <a:endParaRPr b="0" i="0" sz="1700" u="none" cap="none" strike="noStrike">
                        <a:solidFill>
                          <a:srgbClr val="222222"/>
                        </a:solidFill>
                        <a:highlight>
                          <a:srgbClr val="ECF0F3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57150" marL="5715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1200"/>
                        <a:buFont typeface="Quattrocento Sans"/>
                        <a:buNone/>
                      </a:pPr>
                      <a:r>
                        <a:rPr lang="en" sz="1800" u="none" cap="none" strike="noStrike">
                          <a:solidFill>
                            <a:srgbClr val="222222"/>
                          </a:solidFill>
                        </a:rPr>
                        <a:t>smallest item of </a:t>
                      </a:r>
                      <a:r>
                        <a:rPr i="1" lang="en" sz="1800" u="none" cap="none" strike="noStrike">
                          <a:solidFill>
                            <a:srgbClr val="222222"/>
                          </a:solidFill>
                        </a:rPr>
                        <a:t>s</a:t>
                      </a:r>
                      <a:endParaRPr i="1" sz="1800" u="none" cap="none" strike="noStrike">
                        <a:solidFill>
                          <a:srgbClr val="222222"/>
                        </a:solidFill>
                      </a:endParaRPr>
                    </a:p>
                  </a:txBody>
                  <a:tcPr marT="0" marB="0" marR="57150" marL="5715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1200"/>
                        <a:buFont typeface="Quattrocento Sans"/>
                        <a:buNone/>
                      </a:pPr>
                      <a:r>
                        <a:rPr lang="en" sz="1800" u="none" cap="none" strike="noStrike">
                          <a:solidFill>
                            <a:srgbClr val="222222"/>
                          </a:solidFill>
                        </a:rPr>
                        <a:t>✓</a:t>
                      </a:r>
                      <a:endParaRPr sz="1800" u="none" cap="none" strike="noStrike">
                        <a:solidFill>
                          <a:srgbClr val="222222"/>
                        </a:solidFill>
                      </a:endParaRPr>
                    </a:p>
                  </a:txBody>
                  <a:tcPr marT="0" marB="0" marR="57150" marL="5715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1200"/>
                        <a:buFont typeface="Quattrocento Sans"/>
                        <a:buNone/>
                      </a:pPr>
                      <a:r>
                        <a:rPr lang="en" sz="1800" u="none" cap="none" strike="noStrike">
                          <a:solidFill>
                            <a:srgbClr val="222222"/>
                          </a:solidFill>
                        </a:rPr>
                        <a:t>✓</a:t>
                      </a:r>
                      <a:endParaRPr sz="1800" u="none" cap="none" strike="noStrike">
                        <a:solidFill>
                          <a:srgbClr val="222222"/>
                        </a:solidFill>
                      </a:endParaRPr>
                    </a:p>
                  </a:txBody>
                  <a:tcPr marT="0" marB="0" marR="57150" marL="5715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1200"/>
                        <a:buFont typeface="Quattrocento Sans"/>
                        <a:buNone/>
                      </a:pPr>
                      <a:r>
                        <a:rPr lang="en" sz="1800" u="none" cap="none" strike="noStrike">
                          <a:solidFill>
                            <a:srgbClr val="222222"/>
                          </a:solidFill>
                        </a:rPr>
                        <a:t>✓</a:t>
                      </a:r>
                      <a:endParaRPr sz="1800" u="none" cap="none" strike="noStrike">
                        <a:solidFill>
                          <a:srgbClr val="222222"/>
                        </a:solidFill>
                      </a:endParaRPr>
                    </a:p>
                  </a:txBody>
                  <a:tcPr marT="0" marB="0" marR="57150" marL="5715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1200"/>
                        <a:buFont typeface="Quattrocento Sans"/>
                        <a:buNone/>
                      </a:pPr>
                      <a:r>
                        <a:rPr lang="en" sz="1800" u="none" cap="none" strike="noStrike">
                          <a:solidFill>
                            <a:srgbClr val="222222"/>
                          </a:solidFill>
                        </a:rPr>
                        <a:t>✓</a:t>
                      </a:r>
                      <a:endParaRPr sz="1800" u="none" cap="none" strike="noStrike">
                        <a:solidFill>
                          <a:srgbClr val="222222"/>
                        </a:solidFill>
                      </a:endParaRPr>
                    </a:p>
                  </a:txBody>
                  <a:tcPr marT="0" marB="0" marR="57150" marL="5715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1200"/>
                        <a:buFont typeface="Quattrocento Sans"/>
                        <a:buNone/>
                      </a:pPr>
                      <a:r>
                        <a:rPr lang="en" sz="1800" u="none" cap="none" strike="noStrike">
                          <a:solidFill>
                            <a:srgbClr val="222222"/>
                          </a:solidFill>
                        </a:rPr>
                        <a:t>✓ (for keys only)</a:t>
                      </a:r>
                      <a:endParaRPr sz="1800" u="none" cap="none" strike="noStrike">
                        <a:solidFill>
                          <a:srgbClr val="222222"/>
                        </a:solidFill>
                      </a:endParaRPr>
                    </a:p>
                  </a:txBody>
                  <a:tcPr marT="0" marB="0" marR="57150" marL="5715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3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en" sz="1700" u="none" cap="none" strike="noStrike">
                          <a:solidFill>
                            <a:srgbClr val="222222"/>
                          </a:solidFill>
                          <a:highlight>
                            <a:srgbClr val="ECF0F3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max(s)</a:t>
                      </a:r>
                      <a:endParaRPr b="0" i="0" sz="1700" u="none" cap="none" strike="noStrike">
                        <a:solidFill>
                          <a:srgbClr val="222222"/>
                        </a:solidFill>
                        <a:highlight>
                          <a:srgbClr val="ECF0F3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57150" marL="5715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1200"/>
                        <a:buFont typeface="Quattrocento Sans"/>
                        <a:buNone/>
                      </a:pPr>
                      <a:r>
                        <a:rPr lang="en" sz="1800" u="none" cap="none" strike="noStrike">
                          <a:solidFill>
                            <a:srgbClr val="222222"/>
                          </a:solidFill>
                        </a:rPr>
                        <a:t>largest item of </a:t>
                      </a:r>
                      <a:r>
                        <a:rPr i="1" lang="en" sz="1800" u="none" cap="none" strike="noStrike">
                          <a:solidFill>
                            <a:srgbClr val="222222"/>
                          </a:solidFill>
                        </a:rPr>
                        <a:t>s</a:t>
                      </a:r>
                      <a:endParaRPr i="1" sz="1800" u="none" cap="none" strike="noStrike">
                        <a:solidFill>
                          <a:srgbClr val="222222"/>
                        </a:solidFill>
                      </a:endParaRPr>
                    </a:p>
                  </a:txBody>
                  <a:tcPr marT="0" marB="0" marR="57150" marL="5715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1200"/>
                        <a:buFont typeface="Quattrocento Sans"/>
                        <a:buNone/>
                      </a:pPr>
                      <a:r>
                        <a:rPr lang="en" sz="1800" u="none" cap="none" strike="noStrike">
                          <a:solidFill>
                            <a:srgbClr val="222222"/>
                          </a:solidFill>
                        </a:rPr>
                        <a:t>✓</a:t>
                      </a:r>
                      <a:endParaRPr sz="1800" u="none" cap="none" strike="noStrike">
                        <a:solidFill>
                          <a:srgbClr val="222222"/>
                        </a:solidFill>
                      </a:endParaRPr>
                    </a:p>
                  </a:txBody>
                  <a:tcPr marT="0" marB="0" marR="57150" marL="5715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1200"/>
                        <a:buFont typeface="Quattrocento Sans"/>
                        <a:buNone/>
                      </a:pPr>
                      <a:r>
                        <a:rPr lang="en" sz="1800" u="none" cap="none" strike="noStrike">
                          <a:solidFill>
                            <a:srgbClr val="222222"/>
                          </a:solidFill>
                        </a:rPr>
                        <a:t>✓</a:t>
                      </a:r>
                      <a:endParaRPr sz="1800" u="none" cap="none" strike="noStrike">
                        <a:solidFill>
                          <a:srgbClr val="222222"/>
                        </a:solidFill>
                      </a:endParaRPr>
                    </a:p>
                  </a:txBody>
                  <a:tcPr marT="0" marB="0" marR="57150" marL="5715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1200"/>
                        <a:buFont typeface="Quattrocento Sans"/>
                        <a:buNone/>
                      </a:pPr>
                      <a:r>
                        <a:rPr lang="en" sz="1800" u="none" cap="none" strike="noStrike">
                          <a:solidFill>
                            <a:srgbClr val="222222"/>
                          </a:solidFill>
                        </a:rPr>
                        <a:t>✓</a:t>
                      </a:r>
                      <a:endParaRPr sz="1800" u="none" cap="none" strike="noStrike">
                        <a:solidFill>
                          <a:srgbClr val="222222"/>
                        </a:solidFill>
                      </a:endParaRPr>
                    </a:p>
                  </a:txBody>
                  <a:tcPr marT="0" marB="0" marR="57150" marL="5715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1200"/>
                        <a:buFont typeface="Quattrocento Sans"/>
                        <a:buNone/>
                      </a:pPr>
                      <a:r>
                        <a:rPr lang="en" sz="1800" u="none" cap="none" strike="noStrike">
                          <a:solidFill>
                            <a:srgbClr val="222222"/>
                          </a:solidFill>
                        </a:rPr>
                        <a:t>✓</a:t>
                      </a:r>
                      <a:endParaRPr sz="1800" u="none" cap="none" strike="noStrike">
                        <a:solidFill>
                          <a:srgbClr val="222222"/>
                        </a:solidFill>
                      </a:endParaRPr>
                    </a:p>
                  </a:txBody>
                  <a:tcPr marT="0" marB="0" marR="57150" marL="5715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1200"/>
                        <a:buFont typeface="Quattrocento Sans"/>
                        <a:buNone/>
                      </a:pPr>
                      <a:r>
                        <a:rPr lang="en" sz="1800" u="none" cap="none" strike="noStrike">
                          <a:solidFill>
                            <a:srgbClr val="222222"/>
                          </a:solidFill>
                        </a:rPr>
                        <a:t>✓ (for keys only)</a:t>
                      </a:r>
                      <a:endParaRPr sz="1800" u="none" cap="none" strike="noStrike">
                        <a:solidFill>
                          <a:srgbClr val="222222"/>
                        </a:solidFill>
                      </a:endParaRPr>
                    </a:p>
                  </a:txBody>
                  <a:tcPr marT="0" marB="0" marR="57150" marL="5715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4"/>
          <p:cNvSpPr txBox="1"/>
          <p:nvPr>
            <p:ph type="ctrTitle"/>
          </p:nvPr>
        </p:nvSpPr>
        <p:spPr>
          <a:xfrm>
            <a:off x="251960" y="1807109"/>
            <a:ext cx="8543299" cy="670185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Quattrocento Sans"/>
              <a:buNone/>
            </a:pPr>
            <a:r>
              <a:rPr lang="en"/>
              <a:t>Practice Problems</a:t>
            </a:r>
            <a:endParaRPr/>
          </a:p>
        </p:txBody>
      </p:sp>
      <p:sp>
        <p:nvSpPr>
          <p:cNvPr id="244" name="Google Shape;244;p44"/>
          <p:cNvSpPr txBox="1"/>
          <p:nvPr>
            <p:ph idx="1" type="subTitle"/>
          </p:nvPr>
        </p:nvSpPr>
        <p:spPr>
          <a:xfrm>
            <a:off x="251960" y="2886749"/>
            <a:ext cx="8543299" cy="12418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5"/>
          <p:cNvSpPr txBox="1"/>
          <p:nvPr>
            <p:ph type="title"/>
          </p:nvPr>
        </p:nvSpPr>
        <p:spPr>
          <a:xfrm>
            <a:off x="628650" y="545636"/>
            <a:ext cx="7886700" cy="492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Quattrocento Sans"/>
              <a:buNone/>
            </a:pPr>
            <a:r>
              <a:rPr lang="en" sz="3300"/>
              <a:t>Coding Question 1</a:t>
            </a:r>
            <a:endParaRPr/>
          </a:p>
        </p:txBody>
      </p:sp>
      <p:sp>
        <p:nvSpPr>
          <p:cNvPr id="250" name="Google Shape;250;p45"/>
          <p:cNvSpPr txBox="1"/>
          <p:nvPr>
            <p:ph idx="1" type="body"/>
          </p:nvPr>
        </p:nvSpPr>
        <p:spPr>
          <a:xfrm>
            <a:off x="44043" y="1111034"/>
            <a:ext cx="9229987" cy="366536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" sz="1800">
                <a:solidFill>
                  <a:srgbClr val="F8F8F8"/>
                </a:solidFill>
              </a:rPr>
              <a:t>Write a function </a:t>
            </a:r>
            <a:r>
              <a:rPr b="1" lang="en" sz="180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combine()</a:t>
            </a:r>
            <a:r>
              <a:rPr lang="en" sz="1800">
                <a:solidFill>
                  <a:srgbClr val="F8F8F8"/>
                </a:solidFill>
              </a:rPr>
              <a:t>that combines values from an input list of dictionaries of type </a:t>
            </a:r>
            <a:r>
              <a:rPr b="1" lang="en" sz="180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{'item': i1, 'amount': a1 }. combine()</a:t>
            </a:r>
            <a:r>
              <a:rPr lang="en" sz="1800">
                <a:solidFill>
                  <a:srgbClr val="F8F8F8"/>
                </a:solidFill>
              </a:rPr>
              <a:t>should return a dictionary whose keys are the values associated with the keys </a:t>
            </a:r>
            <a:r>
              <a:rPr lang="en" sz="1800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  <a:t>item </a:t>
            </a:r>
            <a:r>
              <a:rPr lang="en" sz="1800">
                <a:solidFill>
                  <a:srgbClr val="F8F8F8"/>
                </a:solidFill>
              </a:rPr>
              <a:t>in the input dictionaries. The value associated with each key is the sum of the amounts corresponding to that key in the  input dictionaries.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1800">
              <a:solidFill>
                <a:srgbClr val="F8F8F8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" sz="1800">
                <a:solidFill>
                  <a:srgbClr val="F8F8F8"/>
                </a:solidFill>
              </a:rPr>
              <a:t>Usage example:</a:t>
            </a:r>
            <a:endParaRPr sz="1800">
              <a:solidFill>
                <a:srgbClr val="F8F8F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</a:pPr>
            <a:r>
              <a:rPr b="1" lang="en" sz="180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result = combine( [{'item': 'i1', 'amount': 400}, {  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180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   {'item': 'i2', 'amount': 300}, {'item': 'i1', 'amount’: 750}])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1800"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lang="en" sz="180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result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lang="en" sz="180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   {'i1': 1150, 'i2': 300}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>
              <a:solidFill>
                <a:srgbClr val="F8F8F8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6"/>
          <p:cNvSpPr txBox="1"/>
          <p:nvPr>
            <p:ph type="title"/>
          </p:nvPr>
        </p:nvSpPr>
        <p:spPr>
          <a:xfrm>
            <a:off x="167225" y="409935"/>
            <a:ext cx="7886700" cy="4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Quattrocento Sans"/>
              <a:buNone/>
            </a:pPr>
            <a:r>
              <a:rPr lang="en" sz="3300"/>
              <a:t>Coding Question 2</a:t>
            </a:r>
            <a:endParaRPr/>
          </a:p>
        </p:txBody>
      </p:sp>
      <p:sp>
        <p:nvSpPr>
          <p:cNvPr id="256" name="Google Shape;256;p46"/>
          <p:cNvSpPr txBox="1"/>
          <p:nvPr>
            <p:ph idx="1" type="body"/>
          </p:nvPr>
        </p:nvSpPr>
        <p:spPr>
          <a:xfrm>
            <a:off x="167225" y="984100"/>
            <a:ext cx="8868900" cy="39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55000" lnSpcReduction="20000"/>
          </a:bodyPr>
          <a:lstStyle/>
          <a:p>
            <a:pPr indent="0" lvl="0" marL="88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" sz="2700"/>
              <a:t>Complete the function body below according to its docstring description.</a:t>
            </a:r>
            <a:endParaRPr/>
          </a:p>
          <a:p>
            <a:pPr indent="0" lvl="0" marL="88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  <a:p>
            <a:pPr indent="0" lvl="0" marL="889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ct val="68972"/>
              <a:buNone/>
            </a:pPr>
            <a:r>
              <a:rPr b="1" lang="en" sz="3044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def get_student_class(student_to_class, myclass): </a:t>
            </a:r>
            <a:endParaRPr sz="3044"/>
          </a:p>
          <a:p>
            <a:pPr indent="0" lvl="0" marL="1778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ct val="68972"/>
              <a:buNone/>
            </a:pPr>
            <a:r>
              <a:rPr b="1" lang="en" sz="3044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""" </a:t>
            </a:r>
            <a:endParaRPr sz="3044"/>
          </a:p>
          <a:p>
            <a:pPr indent="0" lvl="0" marL="1778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ct val="68972"/>
              <a:buNone/>
            </a:pPr>
            <a:r>
              <a:rPr b="1" lang="en" sz="3044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(dict, list[str]) -&gt; list[str] </a:t>
            </a:r>
            <a:endParaRPr sz="3044"/>
          </a:p>
          <a:p>
            <a:pPr indent="0" lvl="0" marL="1778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ct val="68972"/>
              <a:buNone/>
            </a:pPr>
            <a:r>
              <a:rPr b="1" lang="en" sz="3044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In student_to_class each key is a student and each value is the lists of classes each student is enrolled in. </a:t>
            </a:r>
            <a:r>
              <a:rPr b="1" lang="en" sz="3044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myclass is a list of classes given as strings.Return a list of students from student_to_class who are in myclass. </a:t>
            </a:r>
            <a:endParaRPr sz="3044"/>
          </a:p>
          <a:p>
            <a:pPr indent="0" lvl="0" marL="1778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ct val="68972"/>
              <a:buNone/>
            </a:pPr>
            <a:r>
              <a:rPr b="1" lang="en" sz="3044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D = {‘Ana’: [‘csc258’, ‘aps106’, ‘mat188’],‘Frank’: [‘aps106’,     ‘mat182’], ‘Rachel’: [‘mat188’]}</a:t>
            </a:r>
            <a:endParaRPr sz="3044"/>
          </a:p>
          <a:p>
            <a:pPr indent="0" lvl="0" marL="1778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ct val="68972"/>
              <a:buNone/>
            </a:pPr>
            <a:r>
              <a:rPr b="1" lang="en" sz="3044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get_student_class(D, ‘aps106’)</a:t>
            </a:r>
            <a:endParaRPr sz="3044"/>
          </a:p>
          <a:p>
            <a:pPr indent="0" lvl="0" marL="1778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ct val="68972"/>
              <a:buNone/>
            </a:pPr>
            <a:r>
              <a:rPr b="1" lang="en" sz="3044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3044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[‘Ana’, ‘Frank’] </a:t>
            </a:r>
            <a:endParaRPr sz="3044"/>
          </a:p>
          <a:p>
            <a:pPr indent="0" lvl="0" marL="1778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ct val="68972"/>
              <a:buNone/>
            </a:pPr>
            <a:r>
              <a:rPr b="1" lang="en" sz="3044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""" </a:t>
            </a:r>
            <a:endParaRPr sz="3044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oll-type-id" id="261" name="Google Shape;261;p47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8000" y="1657350"/>
            <a:ext cx="1828800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-id" id="262" name="Google Shape;262;p47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12020" y="508000"/>
            <a:ext cx="874500" cy="382594"/>
          </a:xfrm>
          <a:prstGeom prst="rect">
            <a:avLst/>
          </a:prstGeom>
          <a:noFill/>
          <a:ln>
            <a:noFill/>
          </a:ln>
        </p:spPr>
      </p:pic>
      <p:sp>
        <p:nvSpPr>
          <p:cNvPr descr="title-id" id="263" name="Google Shape;263;p47"/>
          <p:cNvSpPr txBox="1"/>
          <p:nvPr/>
        </p:nvSpPr>
        <p:spPr>
          <a:xfrm>
            <a:off x="2590800" y="1928813"/>
            <a:ext cx="60453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Any Questions?</a:t>
            </a:r>
            <a:endParaRPr b="1" sz="3600">
              <a:solidFill>
                <a:srgbClr val="5B5B5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descr="footer-id" id="264" name="Google Shape;264;p47"/>
          <p:cNvSpPr txBox="1"/>
          <p:nvPr/>
        </p:nvSpPr>
        <p:spPr>
          <a:xfrm>
            <a:off x="2590800" y="4381500"/>
            <a:ext cx="62991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ⓘ</a:t>
            </a:r>
            <a:r>
              <a:rPr lang="en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 Start presenting to display the poll results on this slide.</a:t>
            </a:r>
            <a:endParaRPr>
              <a:solidFill>
                <a:srgbClr val="5B5B5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1"/>
          <p:cNvSpPr txBox="1"/>
          <p:nvPr>
            <p:ph type="title"/>
          </p:nvPr>
        </p:nvSpPr>
        <p:spPr>
          <a:xfrm>
            <a:off x="628650" y="545636"/>
            <a:ext cx="7886700" cy="4920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 Objectives</a:t>
            </a:r>
            <a:endParaRPr/>
          </a:p>
        </p:txBody>
      </p:sp>
      <p:sp>
        <p:nvSpPr>
          <p:cNvPr id="83" name="Google Shape;83;p21"/>
          <p:cNvSpPr txBox="1"/>
          <p:nvPr>
            <p:ph idx="1" type="body"/>
          </p:nvPr>
        </p:nvSpPr>
        <p:spPr>
          <a:xfrm>
            <a:off x="628650" y="1369218"/>
            <a:ext cx="7886700" cy="3626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 lnSpcReduction="10000"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After this tutorial, learners should be able to:</a:t>
            </a:r>
            <a:endParaRPr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800"/>
              </a:spcBef>
              <a:spcAft>
                <a:spcPts val="0"/>
              </a:spcAft>
              <a:buSzPts val="2100"/>
              <a:buChar char="-"/>
            </a:pPr>
            <a:r>
              <a:rPr lang="en">
                <a:solidFill>
                  <a:schemeClr val="dk1"/>
                </a:solidFill>
              </a:rPr>
              <a:t>recognize / describe / create  objects of type tuple/set/dictionary</a:t>
            </a:r>
            <a:endParaRPr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>
                <a:solidFill>
                  <a:schemeClr val="dk1"/>
                </a:solidFill>
              </a:rPr>
              <a:t>access and modify individual elements of a tuple using subscription and slicing</a:t>
            </a:r>
            <a:endParaRPr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-"/>
            </a:pPr>
            <a:r>
              <a:rPr lang="en">
                <a:solidFill>
                  <a:schemeClr val="dk1"/>
                </a:solidFill>
              </a:rPr>
              <a:t>access and modify individual elements of a dictionary using subscription </a:t>
            </a:r>
            <a:endParaRPr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>
                <a:solidFill>
                  <a:schemeClr val="dk1"/>
                </a:solidFill>
              </a:rPr>
              <a:t>insert and remove elements from a tuple/set/dictionary using appropriate tuple/set/dictionary methods/operators</a:t>
            </a:r>
            <a:endParaRPr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>
                <a:solidFill>
                  <a:schemeClr val="dk1"/>
                </a:solidFill>
              </a:rPr>
              <a:t>test whether a value/object belongs to a tuple/set/dictionary using the membership operator</a:t>
            </a:r>
            <a:endParaRPr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>
                <a:solidFill>
                  <a:schemeClr val="dk1"/>
                </a:solidFill>
              </a:rPr>
              <a:t>iterate over tuples/sets/dictionaries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2"/>
          <p:cNvSpPr txBox="1"/>
          <p:nvPr>
            <p:ph type="ctrTitle"/>
          </p:nvPr>
        </p:nvSpPr>
        <p:spPr>
          <a:xfrm>
            <a:off x="251960" y="1807109"/>
            <a:ext cx="8543299" cy="670185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Quattrocento Sans"/>
              <a:buNone/>
            </a:pPr>
            <a:r>
              <a:rPr lang="en"/>
              <a:t>Lab review</a:t>
            </a:r>
            <a:endParaRPr/>
          </a:p>
        </p:txBody>
      </p:sp>
      <p:sp>
        <p:nvSpPr>
          <p:cNvPr id="89" name="Google Shape;89;p22"/>
          <p:cNvSpPr txBox="1"/>
          <p:nvPr>
            <p:ph idx="1" type="subTitle"/>
          </p:nvPr>
        </p:nvSpPr>
        <p:spPr>
          <a:xfrm>
            <a:off x="252413" y="2887266"/>
            <a:ext cx="8542735" cy="12418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3000">
                <a:solidFill>
                  <a:schemeClr val="accent1"/>
                </a:solidFill>
              </a:rPr>
              <a:t>More practice with iteration &amp; Strings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3"/>
          <p:cNvSpPr txBox="1"/>
          <p:nvPr>
            <p:ph type="title"/>
          </p:nvPr>
        </p:nvSpPr>
        <p:spPr>
          <a:xfrm>
            <a:off x="628650" y="545636"/>
            <a:ext cx="7886700" cy="492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44445"/>
              </a:buClr>
              <a:buSzPct val="100000"/>
              <a:buFont typeface="Quattrocento Sans"/>
              <a:buNone/>
            </a:pPr>
            <a:r>
              <a:rPr lang="en"/>
              <a:t>Lab 5 review</a:t>
            </a:r>
            <a:r>
              <a:rPr baseline="30000" lang="en"/>
              <a:t>1</a:t>
            </a:r>
            <a:endParaRPr baseline="30000"/>
          </a:p>
        </p:txBody>
      </p:sp>
      <p:sp>
        <p:nvSpPr>
          <p:cNvPr id="95" name="Google Shape;95;p23"/>
          <p:cNvSpPr txBox="1"/>
          <p:nvPr>
            <p:ph idx="1" type="body"/>
          </p:nvPr>
        </p:nvSpPr>
        <p:spPr>
          <a:xfrm>
            <a:off x="0" y="1369218"/>
            <a:ext cx="8990901" cy="362660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def email_to_name(email):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500"/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    """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500"/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    (str) -&gt; str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500"/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500"/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    Given a string with the format "first_name.last_name@domain.com",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500"/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    return a string "LAST_NAME,FIRST_NAME" where all the characters are upper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500"/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    case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500"/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500"/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500"/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    &gt;&gt;&gt; email_to_name("anna.conda@mail.utoronto.ca")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500"/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    'CONDA,ANNA'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500"/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    """</a:t>
            </a:r>
            <a:endParaRPr/>
          </a:p>
          <a:p>
            <a:pPr indent="-762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sz="1500"/>
          </a:p>
        </p:txBody>
      </p:sp>
      <p:sp>
        <p:nvSpPr>
          <p:cNvPr id="96" name="Google Shape;96;p23"/>
          <p:cNvSpPr txBox="1"/>
          <p:nvPr/>
        </p:nvSpPr>
        <p:spPr>
          <a:xfrm>
            <a:off x="3405614" y="1340093"/>
            <a:ext cx="2585633" cy="761724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alibri"/>
              <a:buNone/>
            </a:pPr>
            <a:r>
              <a:rPr b="0" i="0" lang="en" sz="14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use </a:t>
            </a:r>
            <a:r>
              <a:rPr b="0" i="0" lang="en" sz="1400" u="none" cap="none" strike="noStrik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.find()</a:t>
            </a:r>
            <a:r>
              <a:rPr b="0" i="0" lang="en" sz="14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 to obtain the position of  “.” and then use string slicing to obtain </a:t>
            </a:r>
            <a:r>
              <a:rPr b="0" i="0" lang="en" sz="1400" u="none" cap="none" strike="noStrik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first_name</a:t>
            </a:r>
            <a:endParaRPr b="0" i="0" sz="1400" u="none" cap="none" strike="noStrike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97" name="Google Shape;97;p23"/>
          <p:cNvCxnSpPr>
            <a:stCxn id="96" idx="2"/>
          </p:cNvCxnSpPr>
          <p:nvPr/>
        </p:nvCxnSpPr>
        <p:spPr>
          <a:xfrm flipH="1">
            <a:off x="4647731" y="2101817"/>
            <a:ext cx="50700" cy="4245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98" name="Google Shape;98;p23"/>
          <p:cNvSpPr txBox="1"/>
          <p:nvPr/>
        </p:nvSpPr>
        <p:spPr>
          <a:xfrm>
            <a:off x="6287419" y="1227402"/>
            <a:ext cx="2659440" cy="785025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alibri"/>
              <a:buNone/>
            </a:pPr>
            <a:r>
              <a:rPr b="0" i="0" lang="en" sz="14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use </a:t>
            </a:r>
            <a:r>
              <a:rPr b="0" i="0" lang="en" sz="1400" u="none" cap="none" strike="noStrik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.find()</a:t>
            </a:r>
            <a:r>
              <a:rPr b="0" i="0" lang="en" sz="14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to obtain the position of  “</a:t>
            </a:r>
            <a:r>
              <a:rPr b="0" i="0" lang="en" sz="1400" u="none" cap="none" strike="noStrik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b="0" i="0" lang="en" sz="14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” and then use  string slicing to obtain </a:t>
            </a:r>
            <a:r>
              <a:rPr b="0" i="0" lang="en" sz="1400" u="none" cap="none" strike="noStrik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last_name</a:t>
            </a:r>
            <a:r>
              <a:rPr b="0" i="0" lang="en" sz="1400" u="none" cap="none" strike="noStrike">
                <a:solidFill>
                  <a:schemeClr val="accent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.</a:t>
            </a:r>
            <a:endParaRPr b="0" i="0" sz="1400" u="none" cap="none" strike="noStrike">
              <a:solidFill>
                <a:schemeClr val="accent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99" name="Google Shape;99;p23"/>
          <p:cNvCxnSpPr>
            <a:stCxn id="98" idx="2"/>
          </p:cNvCxnSpPr>
          <p:nvPr/>
        </p:nvCxnSpPr>
        <p:spPr>
          <a:xfrm flipH="1">
            <a:off x="5863639" y="2012427"/>
            <a:ext cx="1753500" cy="4671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00" name="Google Shape;100;p23"/>
          <p:cNvCxnSpPr/>
          <p:nvPr/>
        </p:nvCxnSpPr>
        <p:spPr>
          <a:xfrm rot="10800000">
            <a:off x="3691764" y="3045056"/>
            <a:ext cx="911830" cy="196069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01" name="Google Shape;101;p23"/>
          <p:cNvSpPr txBox="1"/>
          <p:nvPr/>
        </p:nvSpPr>
        <p:spPr>
          <a:xfrm>
            <a:off x="4679494" y="3045056"/>
            <a:ext cx="2238750" cy="553975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alibri"/>
              <a:buNone/>
            </a:pPr>
            <a:r>
              <a:rPr b="0" i="0" lang="en" sz="14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This can be achieved by string concatenation</a:t>
            </a:r>
            <a:endParaRPr b="0" i="0" sz="1400" u="none" cap="none" strike="noStrik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4"/>
          <p:cNvSpPr txBox="1"/>
          <p:nvPr>
            <p:ph type="title"/>
          </p:nvPr>
        </p:nvSpPr>
        <p:spPr>
          <a:xfrm>
            <a:off x="628650" y="545636"/>
            <a:ext cx="7886700" cy="492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44445"/>
              </a:buClr>
              <a:buSzPct val="100000"/>
              <a:buFont typeface="Quattrocento Sans"/>
              <a:buNone/>
            </a:pPr>
            <a:r>
              <a:rPr lang="en"/>
              <a:t>Lab 5 review</a:t>
            </a:r>
            <a:r>
              <a:rPr baseline="30000" lang="en"/>
              <a:t>2</a:t>
            </a:r>
            <a:endParaRPr/>
          </a:p>
        </p:txBody>
      </p:sp>
      <p:sp>
        <p:nvSpPr>
          <p:cNvPr id="107" name="Google Shape;107;p24"/>
          <p:cNvSpPr txBox="1"/>
          <p:nvPr>
            <p:ph idx="1" type="body"/>
          </p:nvPr>
        </p:nvSpPr>
        <p:spPr>
          <a:xfrm>
            <a:off x="251670" y="1113628"/>
            <a:ext cx="8965734" cy="362660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def count_measurements(s):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500"/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    """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500"/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    (str) -&gt; int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500"/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500"/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    Given s, a string representation of comma separated site-measurement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500"/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    pairs, return the total number of measurements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500"/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500"/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    &gt;&gt;&gt; count_measurements("B, 5.6, Control, 5.5, Db, 3.2")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500"/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    3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500"/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500"/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    &gt;&gt;&gt; count_measurements("Control, 7.5")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500"/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    1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500"/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    """</a:t>
            </a:r>
            <a:endParaRPr/>
          </a:p>
          <a:p>
            <a:pPr indent="-762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sz="1500"/>
          </a:p>
        </p:txBody>
      </p:sp>
      <p:cxnSp>
        <p:nvCxnSpPr>
          <p:cNvPr id="108" name="Google Shape;108;p24"/>
          <p:cNvCxnSpPr/>
          <p:nvPr/>
        </p:nvCxnSpPr>
        <p:spPr>
          <a:xfrm rot="10800000">
            <a:off x="6187898" y="3173424"/>
            <a:ext cx="827396" cy="34489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09" name="Google Shape;109;p24"/>
          <p:cNvSpPr txBox="1"/>
          <p:nvPr/>
        </p:nvSpPr>
        <p:spPr>
          <a:xfrm>
            <a:off x="5567383" y="3518314"/>
            <a:ext cx="3576617" cy="1431138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Calibri"/>
              <a:buNone/>
            </a:pPr>
            <a:r>
              <a:rPr b="0" i="0" lang="en" sz="12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Split the string up using “,” as a separator, and then count the resulting elements. The number of measurement is the number of elements divided by 2. </a:t>
            </a:r>
            <a:endParaRPr b="0" i="0" sz="1200" u="none" cap="none" strike="noStrik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Quattrocento Sans"/>
              <a:buNone/>
            </a:pPr>
            <a:r>
              <a:t/>
            </a:r>
            <a:endParaRPr b="0" i="0" sz="1200" u="none" cap="none" strike="noStrik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Calibri"/>
              <a:buNone/>
            </a:pPr>
            <a:r>
              <a:rPr b="0" i="0" lang="en" sz="12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Alternatively, you can count the number of commas using </a:t>
            </a:r>
            <a:r>
              <a:rPr b="0" i="0" lang="en" sz="1200" u="none" cap="none" strike="noStrik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.count()</a:t>
            </a:r>
            <a:r>
              <a:rPr b="0" i="0" lang="en" sz="12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and determine the number of measurements based on the number of commas.</a:t>
            </a:r>
            <a:endParaRPr b="0" i="0" sz="1200" u="none" cap="none" strike="noStrik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5"/>
          <p:cNvSpPr txBox="1"/>
          <p:nvPr>
            <p:ph type="title"/>
          </p:nvPr>
        </p:nvSpPr>
        <p:spPr>
          <a:xfrm>
            <a:off x="628649" y="437635"/>
            <a:ext cx="7886700" cy="492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44445"/>
              </a:buClr>
              <a:buSzPct val="100000"/>
              <a:buFont typeface="Quattrocento Sans"/>
              <a:buNone/>
            </a:pPr>
            <a:r>
              <a:rPr lang="en"/>
              <a:t>Lab 5 review</a:t>
            </a:r>
            <a:r>
              <a:rPr baseline="30000" lang="en"/>
              <a:t>3</a:t>
            </a:r>
            <a:endParaRPr/>
          </a:p>
        </p:txBody>
      </p:sp>
      <p:sp>
        <p:nvSpPr>
          <p:cNvPr id="115" name="Google Shape;115;p25"/>
          <p:cNvSpPr txBox="1"/>
          <p:nvPr>
            <p:ph idx="1" type="body"/>
          </p:nvPr>
        </p:nvSpPr>
        <p:spPr>
          <a:xfrm>
            <a:off x="128980" y="922289"/>
            <a:ext cx="8886038" cy="362660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def calc_site_average(measurements, site):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500"/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    """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500"/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    (str, str) -&gt; float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500"/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500"/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    Given s, a string representation of comma separated site-measurement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500"/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    pairs, return the average of the site measurements to one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500"/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    decimal place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500"/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/>
          </a:p>
          <a:p>
            <a:pPr indent="-177800" lvl="0" marL="177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500"/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    &gt;&gt;&gt; calc_site_average("A, 4.2, B, 6.7, Control, 7.1, B, 6.5, Control, 7.8, Control, 6.8, A, 3.9", "Control")</a:t>
            </a:r>
            <a:endParaRPr/>
          </a:p>
          <a:p>
            <a:pPr indent="-177800" lvl="0" marL="177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500"/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    7.2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500"/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    """</a:t>
            </a:r>
            <a:endParaRPr/>
          </a:p>
          <a:p>
            <a:pPr indent="-762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sz="1500"/>
          </a:p>
        </p:txBody>
      </p:sp>
      <p:sp>
        <p:nvSpPr>
          <p:cNvPr id="116" name="Google Shape;116;p25"/>
          <p:cNvSpPr txBox="1"/>
          <p:nvPr/>
        </p:nvSpPr>
        <p:spPr>
          <a:xfrm>
            <a:off x="2005964" y="3602413"/>
            <a:ext cx="7138036" cy="1431138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200"/>
              <a:buFont typeface="Calibri"/>
              <a:buNone/>
            </a:pPr>
            <a:r>
              <a:rPr b="0" i="0" lang="en" sz="1200" u="none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You can use </a:t>
            </a:r>
            <a:r>
              <a:rPr b="0" i="0" lang="en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.find(value, start, end)</a:t>
            </a:r>
            <a:r>
              <a:rPr b="0" i="0" lang="en" sz="1200" u="none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  to identify the index of </a:t>
            </a:r>
            <a:r>
              <a:rPr b="0" i="0" lang="en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site</a:t>
            </a:r>
            <a:r>
              <a:rPr b="0" i="0" lang="en" sz="1200" u="none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. Multiple occurrences of </a:t>
            </a:r>
            <a:r>
              <a:rPr b="0" i="0" lang="en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site </a:t>
            </a:r>
            <a:r>
              <a:rPr b="0" i="0" lang="en" sz="1200" u="none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may be present. You can use a loop to find all occurrences.  </a:t>
            </a:r>
            <a:endParaRPr b="0" i="0" sz="1200" u="none" cap="none" strike="noStrike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Quattrocento Sans"/>
              <a:buNone/>
            </a:pPr>
            <a:r>
              <a:t/>
            </a:r>
            <a:endParaRPr b="0" i="0" sz="1200" u="none" cap="none" strike="noStrike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200"/>
              <a:buFont typeface="Calibri"/>
              <a:buNone/>
            </a:pPr>
            <a:r>
              <a:rPr b="0" i="0" lang="en" sz="1200" u="none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Hint: specify a different start index in </a:t>
            </a:r>
            <a:r>
              <a:rPr b="0" i="0" lang="en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.find(value, start, end)</a:t>
            </a:r>
            <a:r>
              <a:rPr b="0" i="0" lang="en" sz="1200" u="none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 in each iteration.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Quattrocento Sans"/>
              <a:buNone/>
            </a:pPr>
            <a:r>
              <a:t/>
            </a:r>
            <a:endParaRPr b="0" i="0" sz="1200" u="none" cap="none" strike="noStrike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200"/>
              <a:buFont typeface="Calibri"/>
              <a:buNone/>
            </a:pPr>
            <a:r>
              <a:rPr b="0" i="0" lang="en" sz="1200" u="none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Alternatively, use string slicing to truncate the string in each iteration to remove the part of the string that has already been processed. </a:t>
            </a:r>
            <a:endParaRPr b="0" i="0" sz="1200" u="none" cap="none" strike="noStrike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6"/>
          <p:cNvSpPr txBox="1"/>
          <p:nvPr>
            <p:ph type="ctrTitle"/>
          </p:nvPr>
        </p:nvSpPr>
        <p:spPr>
          <a:xfrm>
            <a:off x="251960" y="1807109"/>
            <a:ext cx="8543299" cy="670185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Quattrocento Sans"/>
              <a:buNone/>
            </a:pPr>
            <a:r>
              <a:rPr lang="en"/>
              <a:t>Review of Lecture</a:t>
            </a:r>
            <a:endParaRPr/>
          </a:p>
        </p:txBody>
      </p:sp>
      <p:sp>
        <p:nvSpPr>
          <p:cNvPr id="122" name="Google Shape;122;p26"/>
          <p:cNvSpPr txBox="1"/>
          <p:nvPr>
            <p:ph idx="1" type="subTitle"/>
          </p:nvPr>
        </p:nvSpPr>
        <p:spPr>
          <a:xfrm>
            <a:off x="252413" y="2887266"/>
            <a:ext cx="8542735" cy="12418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chemeClr val="accent1"/>
                </a:solidFill>
              </a:rPr>
              <a:t>Tuples</a:t>
            </a:r>
            <a:endParaRPr i="1" sz="25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7"/>
          <p:cNvSpPr txBox="1"/>
          <p:nvPr>
            <p:ph type="title"/>
          </p:nvPr>
        </p:nvSpPr>
        <p:spPr>
          <a:xfrm>
            <a:off x="628650" y="545636"/>
            <a:ext cx="7886700" cy="492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44445"/>
              </a:buClr>
              <a:buSzPct val="100000"/>
              <a:buFont typeface="Quattrocento Sans"/>
              <a:buNone/>
            </a:pPr>
            <a:r>
              <a:rPr lang="en"/>
              <a:t>Tuples</a:t>
            </a:r>
            <a:r>
              <a:rPr baseline="30000" lang="en"/>
              <a:t>1</a:t>
            </a:r>
            <a:endParaRPr/>
          </a:p>
        </p:txBody>
      </p:sp>
      <p:sp>
        <p:nvSpPr>
          <p:cNvPr id="128" name="Google Shape;128;p27"/>
          <p:cNvSpPr txBox="1"/>
          <p:nvPr>
            <p:ph idx="1" type="body"/>
          </p:nvPr>
        </p:nvSpPr>
        <p:spPr>
          <a:xfrm>
            <a:off x="245378" y="1199341"/>
            <a:ext cx="8269972" cy="362660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70000" lnSpcReduction="20000"/>
          </a:bodyPr>
          <a:lstStyle/>
          <a:p>
            <a:pPr indent="-259526" lvl="0" marL="330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328"/>
              <a:buChar char="▪"/>
            </a:pPr>
            <a:r>
              <a:rPr lang="en" sz="2310"/>
              <a:t>A </a:t>
            </a:r>
            <a:r>
              <a:rPr lang="en" sz="2452"/>
              <a:t>tuple is an </a:t>
            </a:r>
            <a:r>
              <a:rPr b="1" lang="en" sz="2452"/>
              <a:t>ordered sequence</a:t>
            </a:r>
            <a:r>
              <a:rPr lang="en" sz="2452"/>
              <a:t> of items, similar to lists, but with some key differences:</a:t>
            </a:r>
            <a:endParaRPr sz="3052"/>
          </a:p>
          <a:p>
            <a:pPr indent="-227141" lvl="1" marL="6477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846"/>
              <a:buChar char="▪"/>
            </a:pPr>
            <a:r>
              <a:rPr lang="en" sz="2452"/>
              <a:t>Tuples are written using parentheses ( )</a:t>
            </a:r>
            <a:endParaRPr sz="2752"/>
          </a:p>
          <a:p>
            <a:pPr indent="-227141" lvl="1" marL="6477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846"/>
              <a:buChar char="▪"/>
            </a:pPr>
            <a:r>
              <a:rPr lang="en" sz="2452"/>
              <a:t>Tuples are </a:t>
            </a:r>
            <a:r>
              <a:rPr b="1" lang="en" sz="2452"/>
              <a:t>immutable</a:t>
            </a:r>
            <a:endParaRPr sz="2752"/>
          </a:p>
          <a:p>
            <a:pPr indent="-114300" lvl="0" marL="9017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61152"/>
              <a:buNone/>
            </a:pPr>
            <a:r>
              <a:t/>
            </a:r>
            <a:endParaRPr b="1" sz="2452"/>
          </a:p>
          <a:p>
            <a:pPr indent="-265876" lvl="0" marL="330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076"/>
              <a:buChar char="▪"/>
            </a:pPr>
            <a:r>
              <a:rPr lang="en" sz="2452"/>
              <a:t>Tuples can be indexed or sliced (like lists and strings)</a:t>
            </a:r>
            <a:endParaRPr sz="2452"/>
          </a:p>
          <a:p>
            <a:pPr indent="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10"/>
          </a:p>
          <a:p>
            <a:pPr indent="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64933"/>
              <a:buNone/>
            </a:pPr>
            <a:r>
              <a:t/>
            </a:r>
            <a:endParaRPr sz="2310"/>
          </a:p>
          <a:p>
            <a:pPr indent="-221426" lvl="0" marL="2921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4328"/>
              <a:buChar char="▪"/>
            </a:pPr>
            <a:r>
              <a:rPr lang="en" sz="2310">
                <a:solidFill>
                  <a:srgbClr val="FF0000"/>
                </a:solidFill>
              </a:rPr>
              <a:t>T</a:t>
            </a:r>
            <a:r>
              <a:rPr lang="en" sz="2310">
                <a:solidFill>
                  <a:srgbClr val="FF0000"/>
                </a:solidFill>
              </a:rPr>
              <a:t>uples elements CANNOT be replaced</a:t>
            </a:r>
            <a:endParaRPr sz="2310"/>
          </a:p>
          <a:p>
            <a:pPr indent="4318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4933"/>
              <a:buNone/>
            </a:pPr>
            <a:r>
              <a:rPr lang="en" sz="2310">
                <a:solidFill>
                  <a:schemeClr val="lt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" sz="2310">
                <a:solidFill>
                  <a:schemeClr val="lt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lang="en" sz="2310">
                <a:solidFill>
                  <a:schemeClr val="lt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_</a:t>
            </a:r>
            <a:r>
              <a:rPr lang="en" sz="2310">
                <a:solidFill>
                  <a:schemeClr val="lt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score</a:t>
            </a:r>
            <a:r>
              <a:rPr lang="en" sz="2310">
                <a:solidFill>
                  <a:schemeClr val="lt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" sz="2310">
                <a:solidFill>
                  <a:schemeClr val="lt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2310">
                <a:solidFill>
                  <a:schemeClr val="lt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(['sara', 75.0], ['cris', 72.5])</a:t>
            </a:r>
            <a:endParaRPr sz="2910">
              <a:solidFill>
                <a:schemeClr val="lt1"/>
              </a:solidFill>
            </a:endParaRPr>
          </a:p>
          <a:p>
            <a:pPr indent="4318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4933"/>
              <a:buNone/>
            </a:pPr>
            <a:r>
              <a:rPr lang="en" sz="2310">
                <a:solidFill>
                  <a:schemeClr val="lt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&gt;&gt;&gt; class_score[0] </a:t>
            </a:r>
            <a:r>
              <a:rPr i="1" lang="en" sz="2310">
                <a:solidFill>
                  <a:schemeClr val="lt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2310">
                <a:solidFill>
                  <a:schemeClr val="lt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class_score[1]</a:t>
            </a:r>
            <a:endParaRPr sz="291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4933"/>
              <a:buNone/>
            </a:pPr>
            <a:r>
              <a:t/>
            </a:r>
            <a:endParaRPr b="1" sz="2310">
              <a:solidFill>
                <a:srgbClr val="88008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64933"/>
              <a:buNone/>
            </a:pPr>
            <a:r>
              <a:t/>
            </a:r>
            <a:endParaRPr b="1" sz="2310">
              <a:solidFill>
                <a:srgbClr val="88008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221426" lvl="0" marL="292100" rtl="0" algn="l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ct val="104328"/>
              <a:buChar char="▪"/>
            </a:pPr>
            <a:r>
              <a:rPr lang="en" sz="2310">
                <a:solidFill>
                  <a:srgbClr val="6AA84F"/>
                </a:solidFill>
              </a:rPr>
              <a:t>Tuples elements CAN be modified</a:t>
            </a:r>
            <a:endParaRPr sz="2310">
              <a:solidFill>
                <a:srgbClr val="6AA84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318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4933"/>
              <a:buNone/>
            </a:pPr>
            <a:r>
              <a:rPr lang="en" sz="2310">
                <a:solidFill>
                  <a:schemeClr val="lt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" sz="2310">
                <a:solidFill>
                  <a:schemeClr val="lt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</a:t>
            </a:r>
            <a:r>
              <a:rPr lang="en" sz="2595">
                <a:solidFill>
                  <a:schemeClr val="lt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b="1" lang="en" sz="2595">
                <a:solidFill>
                  <a:schemeClr val="lt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_</a:t>
            </a:r>
            <a:r>
              <a:rPr lang="en" sz="2310">
                <a:solidFill>
                  <a:schemeClr val="lt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score</a:t>
            </a:r>
            <a:r>
              <a:rPr lang="en" sz="2310">
                <a:solidFill>
                  <a:schemeClr val="lt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[0][1] </a:t>
            </a:r>
            <a:r>
              <a:rPr i="1" lang="en" sz="2310">
                <a:solidFill>
                  <a:schemeClr val="lt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2310">
                <a:solidFill>
                  <a:schemeClr val="lt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80.2</a:t>
            </a:r>
            <a:endParaRPr sz="2910">
              <a:solidFill>
                <a:schemeClr val="lt1"/>
              </a:solidFill>
            </a:endParaRPr>
          </a:p>
          <a:p>
            <a:pPr indent="4318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4933"/>
              <a:buNone/>
            </a:pPr>
            <a:r>
              <a:rPr lang="en" sz="2310">
                <a:solidFill>
                  <a:schemeClr val="lt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i="1" lang="en" sz="2310">
                <a:solidFill>
                  <a:schemeClr val="lt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310">
                <a:solidFill>
                  <a:schemeClr val="lt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lang="en" sz="2310">
                <a:solidFill>
                  <a:schemeClr val="lt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_</a:t>
            </a:r>
            <a:r>
              <a:rPr lang="en" sz="2310">
                <a:solidFill>
                  <a:schemeClr val="lt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" sz="2310">
                <a:solidFill>
                  <a:schemeClr val="lt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core[0]</a:t>
            </a:r>
            <a:endParaRPr sz="2310">
              <a:solidFill>
                <a:schemeClr val="lt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318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631"/>
              <a:buFont typeface="Arial"/>
              <a:buNone/>
            </a:pPr>
            <a:r>
              <a:rPr lang="en" sz="2310">
                <a:solidFill>
                  <a:schemeClr val="lt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2310">
                <a:solidFill>
                  <a:schemeClr val="lt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['sara', 80.2]</a:t>
            </a:r>
            <a:endParaRPr sz="15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9" name="Google Shape;129;p27"/>
          <p:cNvSpPr txBox="1"/>
          <p:nvPr/>
        </p:nvSpPr>
        <p:spPr>
          <a:xfrm>
            <a:off x="4814431" y="3386225"/>
            <a:ext cx="39513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alibri"/>
              <a:buNone/>
            </a:pPr>
            <a:r>
              <a:rPr b="0" i="0" lang="en" sz="1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This </a:t>
            </a:r>
            <a:r>
              <a:rPr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assignment will </a:t>
            </a:r>
            <a:r>
              <a:rPr b="0" i="0" lang="en" sz="1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result in an error since tuple object</a:t>
            </a:r>
            <a:r>
              <a:rPr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 are</a:t>
            </a:r>
            <a:r>
              <a:rPr b="0" i="0" lang="en" sz="1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immutable</a:t>
            </a:r>
            <a:endParaRPr b="0" i="0" sz="14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0" name="Google Shape;130;p27"/>
          <p:cNvCxnSpPr>
            <a:stCxn id="129" idx="1"/>
          </p:cNvCxnSpPr>
          <p:nvPr/>
        </p:nvCxnSpPr>
        <p:spPr>
          <a:xfrm rot="10800000">
            <a:off x="3391531" y="3322625"/>
            <a:ext cx="1422900" cy="3483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31" name="Google Shape;131;p27"/>
          <p:cNvSpPr txBox="1"/>
          <p:nvPr/>
        </p:nvSpPr>
        <p:spPr>
          <a:xfrm>
            <a:off x="4966831" y="4256550"/>
            <a:ext cx="39513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alibri"/>
              <a:buNone/>
            </a:pPr>
            <a:r>
              <a:rPr b="0" i="0" lang="en" sz="1400" u="none" cap="none" strike="noStrike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This </a:t>
            </a:r>
            <a:r>
              <a:rPr lang="en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assignment does not raise </a:t>
            </a:r>
            <a:r>
              <a:rPr b="0" i="0" lang="en" sz="1400" u="none" cap="none" strike="noStrike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 an error </a:t>
            </a:r>
            <a:r>
              <a:rPr lang="en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because list </a:t>
            </a:r>
            <a:r>
              <a:rPr b="0" i="0" lang="en" sz="1400" u="none" cap="none" strike="noStrike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objects </a:t>
            </a:r>
            <a:r>
              <a:rPr lang="en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are</a:t>
            </a:r>
            <a:r>
              <a:rPr b="0" i="0" lang="en" sz="1400" u="none" cap="none" strike="noStrike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 mutable</a:t>
            </a:r>
            <a:endParaRPr b="0" i="0" sz="1400" u="none" cap="none" strike="noStrike">
              <a:solidFill>
                <a:srgbClr val="6AA84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2" name="Google Shape;132;p27"/>
          <p:cNvCxnSpPr/>
          <p:nvPr/>
        </p:nvCxnSpPr>
        <p:spPr>
          <a:xfrm rot="10800000">
            <a:off x="3656606" y="4171275"/>
            <a:ext cx="1106400" cy="4419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PS106_PPTX_Theme">
  <a:themeElements>
    <a:clrScheme name="Custom 5">
      <a:dk1>
        <a:srgbClr val="444445"/>
      </a:dk1>
      <a:lt1>
        <a:srgbClr val="000000"/>
      </a:lt1>
      <a:dk2>
        <a:srgbClr val="7B8994"/>
      </a:dk2>
      <a:lt2>
        <a:srgbClr val="3D464D"/>
      </a:lt2>
      <a:accent1>
        <a:srgbClr val="017EE5"/>
      </a:accent1>
      <a:accent2>
        <a:srgbClr val="017EE5"/>
      </a:accent2>
      <a:accent3>
        <a:srgbClr val="017EE5"/>
      </a:accent3>
      <a:accent4>
        <a:srgbClr val="7B8994"/>
      </a:accent4>
      <a:accent5>
        <a:srgbClr val="7B8994"/>
      </a:accent5>
      <a:accent6>
        <a:srgbClr val="FF9933"/>
      </a:accent6>
      <a:hlink>
        <a:srgbClr val="3D464D"/>
      </a:hlink>
      <a:folHlink>
        <a:srgbClr val="3D464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