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Quattrocento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6B3F14-ACD5-430D-B5FC-65F4EA8DB770}">
  <a:tblStyle styleId="{5A6B3F14-ACD5-430D-B5FC-65F4EA8DB770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FA"/>
          </a:solidFill>
        </a:fill>
      </a:tcStyle>
    </a:wholeTbl>
    <a:band1H>
      <a:tcTxStyle/>
      <a:tcStyle>
        <a:fill>
          <a:solidFill>
            <a:srgbClr val="CAD7F5"/>
          </a:solidFill>
        </a:fill>
      </a:tcStyle>
    </a:band1H>
    <a:band2H>
      <a:tcTxStyle/>
    </a:band2H>
    <a:band1V>
      <a:tcTxStyle/>
      <a:tcStyle>
        <a:fill>
          <a:solidFill>
            <a:srgbClr val="CAD7F5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4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3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6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5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a8139680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1a81396803_2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a81396803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1a81396803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ba7aa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fba7aab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8139680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a81396803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17eb08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d17eb08b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a81396803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1a81396803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a81396803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a81396803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a8139680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1a81396803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a81396803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1a81396803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a81396803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1a81396803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a81396803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1a81396803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a8139680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1a81396803_2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a8139680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1a81396803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a81396803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1a81396803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a81396803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1a81396803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a81396803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1a81396803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a81396803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1a81396803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a81396803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1a81396803_2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SLIDES_API17350850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SLIDES_API17350850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a81396803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1a81396803_2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a81396803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1a81396803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SLIDES_API1983568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SLIDES_API1983568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a8139680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1a81396803_2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a81396803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1a81396803_2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a81396803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1a81396803_2_1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a81396803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1a81396803_2_2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SLIDES_API8564910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SLIDES_API8564910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a81396803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1a81396803_2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a81396803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1a81396803_2_2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a8139680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1a81396803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a81396803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1a81396803_2_2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a81396803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1a81396803_2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SLIDES_API1263002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SLIDES_API1263002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a8139680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a81396803_2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a8139680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1a81396803_2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a813968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a81396803_2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a813968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1a81396803_2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a8139680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1a81396803_2_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a8139680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a81396803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8"/>
            <a:ext cx="7886700" cy="36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www.sli.do/features-google-slides?payload=eyJwcmVzZW50YXRpb25JZCI6IjEtYjc1WUp4QzhHMGNiMGE0aWlTM0NWMkV5UEVYZVlJQy1xWllxNWZjU1hZIiwic2xpZGVJZCI6IlNMSURFU19BUEkxNzM1MDg1MDEyXzAifQ%3D%3D" TargetMode="External"/><Relationship Id="rId6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www.sli.do/features-google-slides?payload=eyJwcmVzZW50YXRpb25JZCI6IjEtYjc1WUp4QzhHMGNiMGE0aWlTM0NWMkV5UEVYZVlJQy1xWllxNWZjU1hZIiwic2xpZGVJZCI6IlNMSURFU19BUEkxOTgzNTY4NTdfMCJ9" TargetMode="External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www.sli.do/features-google-slides?payload=eyJwcmVzZW50YXRpb25JZCI6IjEtYjc1WUp4QzhHMGNiMGE0aWlTM0NWMkV5UEVYZVlJQy1xWllxNWZjU1hZIiwic2xpZGVJZCI6IlNMSURFU19BUEk4NTY0OTEwMjdfMCJ9" TargetMode="External"/><Relationship Id="rId6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EtYjc1WUp4QzhHMGNiMGE0aWlTM0NWMkV5UEVYZVlJQy1xWllxNWZjU1hZIiwic2xpZGVJZCI6IlNMSURFU19BUEkxMjYzMDAyMzNfMCJ9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en" sz="3600"/>
              <a:t>Tutorial 9 - Week 10</a:t>
            </a:r>
            <a:endParaRPr/>
          </a:p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628650" y="1369219"/>
            <a:ext cx="7886700" cy="11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the immutable object has mutable components, changes to the mutable components are possible and these changes can become visible outside the 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509631" y="545636"/>
            <a:ext cx="863436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Immutable</a:t>
            </a:r>
            <a:r>
              <a:rPr lang="en"/>
              <a:t> Objects as Function Arguments</a:t>
            </a:r>
            <a:r>
              <a:rPr baseline="30000" lang="en"/>
              <a:t>2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926999" y="2571750"/>
            <a:ext cx="4842529" cy="17543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my_input[0][0] = 100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([1,2],[3,4])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f1(x)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([100, 2], [3, 4])</a:t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628650" y="4615225"/>
            <a:ext cx="514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affected by the execution of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f1()</a:t>
            </a:r>
            <a:endParaRPr b="0" i="0" sz="14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317" y="2120560"/>
            <a:ext cx="3386075" cy="28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Recap: </a:t>
            </a:r>
            <a:r>
              <a:rPr lang="en"/>
              <a:t>Aliasing and Functions - 1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28650" y="1180465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800"/>
              <a:t>In Python, arguments  are passed  to  functions </a:t>
            </a:r>
            <a:r>
              <a:rPr b="1" lang="en" sz="1800"/>
              <a:t>by reference. </a:t>
            </a:r>
            <a:endParaRPr/>
          </a:p>
          <a:p>
            <a:pPr indent="-25400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In other words, </a:t>
            </a:r>
            <a:r>
              <a:rPr b="1" lang="en"/>
              <a:t>links  </a:t>
            </a:r>
            <a:r>
              <a:rPr lang="en"/>
              <a:t>to objects are passed to functions, </a:t>
            </a:r>
            <a:r>
              <a:rPr b="1" lang="en"/>
              <a:t>NOT</a:t>
            </a:r>
            <a:r>
              <a:rPr lang="en"/>
              <a:t> </a:t>
            </a:r>
            <a:r>
              <a:rPr b="1" lang="en"/>
              <a:t>copies</a:t>
            </a:r>
            <a:r>
              <a:rPr lang="en"/>
              <a:t> of the objects.</a:t>
            </a:r>
            <a:endParaRPr/>
          </a:p>
          <a:p>
            <a:pPr indent="-139700" lvl="0" marL="596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0" marL="330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If the object being passed to a function is:</a:t>
            </a:r>
            <a:endParaRPr sz="1800"/>
          </a:p>
          <a:p>
            <a:pPr indent="-254000" lvl="1" marL="673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mutable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(e.g., a list, dictionary, set), if a function modifies the object passed as an argument, the change is visible outside the function (the function is said to produce “side effects”);</a:t>
            </a:r>
            <a:endParaRPr/>
          </a:p>
          <a:p>
            <a:pPr indent="-254000" lvl="1" marL="673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immutable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(e.g., integer, string, tuple): it is not possible to change anything about that object in the function (no side effects)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628650" y="545636"/>
            <a:ext cx="8097998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Recap: Aliasing and Functions - 2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628650" y="1066854"/>
            <a:ext cx="7886700" cy="914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Aliasing can be helpful, but if you do not intend for the function to change a mutable object, </a:t>
            </a:r>
            <a:r>
              <a:rPr lang="en" sz="1800"/>
              <a:t>c</a:t>
            </a:r>
            <a:r>
              <a:rPr lang="en" sz="1800"/>
              <a:t>reate a copy of the mutable object and pass that to functions, or use copies of the mutable object inside functions and change those. 	</a:t>
            </a:r>
            <a:endParaRPr sz="18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30"/>
          <p:cNvSpPr txBox="1"/>
          <p:nvPr/>
        </p:nvSpPr>
        <p:spPr>
          <a:xfrm>
            <a:off x="3897000" y="3075400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2: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536201" y="3531325"/>
            <a:ext cx="2657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y.copy()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3137274" y="3492175"/>
            <a:ext cx="2512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x[:]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900" u="none" cap="none" strike="noStrike">
              <a:solidFill>
                <a:srgbClr val="666666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5999975" y="3426175"/>
            <a:ext cx="2512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False</a:t>
            </a:r>
            <a:endParaRPr b="0" i="0" sz="1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6543048" y="3071453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3: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256006" y="1857911"/>
            <a:ext cx="2843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b="1" i="0" lang="en" sz="15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0" i="0" sz="1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409582" y="3085628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Copying 1: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064792" y="2178900"/>
            <a:ext cx="1350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Aliasing: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ctrTitle"/>
          </p:nvPr>
        </p:nvSpPr>
        <p:spPr>
          <a:xfrm>
            <a:off x="251960" y="1807109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67" name="Google Shape;167;p31"/>
          <p:cNvSpPr txBox="1"/>
          <p:nvPr>
            <p:ph idx="1" type="subTitle"/>
          </p:nvPr>
        </p:nvSpPr>
        <p:spPr>
          <a:xfrm>
            <a:off x="252413" y="28872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Advanced Functions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Optional Parameters - Default Values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28650" y="1205851"/>
            <a:ext cx="80628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4168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3"/>
              <a:buChar char="▪"/>
            </a:pPr>
            <a:r>
              <a:rPr lang="en" sz="1495"/>
              <a:t>Parameters can be set up in function definitions to have default values </a:t>
            </a:r>
            <a:endParaRPr sz="1495"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       =&gt; these values  are optional and you don’t need to specify them when calling the function</a:t>
            </a:r>
            <a:endParaRPr sz="1727"/>
          </a:p>
          <a:p>
            <a:pPr indent="-2413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t/>
            </a:r>
            <a:endParaRPr sz="14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168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3"/>
              <a:buChar char="▪"/>
            </a:pPr>
            <a:r>
              <a:rPr b="1" lang="en" sz="1495">
                <a:latin typeface="Proxima Nova"/>
                <a:ea typeface="Proxima Nova"/>
                <a:cs typeface="Proxima Nova"/>
                <a:sym typeface="Proxima Nova"/>
              </a:rPr>
              <a:t>Example: sep, end, file</a:t>
            </a:r>
            <a:r>
              <a:rPr lang="en" sz="1495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1495">
                <a:latin typeface="Proxima Nova"/>
                <a:ea typeface="Proxima Nova"/>
                <a:cs typeface="Proxima Nova"/>
                <a:sym typeface="Proxima Nova"/>
              </a:rPr>
              <a:t>flush</a:t>
            </a:r>
            <a:r>
              <a:rPr lang="en" sz="1495">
                <a:latin typeface="Proxima Nova"/>
                <a:ea typeface="Proxima Nova"/>
                <a:cs typeface="Proxima Nova"/>
                <a:sym typeface="Proxima Nova"/>
              </a:rPr>
              <a:t> are optional parameters in </a:t>
            </a:r>
            <a:r>
              <a:rPr b="1" lang="en" sz="1495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727"/>
          </a:p>
        </p:txBody>
      </p:sp>
      <p:sp>
        <p:nvSpPr>
          <p:cNvPr id="174" name="Google Shape;174;p32"/>
          <p:cNvSpPr txBox="1"/>
          <p:nvPr/>
        </p:nvSpPr>
        <p:spPr>
          <a:xfrm>
            <a:off x="126883" y="2557594"/>
            <a:ext cx="8890233" cy="26661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help (print) 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print(...)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print(value, ...,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=' ',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='\n',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=sys.stdout, f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lush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=False)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Prints the values to a stream, or to sys.stdout by default.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Optional keyword arguments: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file:  a file-like object (stream); defaults to the current sys.stdout.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sep:   string inserted between values, default a space.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end:   string appended after the last value, default a newline.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flush: whether to forcibly flush the stream.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solidFill>
                  <a:schemeClr val="dk1"/>
                </a:solidFill>
              </a:rPr>
              <a:t>Optional Parameters</a:t>
            </a:r>
            <a:r>
              <a:rPr lang="en"/>
              <a:t> in B</a:t>
            </a:r>
            <a:r>
              <a:rPr lang="en"/>
              <a:t>uilt-in Functions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b="1" lang="en"/>
              <a:t>Example:</a:t>
            </a:r>
            <a:r>
              <a:rPr lang="en"/>
              <a:t> in function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, the default values of the optional parameters </a:t>
            </a:r>
            <a:r>
              <a:rPr b="1" lang="en"/>
              <a:t>sep</a:t>
            </a:r>
            <a:r>
              <a:rPr lang="en"/>
              <a:t> and </a:t>
            </a:r>
            <a:r>
              <a:rPr b="1" lang="en"/>
              <a:t>end</a:t>
            </a:r>
            <a:r>
              <a:rPr lang="en"/>
              <a:t> are </a:t>
            </a:r>
            <a:r>
              <a:rPr lang="en">
                <a:solidFill>
                  <a:schemeClr val="dk1"/>
                </a:solidFill>
              </a:rPr>
              <a:t>a blank space and </a:t>
            </a:r>
            <a:r>
              <a:rPr lang="en"/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'\n'</a:t>
            </a:r>
            <a:r>
              <a:rPr lang="en"/>
              <a:t> (the newline marker), respectively: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can specify different values for </a:t>
            </a:r>
            <a:r>
              <a:rPr b="1" lang="en"/>
              <a:t>sep</a:t>
            </a:r>
            <a:r>
              <a:rPr lang="en"/>
              <a:t> and </a:t>
            </a:r>
            <a:r>
              <a:rPr b="1" lang="en"/>
              <a:t>end</a:t>
            </a:r>
            <a:r>
              <a:rPr lang="en"/>
              <a:t>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915646" y="2275624"/>
            <a:ext cx="5787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one two three four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552425" y="3529175"/>
            <a:ext cx="8291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sep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'...'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end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"!!!"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one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four!!!!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545636"/>
            <a:ext cx="8171382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Optional Parameters  in User-defined Functions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1325225"/>
            <a:ext cx="8515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Optional  parameters can also be defined in user-defined functions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628652" y="1818050"/>
            <a:ext cx="69495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 y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500"/>
              <a:buFont typeface="Courier New"/>
              <a:buNone/>
            </a:pPr>
            <a:r>
              <a:rPr i="1" lang="en" sz="16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the y parameter takes on the default value 2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'Using the default value:'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func(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SzPts val="1500"/>
              <a:buFont typeface="Courier New"/>
              <a:buNone/>
            </a:pPr>
            <a:r>
              <a:rPr i="1" lang="en" sz="16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the default value of y is overriden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'Default value overridden:'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func(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1034376" y="4285250"/>
            <a:ext cx="71217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When u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sing the default value func() returns 6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When the d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efault value is overridden, func() returns 15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96" name="Google Shape;196;p35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Program Input and Output - Files</a:t>
            </a:r>
            <a:br>
              <a:rPr lang="en" sz="3000">
                <a:solidFill>
                  <a:schemeClr val="accent1"/>
                </a:solidFill>
              </a:rPr>
            </a:br>
            <a:br>
              <a:rPr lang="en" sz="3000">
                <a:solidFill>
                  <a:schemeClr val="accent1"/>
                </a:solidFill>
              </a:rPr>
            </a:b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Opening Files 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The general form for opening a file is:</a:t>
            </a:r>
            <a:endParaRPr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(file_path, mode)</a:t>
            </a:r>
            <a:endParaRPr sz="1800">
              <a:highlight>
                <a:srgbClr val="F8F8F8"/>
              </a:highlight>
            </a:endParaRPr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can be: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/>
              <a:t> for reading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800"/>
              <a:t> for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800"/>
              <a:t> for appending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'r+'</a:t>
            </a:r>
            <a:r>
              <a:rPr lang="en" sz="1800"/>
              <a:t> for reading and writing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'a+'</a:t>
            </a:r>
            <a:r>
              <a:rPr lang="en" sz="1800"/>
              <a:t> for appending and reading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returns</a:t>
            </a:r>
            <a:r>
              <a:rPr lang="en" sz="1800"/>
              <a:t> a </a:t>
            </a:r>
            <a:r>
              <a:rPr b="1" lang="en" sz="1800"/>
              <a:t>file object</a:t>
            </a:r>
            <a:r>
              <a:rPr lang="en" sz="1800"/>
              <a:t>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Writing to a File 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184900" y="1194000"/>
            <a:ext cx="89592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The following statement opens the file for writing (note parameter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en" sz="1800"/>
              <a:t>is set to 'w')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0" lvl="0" marL="177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To write something to the file we can use the </a:t>
            </a:r>
            <a:r>
              <a:rPr b="1" lang="en" sz="1800">
                <a:latin typeface="Courier"/>
                <a:ea typeface="Courier"/>
                <a:cs typeface="Courier"/>
                <a:sym typeface="Courier"/>
              </a:rPr>
              <a:t>write</a:t>
            </a:r>
            <a:r>
              <a:rPr lang="en" sz="1800"/>
              <a:t> method of the file object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write(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file ..."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highlight>
                <a:srgbClr val="F8F8F8"/>
              </a:highlight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Once we have finished with the file, we need to close 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myfile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sz="1800"/>
          </a:p>
        </p:txBody>
      </p:sp>
      <p:sp>
        <p:nvSpPr>
          <p:cNvPr id="209" name="Google Shape;209;p37"/>
          <p:cNvSpPr txBox="1"/>
          <p:nvPr/>
        </p:nvSpPr>
        <p:spPr>
          <a:xfrm>
            <a:off x="1635650" y="1834000"/>
            <a:ext cx="2505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my_file</a:t>
            </a:r>
            <a:r>
              <a:rPr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 </a:t>
            </a:r>
            <a:r>
              <a:rPr b="1" lang="en" sz="15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 object</a:t>
            </a:r>
            <a:endParaRPr b="1" sz="1500"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0" name="Google Shape;210;p37"/>
          <p:cNvCxnSpPr>
            <a:stCxn id="209" idx="1"/>
          </p:cNvCxnSpPr>
          <p:nvPr/>
        </p:nvCxnSpPr>
        <p:spPr>
          <a:xfrm rot="10800000">
            <a:off x="987950" y="1845550"/>
            <a:ext cx="647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Aliasing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Passing Mutable Objects into a Function 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Passing Immutable Objects into a Function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Default function values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File I/O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-57150" y="306550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Reading a file</a:t>
            </a:r>
            <a:endParaRPr/>
          </a:p>
        </p:txBody>
      </p:sp>
      <p:graphicFrame>
        <p:nvGraphicFramePr>
          <p:cNvPr id="216" name="Google Shape;216;p38"/>
          <p:cNvGraphicFramePr/>
          <p:nvPr/>
        </p:nvGraphicFramePr>
        <p:xfrm>
          <a:off x="243281" y="798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{5A6B3F14-ACD5-430D-B5FC-65F4EA8DB770}</a:tableStyleId>
              </a:tblPr>
              <a:tblGrid>
                <a:gridCol w="2152125"/>
                <a:gridCol w="3627550"/>
                <a:gridCol w="28777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Code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to use it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myfile.read()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read the whole file at once and use it as a string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 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contents +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hile line != ‘’: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myfile.readline()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only part of a file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for line in file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ontents = ‘’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or line in myfile:</a:t>
                      </a:r>
                      <a:endParaRPr sz="13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contents += line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process every line in the file one at a time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 readlines approach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 = open(filename, ‘r’)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ines = myfile.readlines()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yfile.close()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you want to examine each line of a file by index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77504" y="393235"/>
            <a:ext cx="844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700"/>
              <a:buFont typeface="Quattrocento Sans"/>
              <a:buNone/>
            </a:pPr>
            <a:r>
              <a:rPr lang="en" sz="2700"/>
              <a:t>File I/O with Context Managers - the </a:t>
            </a:r>
            <a:r>
              <a:rPr b="1" lang="en" sz="2700"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2700"/>
              <a:t>statement 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196525" y="885225"/>
            <a:ext cx="88788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Every time we open a file we must also close it.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Python allows us to use </a:t>
            </a:r>
            <a:r>
              <a:rPr b="1" lang="en" sz="1700"/>
              <a:t>context managers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, which will  automatically close files when the context is exited.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We can create context managers using the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with 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statement.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</a:t>
            </a:r>
            <a:r>
              <a:rPr b="1" lang="en" sz="1700"/>
              <a:t>Example:</a:t>
            </a:r>
            <a:endParaRPr b="1" sz="17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There’s no need to call the </a:t>
            </a:r>
            <a:r>
              <a:rPr lang="en" sz="17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close()</a:t>
            </a: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 within the </a:t>
            </a:r>
            <a:r>
              <a:rPr b="1" lang="en" sz="17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" sz="17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statement. </a:t>
            </a:r>
            <a:endParaRPr sz="17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file opened in the context manager used  by the </a:t>
            </a:r>
            <a:r>
              <a:rPr b="1" lang="en" sz="17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statement 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will be closed automatically when the context is exited.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2279683" y="2422526"/>
            <a:ext cx="558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'test.txt'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contents 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800"/>
              <a:buFont typeface="Courier New"/>
              <a:buNone/>
            </a:pP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 again!'</a:t>
            </a:r>
            <a:endParaRPr sz="21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4" name="Google Shape;224;p39"/>
          <p:cNvCxnSpPr/>
          <p:nvPr/>
        </p:nvCxnSpPr>
        <p:spPr>
          <a:xfrm flipH="1">
            <a:off x="3280250" y="2311125"/>
            <a:ext cx="616800" cy="2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39"/>
          <p:cNvSpPr txBox="1"/>
          <p:nvPr/>
        </p:nvSpPr>
        <p:spPr>
          <a:xfrm>
            <a:off x="3963025" y="2096400"/>
            <a:ext cx="3762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15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a  </a:t>
            </a:r>
            <a:r>
              <a:rPr b="1" lang="en" sz="15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 manager </a:t>
            </a:r>
            <a:r>
              <a:rPr lang="en" sz="1500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</a:t>
            </a:r>
            <a:endParaRPr sz="1500">
              <a:solidFill>
                <a:srgbClr val="1155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244850" y="1135800"/>
            <a:ext cx="88992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CSV files are text files containing values separated by commas.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read the contents of a CSV file </a:t>
            </a:r>
            <a:r>
              <a:rPr lang="en" sz="18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using a context manager: </a:t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NOTE: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is a string containing all the data in the CSV file (the rows are separated by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new line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characters and the “columns” are separated by commas)</a:t>
            </a:r>
            <a:endParaRPr sz="1800"/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789675" y="2109825"/>
            <a:ext cx="4783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contents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ourier New"/>
              <a:buNone/>
            </a:pP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06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'Name,Test1,Test2,Final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John,100,50,29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,Mark,76,32,33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Sam,25,75,95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173" y="2023871"/>
            <a:ext cx="2893219" cy="163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628650" y="446714"/>
            <a:ext cx="78867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 using the CSV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/>
              <a:t> Class of the </a:t>
            </a:r>
            <a:r>
              <a:rPr b="1" lang="en">
                <a:latin typeface="Courier"/>
                <a:ea typeface="Courier"/>
                <a:cs typeface="Courier"/>
                <a:sym typeface="Courier"/>
              </a:rPr>
              <a:t>CSV</a:t>
            </a:r>
            <a:r>
              <a:rPr b="1" lang="en"/>
              <a:t> module</a:t>
            </a:r>
            <a:r>
              <a:rPr baseline="30000" lang="en"/>
              <a:t>1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628650" y="1775825"/>
            <a:ext cx="84351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csv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module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provides functions that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work with CSV files</a:t>
            </a:r>
            <a:endParaRPr sz="2100"/>
          </a:p>
          <a:p>
            <a:pPr indent="-266700" lvl="0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etho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csv.reader()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takes a csv file object as  input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returns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csv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reader object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that holds the content of the file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➢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The csv reader object can be </a:t>
            </a: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iterated through </a:t>
            </a:r>
            <a:endParaRPr sz="2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628650" y="446714"/>
            <a:ext cx="7886700" cy="817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File I/O – Working with CSV Files using the CSV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/>
              <a:t> Class of the CSV module</a:t>
            </a:r>
            <a:r>
              <a:rPr baseline="30000" lang="en"/>
              <a:t>2</a:t>
            </a:r>
            <a:endParaRPr/>
          </a:p>
        </p:txBody>
      </p:sp>
      <p:sp>
        <p:nvSpPr>
          <p:cNvPr id="245" name="Google Shape;245;p42"/>
          <p:cNvSpPr txBox="1"/>
          <p:nvPr/>
        </p:nvSpPr>
        <p:spPr>
          <a:xfrm>
            <a:off x="680138" y="1720273"/>
            <a:ext cx="48819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csv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'grades.csv'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csvfile: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grades_reader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csv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reader(csvfile)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row_num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b="1" lang="en" sz="1500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grades_reader: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0" lvl="0" marL="774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'Row #'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row_num, </a:t>
            </a:r>
            <a:r>
              <a:rPr lang="en" sz="15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row)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0" lvl="0" marL="774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row_num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sz="1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3545316" y="1668464"/>
            <a:ext cx="4470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csv file and create a csv </a:t>
            </a:r>
            <a:r>
              <a:rPr b="0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object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4096958" y="2753160"/>
            <a:ext cx="419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Iterate through each row in the csv </a:t>
            </a:r>
            <a:r>
              <a:rPr b="1" i="0" lang="en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1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5938678" y="3429338"/>
            <a:ext cx="3140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None/>
            </a:pPr>
            <a:r>
              <a:rPr lang="en" sz="1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the content of the file to the standard output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9" name="Google Shape;249;p42"/>
          <p:cNvCxnSpPr/>
          <p:nvPr/>
        </p:nvCxnSpPr>
        <p:spPr>
          <a:xfrm flipH="1">
            <a:off x="1677553" y="1823039"/>
            <a:ext cx="17367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42"/>
          <p:cNvCxnSpPr/>
          <p:nvPr/>
        </p:nvCxnSpPr>
        <p:spPr>
          <a:xfrm flipH="1">
            <a:off x="3398203" y="2898698"/>
            <a:ext cx="7377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42"/>
          <p:cNvCxnSpPr>
            <a:stCxn id="248" idx="1"/>
          </p:cNvCxnSpPr>
          <p:nvPr/>
        </p:nvCxnSpPr>
        <p:spPr>
          <a:xfrm rot="10800000">
            <a:off x="5176978" y="3588488"/>
            <a:ext cx="7617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42"/>
          <p:cNvSpPr txBox="1"/>
          <p:nvPr/>
        </p:nvSpPr>
        <p:spPr>
          <a:xfrm>
            <a:off x="2545865" y="4105383"/>
            <a:ext cx="4626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1 : ['Name', 'Test1', 'Test2', 'Final']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2 : ['John', '100', '50', '29']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3 : ['Mark', '76', '32', '33']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# 4 : ['Sam', '25', '75', '95']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42"/>
          <p:cNvSpPr/>
          <p:nvPr/>
        </p:nvSpPr>
        <p:spPr>
          <a:xfrm>
            <a:off x="1044590" y="4297481"/>
            <a:ext cx="1265775" cy="5206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400"/>
              <a:buFont typeface="Quattrocento Sans"/>
              <a:buNone/>
            </a:pPr>
            <a:r>
              <a:rPr lang="en" sz="14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400">
              <a:solidFill>
                <a:srgbClr val="F8F8F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Quattrocento Sans"/>
              <a:buNone/>
            </a:pPr>
            <a:r>
              <a:rPr lang="en">
                <a:solidFill>
                  <a:schemeClr val="accent6"/>
                </a:solidFill>
              </a:rPr>
              <a:t>Practice Problems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251960" y="2886749"/>
            <a:ext cx="8543299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64" name="Google Shape;264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5" name="Google Shape;265;p4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66" name="Google Shape;266;p4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67" name="Google Shape;267;p4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4754125" y="2256077"/>
            <a:ext cx="4389875" cy="19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{1:  'hi'}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{1:  'hi', 2:  'bi'}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{2:  'bi'}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{2:  'bi', 1:  'hi’}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0" y="2066885"/>
            <a:ext cx="3736703" cy="260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281" name="Google Shape;281;p46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4754125" y="2256077"/>
            <a:ext cx="4389875" cy="19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{1:  'hi'}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{1:  'hi', 2:  'bi'}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{2:  'bi'}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{2:  'bi', 1:  'hi’} 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0" y="2066885"/>
            <a:ext cx="3736703" cy="260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88" name="Google Shape;288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9" name="Google Shape;289;p4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90" name="Google Shape;290;p4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91" name="Google Shape;291;p47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this tutorial, learners should be able to: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 aliases for Python objects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mutable/immutable objects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</a:rPr>
              <a:t>mutable/immutable objects as arguments for functions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optional function parameters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open regular files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open csv files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operate with regular file objects, e.g., iterate over, close, etc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operate with csv file objects, e.g., iterate over, close, etc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use the built-in  context manager “open” (for file management)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dictionaries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sets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iterate over tuples/sets/dictionaries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5200839" y="2256077"/>
            <a:ext cx="3513226" cy="19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0" y="2035899"/>
            <a:ext cx="4315309" cy="251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305" name="Google Shape;305;p49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5213423" y="2256077"/>
            <a:ext cx="3355932" cy="19620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4]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7" name="Google Shape;3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0" y="2035899"/>
            <a:ext cx="4315309" cy="251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313" name="Google Shape;313;p50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5137922" y="1803071"/>
            <a:ext cx="3513226" cy="325471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(1, 2, 3, 4)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 (4,)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F8F8F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16" y="2281903"/>
            <a:ext cx="3629531" cy="19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20" name="Google Shape;320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21" name="Google Shape;321;p5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22" name="Google Shape;322;p5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the following code output? Note: ' | ' refers to a new line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23" name="Google Shape;323;p51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329" name="Google Shape;329;p52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" sz="18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Q3. What does the following code output?</a:t>
            </a:r>
            <a:endParaRPr sz="18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p52"/>
          <p:cNvSpPr txBox="1"/>
          <p:nvPr/>
        </p:nvSpPr>
        <p:spPr>
          <a:xfrm>
            <a:off x="5137922" y="1803071"/>
            <a:ext cx="3513226" cy="325471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(1, 2, 3, 4)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(1, 2, 3)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 (4,)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100"/>
              <a:buFont typeface="Quattrocento Sans"/>
              <a:buAutoNum type="alphaUcPeriod"/>
            </a:pP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b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1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(1, 2, 3, 4)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Font typeface="Quattrocento Sans"/>
              <a:buAutoNum type="alphaUcPeriod"/>
            </a:pPr>
            <a:r>
              <a:rPr lang="en" sz="2100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1" name="Google Shape;33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16" y="2281903"/>
            <a:ext cx="3629531" cy="19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628650" y="1532582"/>
            <a:ext cx="78867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Write a Python function </a:t>
            </a:r>
            <a:r>
              <a:rPr b="1" lang="en" sz="21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count_vowels </a:t>
            </a:r>
            <a:r>
              <a:rPr b="1" lang="en" sz="2100">
                <a:solidFill>
                  <a:srgbClr val="F8F8F8"/>
                </a:solidFill>
              </a:rPr>
              <a:t>to count the frequency of vowels in a file.  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ount_vowels takes </a:t>
            </a:r>
            <a:r>
              <a:rPr b="1" lang="en" sz="2100">
                <a:solidFill>
                  <a:srgbClr val="F8F8F8"/>
                </a:solidFill>
              </a:rPr>
              <a:t>takes </a:t>
            </a:r>
            <a:r>
              <a:rPr b="1" lang="en">
                <a:solidFill>
                  <a:srgbClr val="F8F8F8"/>
                </a:solidFill>
              </a:rPr>
              <a:t>as input </a:t>
            </a:r>
            <a:r>
              <a:rPr b="1" lang="en" sz="2100">
                <a:solidFill>
                  <a:srgbClr val="F8F8F8"/>
                </a:solidFill>
              </a:rPr>
              <a:t>a file path and returns a dictionary with</a:t>
            </a:r>
            <a:r>
              <a:rPr b="1" lang="en">
                <a:solidFill>
                  <a:srgbClr val="F8F8F8"/>
                </a:solidFill>
              </a:rPr>
              <a:t> items vowel : vowel frequency. (</a:t>
            </a:r>
            <a:r>
              <a:rPr b="1" lang="en">
                <a:solidFill>
                  <a:srgbClr val="F8F8F8"/>
                </a:solidFill>
              </a:rPr>
              <a:t>The input file is provided on Tutorial Quercus page. </a:t>
            </a:r>
            <a:r>
              <a:rPr b="1" lang="en">
                <a:solidFill>
                  <a:srgbClr val="F8F8F8"/>
                </a:solidFill>
              </a:rPr>
              <a:t>)</a:t>
            </a:r>
            <a:endParaRPr b="1" sz="21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F8F8F8"/>
                </a:solidFill>
              </a:rPr>
              <a:t>Usage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count_vowels(&lt;/path/to/file&gt;)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{'a': 29, 'e': 40, 'i': 40, 'o': 29, 'u': </a:t>
            </a: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2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F8F8F8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</a:t>
            </a:r>
            <a:r>
              <a:rPr lang="en"/>
              <a:t>2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628650" y="948474"/>
            <a:ext cx="78867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rgbClr val="F8F8F8"/>
                </a:solidFill>
              </a:rPr>
              <a:t>Write a Python function </a:t>
            </a:r>
            <a:r>
              <a:rPr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maximal_subsets() </a:t>
            </a:r>
            <a:r>
              <a:rPr lang="en">
                <a:solidFill>
                  <a:srgbClr val="F8F8F8"/>
                </a:solidFill>
              </a:rPr>
              <a:t>that takes in a string representing the path to a csv file </a:t>
            </a:r>
            <a:r>
              <a:rPr lang="en"/>
              <a:t>where each line is a set of numbers </a:t>
            </a:r>
            <a:r>
              <a:rPr lang="en">
                <a:solidFill>
                  <a:srgbClr val="F8F8F8"/>
                </a:solidFill>
              </a:rPr>
              <a:t>and returns a list with the maximal subsets in that file. </a:t>
            </a:r>
            <a:r>
              <a:rPr lang="en"/>
              <a:t>A </a:t>
            </a:r>
            <a:r>
              <a:rPr b="1" lang="en"/>
              <a:t>maximal subset</a:t>
            </a:r>
            <a:r>
              <a:rPr lang="en"/>
              <a:t> is a set that is not a subset of another.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For example, when run on a file with content:</a:t>
            </a:r>
            <a:endParaRPr sz="2400"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1, 2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2, 3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2, 4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/>
              <a:t> </a:t>
            </a:r>
            <a:r>
              <a:rPr b="1" lang="en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maximal_subsets() </a:t>
            </a:r>
            <a:r>
              <a:rPr lang="en" sz="2400"/>
              <a:t>returns </a:t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{2, 4}]</a:t>
            </a:r>
            <a:endParaRPr b="1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2: </a:t>
            </a:r>
            <a:r>
              <a:rPr lang="en" sz="3300">
                <a:solidFill>
                  <a:schemeClr val="accent6"/>
                </a:solidFill>
              </a:rPr>
              <a:t>Step 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628650" y="1129910"/>
            <a:ext cx="7886700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each line of the input is a set of numbers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u="sng">
                <a:solidFill>
                  <a:schemeClr val="accent6"/>
                </a:solidFill>
              </a:rPr>
              <a:t>Step 1: </a:t>
            </a:r>
            <a:r>
              <a:rPr lang="en">
                <a:solidFill>
                  <a:schemeClr val="accent6"/>
                </a:solidFill>
              </a:rPr>
              <a:t>Convert the file into a list of sets.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/>
              <a:t>For example:</a:t>
            </a:r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571750"/>
            <a:ext cx="2464638" cy="238995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/>
          <p:nvPr/>
        </p:nvSpPr>
        <p:spPr>
          <a:xfrm>
            <a:off x="4046184" y="3471218"/>
            <a:ext cx="4971554" cy="553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1" i="0" sz="11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" sz="1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[{3, 4, 6, 7, 9, 10}, {2, 4, 5, 6, 7, 10}, {2, 9, 10}, ... ]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3239339" y="3683598"/>
            <a:ext cx="660795" cy="166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31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2: </a:t>
            </a:r>
            <a:r>
              <a:rPr lang="en" sz="3300">
                <a:solidFill>
                  <a:schemeClr val="accent6"/>
                </a:solidFill>
              </a:rPr>
              <a:t>Step 2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515399" y="1368996"/>
            <a:ext cx="7886700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u="sng">
                <a:solidFill>
                  <a:schemeClr val="accent6"/>
                </a:solidFill>
              </a:rPr>
              <a:t>Step 2: </a:t>
            </a:r>
            <a:r>
              <a:rPr lang="en" sz="2400">
                <a:solidFill>
                  <a:schemeClr val="accent6"/>
                </a:solidFill>
              </a:rPr>
              <a:t> Given the list of sets, find the maximal subsets (i.e. remove all sets that are subsets of other sets in the list).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Example: </a:t>
            </a:r>
            <a:endParaRPr sz="2400"/>
          </a:p>
          <a:p>
            <a:pPr indent="0" lvl="0" marL="88900" rtl="0" algn="l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the maximal subsets in:</a:t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{1, 2}, {2, 3}, {2, 4}]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are:</a:t>
            </a:r>
            <a:endParaRPr sz="24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[{1, 2, 3}, {1, 2, 3}, {2, 4}]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63" name="Google Shape;363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64" name="Google Shape;364;p5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65" name="Google Shape;365;p5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66" name="Google Shape;366;p57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251960" y="1807109"/>
            <a:ext cx="8543299" cy="6701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52413" y="2887266"/>
            <a:ext cx="854273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Aliasing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545636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Aliasing (Review)</a:t>
            </a:r>
            <a:endParaRPr/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28650" y="1369225"/>
            <a:ext cx="83769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8595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Two variables are said to be </a:t>
            </a:r>
            <a:r>
              <a:rPr b="1" lang="en" sz="1970"/>
              <a:t>aliases</a:t>
            </a:r>
            <a:r>
              <a:rPr lang="en" sz="1970"/>
              <a:t> when they reference the same object. </a:t>
            </a:r>
            <a:endParaRPr sz="1970"/>
          </a:p>
          <a:p>
            <a:pPr indent="-188595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If the object represents a mutable value, changes made through one variable are visible to all aliases,</a:t>
            </a:r>
            <a:endParaRPr sz="1970"/>
          </a:p>
          <a:p>
            <a:pPr indent="-188595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970"/>
              <a:buChar char="▪"/>
            </a:pPr>
            <a:r>
              <a:rPr lang="en" sz="1970"/>
              <a:t>Example:</a:t>
            </a:r>
            <a:endParaRPr sz="1970"/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1970"/>
          </a:p>
        </p:txBody>
      </p:sp>
      <p:sp>
        <p:nvSpPr>
          <p:cNvPr id="96" name="Google Shape;96;p23"/>
          <p:cNvSpPr txBox="1"/>
          <p:nvPr/>
        </p:nvSpPr>
        <p:spPr>
          <a:xfrm>
            <a:off x="1452950" y="2477150"/>
            <a:ext cx="311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lst1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lst2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lst1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 lst2[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5172475" y="2432089"/>
            <a:ext cx="255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(lst1)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(lst2)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[</a:t>
            </a:r>
            <a:r>
              <a:rPr b="0" i="0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746700" y="4226323"/>
            <a:ext cx="212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lst1 </a:t>
            </a:r>
            <a:r>
              <a:rPr b="1" i="0" lang="en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lst2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True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677350" y="3584328"/>
            <a:ext cx="7886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 check if two variables are aliases by using the </a:t>
            </a:r>
            <a:r>
              <a:rPr b="1" i="0" lang="en" sz="18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operator, which returns </a:t>
            </a:r>
            <a:r>
              <a:rPr b="1" lang="en" sz="1800">
                <a:solidFill>
                  <a:srgbClr val="444445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" sz="1800" u="none" cap="none" strike="noStrike">
                <a:solidFill>
                  <a:srgbClr val="444445"/>
                </a:solidFill>
                <a:latin typeface="Courier"/>
                <a:ea typeface="Courier"/>
                <a:cs typeface="Courier"/>
                <a:sym typeface="Courier"/>
              </a:rPr>
              <a:t>rue</a:t>
            </a: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if both variables reference the same object</a:t>
            </a:r>
            <a:endParaRPr b="0" i="0" sz="18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628649" y="545636"/>
            <a:ext cx="8192374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1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If an object passed to a function as argument is </a:t>
            </a:r>
            <a:r>
              <a:rPr b="1" lang="en"/>
              <a:t>mutable</a:t>
            </a:r>
            <a:r>
              <a:rPr lang="en"/>
              <a:t>, modification of the object made within the function may be “visible” outside the function</a:t>
            </a:r>
            <a:endParaRPr/>
          </a:p>
          <a:p>
            <a:pPr indent="-38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WHY? 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The function gets  a </a:t>
            </a:r>
            <a:r>
              <a:rPr b="1" lang="en"/>
              <a:t>reference </a:t>
            </a:r>
            <a:r>
              <a:rPr lang="en"/>
              <a:t> to the object, not a copy of it, and modifications to the object may be visible to variables outside the scope of the  function via the aliasing mechanism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491538" y="499086"/>
            <a:ext cx="816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2</a:t>
            </a:r>
            <a:endParaRPr/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534274" y="1142715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*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[[1, 2], [3, 4], [1, 2], [3, 4]]</a:t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2696234" y="1894961"/>
            <a:ext cx="494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list object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 is changed “in place” 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" name="Google Shape;113;p25"/>
          <p:cNvCxnSpPr/>
          <p:nvPr/>
        </p:nvCxnSpPr>
        <p:spPr>
          <a:xfrm rot="10800000">
            <a:off x="2427097" y="1717021"/>
            <a:ext cx="243675" cy="33007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5"/>
          <p:cNvSpPr txBox="1"/>
          <p:nvPr/>
        </p:nvSpPr>
        <p:spPr>
          <a:xfrm>
            <a:off x="3592585" y="4509846"/>
            <a:ext cx="519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affected by the execution of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func()</a:t>
            </a:r>
            <a:endParaRPr b="0" i="0" sz="14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315225" y="3551899"/>
            <a:ext cx="533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func is called, variables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become aliases 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28650" y="1369218"/>
            <a:ext cx="7886700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my_input + my_input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[[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[2,3]]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491538" y="522361"/>
            <a:ext cx="8160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Mutable</a:t>
            </a:r>
            <a:r>
              <a:rPr lang="en"/>
              <a:t> Objects as Function Arguments</a:t>
            </a:r>
            <a:r>
              <a:rPr baseline="30000" lang="en"/>
              <a:t>3</a:t>
            </a:r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3476732" y="3948677"/>
            <a:ext cx="5312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x was NOT affected by the execution of func()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2638308" y="2175689"/>
            <a:ext cx="359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my_input </a:t>
            </a:r>
            <a:r>
              <a:rPr b="0" i="0" lang="en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reference a NEW list object !</a:t>
            </a:r>
            <a:endParaRPr b="0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4" name="Google Shape;124;p26"/>
          <p:cNvCxnSpPr/>
          <p:nvPr/>
        </p:nvCxnSpPr>
        <p:spPr>
          <a:xfrm rot="10800000">
            <a:off x="2445108" y="1997430"/>
            <a:ext cx="193200" cy="21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628650" y="1369218"/>
            <a:ext cx="7886700" cy="149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6195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/>
              <a:t>If the object passed as an argument to a function  is </a:t>
            </a:r>
            <a:r>
              <a:rPr b="1" lang="en"/>
              <a:t>immutable</a:t>
            </a:r>
            <a:r>
              <a:rPr lang="en"/>
              <a:t>, the function gets a </a:t>
            </a:r>
            <a:r>
              <a:rPr b="1" lang="en"/>
              <a:t>reference </a:t>
            </a:r>
            <a:r>
              <a:rPr lang="en"/>
              <a:t>to the immutable object 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/>
              <a:t>If the the immutable object has no mutable components, no changes to the  object are possible (no “side effects” occur)</a:t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509631" y="545636"/>
            <a:ext cx="863436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Using </a:t>
            </a:r>
            <a:r>
              <a:rPr lang="en" u="sng"/>
              <a:t>Immutable</a:t>
            </a:r>
            <a:r>
              <a:rPr lang="en"/>
              <a:t> Objects as Function Arguments</a:t>
            </a:r>
            <a:r>
              <a:rPr baseline="30000" lang="en"/>
              <a:t>1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971042" y="3005964"/>
            <a:ext cx="2727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i="0" lang="en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(my_input):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my_input *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func(x)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Courier New"/>
              <a:buNone/>
            </a:pPr>
            <a:r>
              <a:rPr b="0" i="0" lang="en" sz="17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5</a:t>
            </a:r>
            <a:endParaRPr b="0" i="0" sz="1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939490" y="3793157"/>
            <a:ext cx="4431150" cy="53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value of variable </a:t>
            </a:r>
            <a:r>
              <a:rPr b="0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was not affected by the execution of </a:t>
            </a:r>
            <a:r>
              <a:rPr b="0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func2()</a:t>
            </a:r>
            <a:endParaRPr b="0" i="0" sz="15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