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Proxima Nova"/>
      <p:regular r:id="rId29"/>
      <p:bold r:id="rId30"/>
      <p:italic r:id="rId31"/>
      <p:boldItalic r:id="rId32"/>
    </p:embeddedFont>
    <p:embeddedFont>
      <p:font typeface="Roboto"/>
      <p:regular r:id="rId33"/>
      <p:bold r:id="rId34"/>
      <p:italic r:id="rId35"/>
      <p:boldItalic r:id="rId36"/>
    </p:embeddedFont>
    <p:embeddedFont>
      <p:font typeface="Quattrocento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QuattrocentoSans-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roximaNova-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font" Target="fonts/ProximaNova-boldItalic.fntdata"/><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37" Type="http://schemas.openxmlformats.org/officeDocument/2006/relationships/font" Target="fonts/QuattrocentoSans-regular.fntdata"/><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39" Type="http://schemas.openxmlformats.org/officeDocument/2006/relationships/font" Target="fonts/QuattrocentoSans-italic.fntdata"/><Relationship Id="rId16" Type="http://schemas.openxmlformats.org/officeDocument/2006/relationships/slide" Target="slides/slide10.xml"/><Relationship Id="rId38" Type="http://schemas.openxmlformats.org/officeDocument/2006/relationships/font" Target="fonts/QuattrocentoSans-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a1ec19f94_2_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g22a1ec19f94_2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a539580fa_0_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22a539580fa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a1ec19f94_2_6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2a1ec19f94_2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a539580fa_0_6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2a539580fa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2a1ec19f94_2_6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2a1ec19f94_2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a539580fa_0_7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2a539580fa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a539580fa_0_7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22a539580fa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a539580fa_0_6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22a539580fa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2a1ec19f94_2_8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22a1ec19f94_2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a1ec19f94_2_9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2a1ec19f94_2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2a539580fa_0_9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22a539580fa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a1ec19f94_2_2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22a1ec19f94_2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a1ec19f94_2_9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22a1ec19f94_2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2c3efd048c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2c3efd048c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SLIDES_API193453122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SLIDES_API19345312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a1ec19f94_2_2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22a1ec19f94_2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a1ec19f94_2_3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22a1ec19f94_2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2a1ec19f94_2_3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22a1ec19f94_2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a1ec19f94_2_5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22a1ec19f94_2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a1ec19f94_2_5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22a1ec19f94_2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a539580fa_0_4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2a539580fa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a539580fa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2a539580f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txBox="1"/>
          <p:nvPr>
            <p:ph type="ctrTitle"/>
          </p:nvPr>
        </p:nvSpPr>
        <p:spPr>
          <a:xfrm>
            <a:off x="251960" y="1807109"/>
            <a:ext cx="8543299" cy="670185"/>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FFFFFF"/>
              </a:buClr>
              <a:buSzPts val="3600"/>
              <a:buFont typeface="Quattrocento Sans"/>
              <a:buNone/>
              <a:defRPr sz="36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5" name="Google Shape;55;p14"/>
          <p:cNvSpPr txBox="1"/>
          <p:nvPr>
            <p:ph idx="1" type="subTitle"/>
          </p:nvPr>
        </p:nvSpPr>
        <p:spPr>
          <a:xfrm>
            <a:off x="251960" y="2886749"/>
            <a:ext cx="8543299" cy="1241821"/>
          </a:xfrm>
          <a:prstGeom prst="rect">
            <a:avLst/>
          </a:prstGeom>
          <a:noFill/>
          <a:ln>
            <a:noFill/>
          </a:ln>
        </p:spPr>
        <p:txBody>
          <a:bodyPr anchorCtr="0" anchor="t" bIns="34275" lIns="68575" spcFirstLastPara="1" rIns="68575" wrap="square" tIns="34275">
            <a:normAutofit/>
          </a:bodyPr>
          <a:lstStyle>
            <a:lvl1pPr lvl="0" algn="l">
              <a:lnSpc>
                <a:spcPct val="90000"/>
              </a:lnSpc>
              <a:spcBef>
                <a:spcPts val="800"/>
              </a:spcBef>
              <a:spcAft>
                <a:spcPts val="0"/>
              </a:spcAft>
              <a:buSzPts val="1800"/>
              <a:buNone/>
              <a:defRPr sz="1800">
                <a:solidFill>
                  <a:srgbClr val="FFFFFF"/>
                </a:solidFill>
              </a:defRPr>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type="obj">
  <p:cSld name="OBJECT">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5"/>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444445"/>
              </a:buClr>
              <a:buSzPts val="3300"/>
              <a:buFont typeface="Quattrocento Sans"/>
              <a:buNone/>
              <a:defRPr>
                <a:solidFill>
                  <a:srgbClr val="444445"/>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5"/>
          <p:cNvSpPr txBox="1"/>
          <p:nvPr>
            <p:ph idx="1" type="body"/>
          </p:nvPr>
        </p:nvSpPr>
        <p:spPr>
          <a:xfrm>
            <a:off x="628650" y="1369218"/>
            <a:ext cx="7886700" cy="3626609"/>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SzPts val="2100"/>
              <a:buChar char="▪"/>
              <a:defRPr>
                <a:solidFill>
                  <a:srgbClr val="444445"/>
                </a:solidFill>
              </a:defRPr>
            </a:lvl1pPr>
            <a:lvl2pPr indent="-342900" lvl="1" marL="914400" algn="l">
              <a:lnSpc>
                <a:spcPct val="90000"/>
              </a:lnSpc>
              <a:spcBef>
                <a:spcPts val="400"/>
              </a:spcBef>
              <a:spcAft>
                <a:spcPts val="0"/>
              </a:spcAft>
              <a:buSzPts val="1800"/>
              <a:buChar char="▪"/>
              <a:defRPr>
                <a:solidFill>
                  <a:srgbClr val="444445"/>
                </a:solidFill>
              </a:defRPr>
            </a:lvl2pPr>
            <a:lvl3pPr indent="-323850" lvl="2" marL="1371600" algn="l">
              <a:lnSpc>
                <a:spcPct val="90000"/>
              </a:lnSpc>
              <a:spcBef>
                <a:spcPts val="400"/>
              </a:spcBef>
              <a:spcAft>
                <a:spcPts val="0"/>
              </a:spcAft>
              <a:buSzPts val="1500"/>
              <a:buChar char="▪"/>
              <a:defRPr>
                <a:solidFill>
                  <a:srgbClr val="444445"/>
                </a:solidFill>
              </a:defRPr>
            </a:lvl3pPr>
            <a:lvl4pPr indent="-317500" lvl="3" marL="1828800" algn="l">
              <a:lnSpc>
                <a:spcPct val="90000"/>
              </a:lnSpc>
              <a:spcBef>
                <a:spcPts val="400"/>
              </a:spcBef>
              <a:spcAft>
                <a:spcPts val="0"/>
              </a:spcAft>
              <a:buSzPts val="1400"/>
              <a:buChar char="▪"/>
              <a:defRPr>
                <a:solidFill>
                  <a:srgbClr val="444445"/>
                </a:solidFill>
              </a:defRPr>
            </a:lvl4pPr>
            <a:lvl5pPr indent="-317500" lvl="4" marL="2286000" algn="l">
              <a:lnSpc>
                <a:spcPct val="90000"/>
              </a:lnSpc>
              <a:spcBef>
                <a:spcPts val="400"/>
              </a:spcBef>
              <a:spcAft>
                <a:spcPts val="0"/>
              </a:spcAft>
              <a:buSzPts val="1400"/>
              <a:buChar char="▪"/>
              <a:defRPr>
                <a:solidFill>
                  <a:srgbClr val="444445"/>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bg>
      <p:bgPr>
        <a:blipFill>
          <a:blip r:embed="rId2">
            <a:alphaModFix/>
          </a:blip>
          <a:stretch>
            <a:fillRect/>
          </a:stretch>
        </a:blipFill>
      </p:bgPr>
    </p:bg>
    <p:spTree>
      <p:nvGrpSpPr>
        <p:cNvPr id="59" name="Shape 59"/>
        <p:cNvGrpSpPr/>
        <p:nvPr/>
      </p:nvGrpSpPr>
      <p:grpSpPr>
        <a:xfrm>
          <a:off x="0" y="0"/>
          <a:ext cx="0" cy="0"/>
          <a:chOff x="0" y="0"/>
          <a:chExt cx="0" cy="0"/>
        </a:xfrm>
      </p:grpSpPr>
      <p:sp>
        <p:nvSpPr>
          <p:cNvPr id="60" name="Google Shape;60;p16"/>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FFFFFF"/>
              </a:buClr>
              <a:buSzPts val="3300"/>
              <a:buFont typeface="Quattrocento Sans"/>
              <a:buNone/>
              <a:defRPr>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1" name="Google Shape;61;p16"/>
          <p:cNvSpPr txBox="1"/>
          <p:nvPr>
            <p:ph idx="1" type="body"/>
          </p:nvPr>
        </p:nvSpPr>
        <p:spPr>
          <a:xfrm>
            <a:off x="628650" y="1369218"/>
            <a:ext cx="7886700" cy="3626609"/>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dk1"/>
              </a:buClr>
              <a:buSzPts val="2100"/>
              <a:buChar char="▪"/>
              <a:defRPr>
                <a:solidFill>
                  <a:srgbClr val="FFFFFF"/>
                </a:solidFill>
              </a:defRPr>
            </a:lvl1pPr>
            <a:lvl2pPr indent="-342900" lvl="1" marL="914400" algn="l">
              <a:lnSpc>
                <a:spcPct val="90000"/>
              </a:lnSpc>
              <a:spcBef>
                <a:spcPts val="400"/>
              </a:spcBef>
              <a:spcAft>
                <a:spcPts val="0"/>
              </a:spcAft>
              <a:buClr>
                <a:schemeClr val="dk1"/>
              </a:buClr>
              <a:buSzPts val="1800"/>
              <a:buChar char="▪"/>
              <a:defRPr>
                <a:solidFill>
                  <a:srgbClr val="FFFFFF"/>
                </a:solidFill>
              </a:defRPr>
            </a:lvl2pPr>
            <a:lvl3pPr indent="-323850" lvl="2" marL="1371600" algn="l">
              <a:lnSpc>
                <a:spcPct val="90000"/>
              </a:lnSpc>
              <a:spcBef>
                <a:spcPts val="400"/>
              </a:spcBef>
              <a:spcAft>
                <a:spcPts val="0"/>
              </a:spcAft>
              <a:buClr>
                <a:schemeClr val="dk1"/>
              </a:buClr>
              <a:buSzPts val="1500"/>
              <a:buChar char="▪"/>
              <a:defRPr>
                <a:solidFill>
                  <a:srgbClr val="FFFFFF"/>
                </a:solidFill>
              </a:defRPr>
            </a:lvl3pPr>
            <a:lvl4pPr indent="-317500" lvl="3" marL="1828800" algn="l">
              <a:lnSpc>
                <a:spcPct val="90000"/>
              </a:lnSpc>
              <a:spcBef>
                <a:spcPts val="400"/>
              </a:spcBef>
              <a:spcAft>
                <a:spcPts val="0"/>
              </a:spcAft>
              <a:buClr>
                <a:schemeClr val="dk1"/>
              </a:buClr>
              <a:buSzPts val="1400"/>
              <a:buChar char="▪"/>
              <a:defRPr>
                <a:solidFill>
                  <a:srgbClr val="FFFFFF"/>
                </a:solidFill>
              </a:defRPr>
            </a:lvl4pPr>
            <a:lvl5pPr indent="-317500" lvl="4" marL="2286000" algn="l">
              <a:lnSpc>
                <a:spcPct val="90000"/>
              </a:lnSpc>
              <a:spcBef>
                <a:spcPts val="400"/>
              </a:spcBef>
              <a:spcAft>
                <a:spcPts val="0"/>
              </a:spcAft>
              <a:buClr>
                <a:schemeClr val="dk1"/>
              </a:buClr>
              <a:buSzPts val="1400"/>
              <a:buChar char="▪"/>
              <a:defRPr>
                <a:solidFill>
                  <a:srgbClr val="FFFFFF"/>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solidFill>
          <a:srgbClr val="FFFFFF"/>
        </a:solidFill>
      </p:bgPr>
    </p:bg>
    <p:spTree>
      <p:nvGrpSpPr>
        <p:cNvPr id="62" name="Shape 62"/>
        <p:cNvGrpSpPr/>
        <p:nvPr/>
      </p:nvGrpSpPr>
      <p:grpSpPr>
        <a:xfrm>
          <a:off x="0" y="0"/>
          <a:ext cx="0" cy="0"/>
          <a:chOff x="0" y="0"/>
          <a:chExt cx="0" cy="0"/>
        </a:xfrm>
      </p:grpSpPr>
      <p:sp>
        <p:nvSpPr>
          <p:cNvPr id="63" name="Google Shape;63;p17"/>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FFFFFF"/>
              </a:buClr>
              <a:buSzPts val="3300"/>
              <a:buFont typeface="Quattrocento Sans"/>
              <a:buNone/>
              <a:defRPr>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7"/>
          <p:cNvSpPr txBox="1"/>
          <p:nvPr>
            <p:ph idx="1" type="body"/>
          </p:nvPr>
        </p:nvSpPr>
        <p:spPr>
          <a:xfrm>
            <a:off x="628650" y="1369218"/>
            <a:ext cx="7886700" cy="3626609"/>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SzPts val="2100"/>
              <a:buChar char="▪"/>
              <a:defRPr>
                <a:solidFill>
                  <a:srgbClr val="FFFFFF"/>
                </a:solidFill>
              </a:defRPr>
            </a:lvl1pPr>
            <a:lvl2pPr indent="-342900" lvl="1" marL="914400" algn="l">
              <a:lnSpc>
                <a:spcPct val="90000"/>
              </a:lnSpc>
              <a:spcBef>
                <a:spcPts val="400"/>
              </a:spcBef>
              <a:spcAft>
                <a:spcPts val="0"/>
              </a:spcAft>
              <a:buSzPts val="1800"/>
              <a:buChar char="▪"/>
              <a:defRPr>
                <a:solidFill>
                  <a:srgbClr val="FFFFFF"/>
                </a:solidFill>
              </a:defRPr>
            </a:lvl2pPr>
            <a:lvl3pPr indent="-323850" lvl="2" marL="1371600" algn="l">
              <a:lnSpc>
                <a:spcPct val="90000"/>
              </a:lnSpc>
              <a:spcBef>
                <a:spcPts val="400"/>
              </a:spcBef>
              <a:spcAft>
                <a:spcPts val="0"/>
              </a:spcAft>
              <a:buSzPts val="1500"/>
              <a:buChar char="▪"/>
              <a:defRPr>
                <a:solidFill>
                  <a:srgbClr val="FFFFFF"/>
                </a:solidFill>
              </a:defRPr>
            </a:lvl3pPr>
            <a:lvl4pPr indent="-317500" lvl="3" marL="1828800" algn="l">
              <a:lnSpc>
                <a:spcPct val="90000"/>
              </a:lnSpc>
              <a:spcBef>
                <a:spcPts val="400"/>
              </a:spcBef>
              <a:spcAft>
                <a:spcPts val="0"/>
              </a:spcAft>
              <a:buSzPts val="1400"/>
              <a:buChar char="▪"/>
              <a:defRPr>
                <a:solidFill>
                  <a:srgbClr val="FFFFFF"/>
                </a:solidFill>
              </a:defRPr>
            </a:lvl4pPr>
            <a:lvl5pPr indent="-317500" lvl="4" marL="2286000" algn="l">
              <a:lnSpc>
                <a:spcPct val="90000"/>
              </a:lnSpc>
              <a:spcBef>
                <a:spcPts val="400"/>
              </a:spcBef>
              <a:spcAft>
                <a:spcPts val="0"/>
              </a:spcAft>
              <a:buSzPts val="1400"/>
              <a:buChar char="▪"/>
              <a:defRPr>
                <a:solidFill>
                  <a:srgbClr val="FFFFFF"/>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Quattrocento Sans"/>
              <a:buNone/>
              <a:defRPr b="0" i="0" sz="33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8"/>
            <a:ext cx="7886700" cy="3631615"/>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rgbClr val="007EE5"/>
              </a:buClr>
              <a:buSzPts val="2100"/>
              <a:buFont typeface="Noto Sans Symbols"/>
              <a:buChar char="▪"/>
              <a:defRPr b="0" i="0" sz="21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rgbClr val="007EE5"/>
              </a:buClr>
              <a:buSzPts val="1800"/>
              <a:buFont typeface="Noto Sans Symbols"/>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rgbClr val="007EE5"/>
              </a:buClr>
              <a:buSzPts val="1500"/>
              <a:buFont typeface="Noto Sans Symbols"/>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rgbClr val="007EE5"/>
              </a:buClr>
              <a:buSzPts val="1400"/>
              <a:buFont typeface="Noto Sans Symbols"/>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rgbClr val="007EE5"/>
              </a:buClr>
              <a:buSzPts val="1400"/>
              <a:buFont typeface="Noto Sans Symbols"/>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hyperlink" Target="https://blog.newtum.com/draw-smiley-face-emoji-in-python-using-turtle/" TargetMode="Externa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hyperlink" Target="https://www.sli.do/features-google-slides?interaction-type=T3BlblRleHQ%3D" TargetMode="External"/><Relationship Id="rId4" Type="http://schemas.openxmlformats.org/officeDocument/2006/relationships/image" Target="../media/image1.png"/><Relationship Id="rId5" Type="http://schemas.openxmlformats.org/officeDocument/2006/relationships/hyperlink" Target="https://www.sli.do/features-google-slides?payload=eyJwcmVzZW50YXRpb25JZCI6IjEzd3JVMzg5MUU2WEx3RC1peDlBbmpuSm4wNFpPMFNfZ2QtdE1Lekw4YUYwIiwic2xpZGVJZCI6IlNMSURFU19BUEkxOTM0NTMxMjIyXzAifQ%3D%3D" TargetMode="External"/><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9"/>
          <p:cNvSpPr txBox="1"/>
          <p:nvPr>
            <p:ph type="ctrTitle"/>
          </p:nvPr>
        </p:nvSpPr>
        <p:spPr>
          <a:xfrm>
            <a:off x="251960" y="1807109"/>
            <a:ext cx="8543299" cy="670185"/>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FFFFFF"/>
              </a:buClr>
              <a:buSzPts val="3600"/>
              <a:buFont typeface="Quattrocento Sans"/>
              <a:buNone/>
            </a:pPr>
            <a:r>
              <a:rPr b="0" lang="en" sz="3600"/>
              <a:t>Tutorial 12 - Week 13</a:t>
            </a:r>
            <a:endParaRPr/>
          </a:p>
        </p:txBody>
      </p:sp>
      <p:sp>
        <p:nvSpPr>
          <p:cNvPr id="71" name="Google Shape;71;p19"/>
          <p:cNvSpPr txBox="1"/>
          <p:nvPr>
            <p:ph idx="1" type="subTitle"/>
          </p:nvPr>
        </p:nvSpPr>
        <p:spPr>
          <a:xfrm>
            <a:off x="251960" y="2886749"/>
            <a:ext cx="8543299" cy="1241821"/>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1800"/>
              <a:buNone/>
            </a:pPr>
            <a:r>
              <a:rPr b="0" i="1" lang="en" sz="1800" u="none" cap="none" strike="noStrike">
                <a:solidFill>
                  <a:schemeClr val="accent1"/>
                </a:solidFill>
                <a:latin typeface="Arial"/>
                <a:ea typeface="Arial"/>
                <a:cs typeface="Arial"/>
                <a:sym typeface="Arial"/>
              </a:rPr>
              <a:t>We’ll be starting at the 10 minute mark</a:t>
            </a:r>
            <a:endParaRPr/>
          </a:p>
          <a:p>
            <a:pPr indent="0" lvl="0" marL="0" rtl="0" algn="l">
              <a:lnSpc>
                <a:spcPct val="90000"/>
              </a:lnSpc>
              <a:spcBef>
                <a:spcPts val="800"/>
              </a:spcBef>
              <a:spcAft>
                <a:spcPts val="0"/>
              </a:spcAft>
              <a:buSzPts val="1800"/>
              <a:buNone/>
            </a:pPr>
            <a:r>
              <a:t/>
            </a:r>
            <a:endParaRPr/>
          </a:p>
          <a:p>
            <a:pPr indent="0" lvl="0" marL="0" rtl="0" algn="l">
              <a:lnSpc>
                <a:spcPct val="90000"/>
              </a:lnSpc>
              <a:spcBef>
                <a:spcPts val="800"/>
              </a:spcBef>
              <a:spcAft>
                <a:spcPts val="0"/>
              </a:spcAft>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txBox="1"/>
          <p:nvPr>
            <p:ph type="title"/>
          </p:nvPr>
        </p:nvSpPr>
        <p:spPr>
          <a:xfrm>
            <a:off x="547650" y="409444"/>
            <a:ext cx="8048700" cy="7527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444445"/>
              </a:buClr>
              <a:buSzPts val="3300"/>
              <a:buFont typeface="Quattrocento Sans"/>
              <a:buNone/>
            </a:pPr>
            <a:r>
              <a:rPr lang="en"/>
              <a:t>Option 1: use a class (for tree elements) - 1</a:t>
            </a:r>
            <a:endParaRPr/>
          </a:p>
        </p:txBody>
      </p:sp>
      <p:sp>
        <p:nvSpPr>
          <p:cNvPr id="138" name="Google Shape;138;p28"/>
          <p:cNvSpPr txBox="1"/>
          <p:nvPr>
            <p:ph idx="1" type="body"/>
          </p:nvPr>
        </p:nvSpPr>
        <p:spPr>
          <a:xfrm>
            <a:off x="628650" y="1298325"/>
            <a:ext cx="8245200" cy="3399000"/>
          </a:xfrm>
          <a:prstGeom prst="rect">
            <a:avLst/>
          </a:prstGeom>
          <a:noFill/>
          <a:ln>
            <a:noFill/>
          </a:ln>
        </p:spPr>
        <p:txBody>
          <a:bodyPr anchorCtr="0" anchor="t" bIns="34275" lIns="68575" spcFirstLastPara="1" rIns="68575" wrap="square" tIns="34275">
            <a:noAutofit/>
          </a:bodyPr>
          <a:lstStyle/>
          <a:p>
            <a:pPr indent="0" lvl="0" marL="0" rtl="0" algn="l">
              <a:lnSpc>
                <a:spcPct val="130000"/>
              </a:lnSpc>
              <a:spcBef>
                <a:spcPts val="0"/>
              </a:spcBef>
              <a:spcAft>
                <a:spcPts val="0"/>
              </a:spcAft>
              <a:buSzPts val="688"/>
              <a:buNone/>
            </a:pPr>
            <a:r>
              <a:rPr lang="en" sz="1680">
                <a:latin typeface="Proxima Nova"/>
                <a:ea typeface="Proxima Nova"/>
                <a:cs typeface="Proxima Nova"/>
                <a:sym typeface="Proxima Nova"/>
              </a:rPr>
              <a:t>We use a class for the elements of the collection and link the elements to each other. </a:t>
            </a:r>
            <a:endParaRPr sz="1680">
              <a:latin typeface="Proxima Nova"/>
              <a:ea typeface="Proxima Nova"/>
              <a:cs typeface="Proxima Nova"/>
              <a:sym typeface="Proxima Nova"/>
            </a:endParaRPr>
          </a:p>
          <a:p>
            <a:pPr indent="-179751" lvl="0" marL="177800" rtl="0" algn="l">
              <a:lnSpc>
                <a:spcPct val="130000"/>
              </a:lnSpc>
              <a:spcBef>
                <a:spcPts val="0"/>
              </a:spcBef>
              <a:spcAft>
                <a:spcPts val="0"/>
              </a:spcAft>
              <a:buSzPts val="1431"/>
              <a:buChar char="➢"/>
            </a:pPr>
            <a:r>
              <a:rPr lang="en" sz="1680">
                <a:latin typeface="Proxima Nova"/>
                <a:ea typeface="Proxima Nova"/>
                <a:cs typeface="Proxima Nova"/>
                <a:sym typeface="Proxima Nova"/>
              </a:rPr>
              <a:t>We start by creating a </a:t>
            </a:r>
            <a:r>
              <a:rPr b="1" lang="en" sz="1680">
                <a:solidFill>
                  <a:schemeClr val="accent6"/>
                </a:solidFill>
                <a:latin typeface="Proxima Nova"/>
                <a:ea typeface="Proxima Nova"/>
                <a:cs typeface="Proxima Nova"/>
                <a:sym typeface="Proxima Nova"/>
              </a:rPr>
              <a:t>Node </a:t>
            </a:r>
            <a:r>
              <a:rPr lang="en" sz="1680">
                <a:latin typeface="Proxima Nova"/>
                <a:ea typeface="Proxima Nova"/>
                <a:cs typeface="Proxima Nova"/>
                <a:sym typeface="Proxima Nova"/>
              </a:rPr>
              <a:t>class </a:t>
            </a:r>
            <a:endParaRPr sz="1680">
              <a:latin typeface="Proxima Nova"/>
              <a:ea typeface="Proxima Nova"/>
              <a:cs typeface="Proxima Nova"/>
              <a:sym typeface="Proxima Nova"/>
            </a:endParaRPr>
          </a:p>
          <a:p>
            <a:pPr indent="-154351" lvl="1" marL="520700" rtl="0" algn="l">
              <a:lnSpc>
                <a:spcPct val="130000"/>
              </a:lnSpc>
              <a:spcBef>
                <a:spcPts val="0"/>
              </a:spcBef>
              <a:spcAft>
                <a:spcPts val="0"/>
              </a:spcAft>
              <a:buSzPts val="1431"/>
              <a:buChar char="○"/>
            </a:pPr>
            <a:r>
              <a:rPr lang="en" sz="1680">
                <a:latin typeface="Proxima Nova"/>
                <a:ea typeface="Proxima Nova"/>
                <a:cs typeface="Proxima Nova"/>
                <a:sym typeface="Proxima Nova"/>
              </a:rPr>
              <a:t>A node has three data attributes: </a:t>
            </a:r>
            <a:r>
              <a:rPr b="1" lang="en" sz="1680">
                <a:solidFill>
                  <a:schemeClr val="accent6"/>
                </a:solidFill>
                <a:latin typeface="Proxima Nova"/>
                <a:ea typeface="Proxima Nova"/>
                <a:cs typeface="Proxima Nova"/>
                <a:sym typeface="Proxima Nova"/>
              </a:rPr>
              <a:t>cargo</a:t>
            </a:r>
            <a:r>
              <a:rPr lang="en" sz="1680">
                <a:solidFill>
                  <a:schemeClr val="accent6"/>
                </a:solidFill>
                <a:latin typeface="Proxima Nova"/>
                <a:ea typeface="Proxima Nova"/>
                <a:cs typeface="Proxima Nova"/>
                <a:sym typeface="Proxima Nova"/>
              </a:rPr>
              <a:t> </a:t>
            </a:r>
            <a:r>
              <a:rPr lang="en" sz="1680">
                <a:latin typeface="Proxima Nova"/>
                <a:ea typeface="Proxima Nova"/>
                <a:cs typeface="Proxima Nova"/>
                <a:sym typeface="Proxima Nova"/>
              </a:rPr>
              <a:t>(i.e., the data/value of the node), </a:t>
            </a:r>
            <a:r>
              <a:rPr b="1" lang="en" sz="1680">
                <a:solidFill>
                  <a:schemeClr val="accent6"/>
                </a:solidFill>
                <a:latin typeface="Proxima Nova"/>
                <a:ea typeface="Proxima Nova"/>
                <a:cs typeface="Proxima Nova"/>
                <a:sym typeface="Proxima Nova"/>
              </a:rPr>
              <a:t>left </a:t>
            </a:r>
            <a:r>
              <a:rPr lang="en" sz="1680">
                <a:solidFill>
                  <a:schemeClr val="dk1"/>
                </a:solidFill>
                <a:latin typeface="Proxima Nova"/>
                <a:ea typeface="Proxima Nova"/>
                <a:cs typeface="Proxima Nova"/>
                <a:sym typeface="Proxima Nova"/>
              </a:rPr>
              <a:t>and </a:t>
            </a:r>
            <a:r>
              <a:rPr b="1" lang="en" sz="1680">
                <a:solidFill>
                  <a:schemeClr val="accent6"/>
                </a:solidFill>
                <a:latin typeface="Proxima Nova"/>
                <a:ea typeface="Proxima Nova"/>
                <a:cs typeface="Proxima Nova"/>
                <a:sym typeface="Proxima Nova"/>
              </a:rPr>
              <a:t>right</a:t>
            </a:r>
            <a:r>
              <a:rPr lang="en" sz="1680">
                <a:solidFill>
                  <a:schemeClr val="accent6"/>
                </a:solidFill>
                <a:latin typeface="Proxima Nova"/>
                <a:ea typeface="Proxima Nova"/>
                <a:cs typeface="Proxima Nova"/>
                <a:sym typeface="Proxima Nova"/>
              </a:rPr>
              <a:t> </a:t>
            </a:r>
            <a:r>
              <a:rPr lang="en" sz="1680">
                <a:latin typeface="Proxima Nova"/>
                <a:ea typeface="Proxima Nova"/>
                <a:cs typeface="Proxima Nova"/>
                <a:sym typeface="Proxima Nova"/>
              </a:rPr>
              <a:t>(i.e., the links to the left </a:t>
            </a:r>
            <a:r>
              <a:rPr lang="en" sz="1680">
                <a:latin typeface="Proxima Nova"/>
                <a:ea typeface="Proxima Nova"/>
                <a:cs typeface="Proxima Nova"/>
                <a:sym typeface="Proxima Nova"/>
              </a:rPr>
              <a:t>child</a:t>
            </a:r>
            <a:r>
              <a:rPr lang="en" sz="1680">
                <a:latin typeface="Proxima Nova"/>
                <a:ea typeface="Proxima Nova"/>
                <a:cs typeface="Proxima Nova"/>
                <a:sym typeface="Proxima Nova"/>
              </a:rPr>
              <a:t> node and the right child node)</a:t>
            </a:r>
            <a:endParaRPr sz="1680"/>
          </a:p>
          <a:p>
            <a:pPr indent="0" lvl="0" marL="0" rtl="0" algn="l">
              <a:lnSpc>
                <a:spcPct val="80000"/>
              </a:lnSpc>
              <a:spcBef>
                <a:spcPts val="0"/>
              </a:spcBef>
              <a:spcAft>
                <a:spcPts val="0"/>
              </a:spcAft>
              <a:buSzPts val="875"/>
              <a:buNone/>
            </a:pPr>
            <a:r>
              <a:t/>
            </a:r>
            <a:endParaRPr sz="1512">
              <a:latin typeface="Courier New"/>
              <a:ea typeface="Courier New"/>
              <a:cs typeface="Courier New"/>
              <a:sym typeface="Courier New"/>
            </a:endParaRPr>
          </a:p>
          <a:p>
            <a:pPr indent="0" lvl="0" marL="0" rtl="0" algn="l">
              <a:lnSpc>
                <a:spcPct val="80000"/>
              </a:lnSpc>
              <a:spcBef>
                <a:spcPts val="0"/>
              </a:spcBef>
              <a:spcAft>
                <a:spcPts val="0"/>
              </a:spcAft>
              <a:buSzPts val="875"/>
              <a:buNone/>
            </a:pPr>
            <a:r>
              <a:t/>
            </a:r>
            <a:endParaRPr sz="1512">
              <a:latin typeface="Courier New"/>
              <a:ea typeface="Courier New"/>
              <a:cs typeface="Courier New"/>
              <a:sym typeface="Courier New"/>
            </a:endParaRPr>
          </a:p>
          <a:p>
            <a:pPr indent="0" lvl="0" marL="0" rtl="0" algn="l">
              <a:lnSpc>
                <a:spcPct val="80000"/>
              </a:lnSpc>
              <a:spcBef>
                <a:spcPts val="0"/>
              </a:spcBef>
              <a:spcAft>
                <a:spcPts val="0"/>
              </a:spcAft>
              <a:buSzPts val="875"/>
              <a:buNone/>
            </a:pPr>
            <a:r>
              <a:rPr lang="en" sz="1512">
                <a:latin typeface="Courier New"/>
                <a:ea typeface="Courier New"/>
                <a:cs typeface="Courier New"/>
                <a:sym typeface="Courier New"/>
              </a:rPr>
              <a:t>     </a:t>
            </a:r>
            <a:r>
              <a:rPr lang="en" sz="1512">
                <a:solidFill>
                  <a:schemeClr val="dk1"/>
                </a:solidFill>
                <a:latin typeface="Consolas"/>
                <a:ea typeface="Consolas"/>
                <a:cs typeface="Consolas"/>
                <a:sym typeface="Consolas"/>
              </a:rPr>
              <a:t>class Node:</a:t>
            </a:r>
            <a:endParaRPr sz="1512">
              <a:solidFill>
                <a:schemeClr val="dk1"/>
              </a:solidFill>
              <a:latin typeface="Consolas"/>
              <a:ea typeface="Consolas"/>
              <a:cs typeface="Consolas"/>
              <a:sym typeface="Consolas"/>
            </a:endParaRPr>
          </a:p>
          <a:p>
            <a:pPr indent="0" lvl="0" marL="0" rtl="0" algn="l">
              <a:lnSpc>
                <a:spcPct val="80000"/>
              </a:lnSpc>
              <a:spcBef>
                <a:spcPts val="0"/>
              </a:spcBef>
              <a:spcAft>
                <a:spcPts val="0"/>
              </a:spcAft>
              <a:buSzPts val="875"/>
              <a:buNone/>
            </a:pPr>
            <a:r>
              <a:t/>
            </a:r>
            <a:endParaRPr sz="1512">
              <a:solidFill>
                <a:schemeClr val="dk1"/>
              </a:solidFill>
              <a:latin typeface="Consolas"/>
              <a:ea typeface="Consolas"/>
              <a:cs typeface="Consolas"/>
              <a:sym typeface="Consolas"/>
            </a:endParaRPr>
          </a:p>
          <a:p>
            <a:pPr indent="0" lvl="0" marL="88900" rtl="0" algn="l">
              <a:lnSpc>
                <a:spcPct val="95000"/>
              </a:lnSpc>
              <a:spcBef>
                <a:spcPts val="0"/>
              </a:spcBef>
              <a:spcAft>
                <a:spcPts val="0"/>
              </a:spcAft>
              <a:buClr>
                <a:schemeClr val="lt1"/>
              </a:buClr>
              <a:buSzPts val="1000"/>
              <a:buFont typeface="Arial"/>
              <a:buNone/>
            </a:pPr>
            <a:r>
              <a:rPr lang="en" sz="1512">
                <a:solidFill>
                  <a:schemeClr val="dk1"/>
                </a:solidFill>
                <a:latin typeface="Consolas"/>
                <a:ea typeface="Consolas"/>
                <a:cs typeface="Consolas"/>
                <a:sym typeface="Consolas"/>
              </a:rPr>
              <a:t>        def __init__(self, cargo = None, left = None, right = None):</a:t>
            </a:r>
            <a:endParaRPr sz="1512">
              <a:solidFill>
                <a:schemeClr val="dk1"/>
              </a:solidFill>
            </a:endParaRPr>
          </a:p>
          <a:p>
            <a:pPr indent="0" lvl="0" marL="88900" rtl="0" algn="l">
              <a:lnSpc>
                <a:spcPct val="95000"/>
              </a:lnSpc>
              <a:spcBef>
                <a:spcPts val="0"/>
              </a:spcBef>
              <a:spcAft>
                <a:spcPts val="0"/>
              </a:spcAft>
              <a:buClr>
                <a:schemeClr val="lt1"/>
              </a:buClr>
              <a:buSzPts val="1000"/>
              <a:buFont typeface="Arial"/>
              <a:buNone/>
            </a:pPr>
            <a:r>
              <a:rPr lang="en" sz="1512">
                <a:solidFill>
                  <a:schemeClr val="dk1"/>
                </a:solidFill>
                <a:latin typeface="Consolas"/>
                <a:ea typeface="Consolas"/>
                <a:cs typeface="Consolas"/>
                <a:sym typeface="Consolas"/>
              </a:rPr>
              <a:t>            self.cargo = cargo</a:t>
            </a:r>
            <a:endParaRPr sz="1512">
              <a:solidFill>
                <a:schemeClr val="dk1"/>
              </a:solidFill>
            </a:endParaRPr>
          </a:p>
          <a:p>
            <a:pPr indent="0" lvl="0" marL="88900" rtl="0" algn="l">
              <a:lnSpc>
                <a:spcPct val="95000"/>
              </a:lnSpc>
              <a:spcBef>
                <a:spcPts val="0"/>
              </a:spcBef>
              <a:spcAft>
                <a:spcPts val="0"/>
              </a:spcAft>
              <a:buClr>
                <a:schemeClr val="lt1"/>
              </a:buClr>
              <a:buSzPts val="1000"/>
              <a:buFont typeface="Arial"/>
              <a:buNone/>
            </a:pPr>
            <a:r>
              <a:rPr lang="en" sz="1512">
                <a:solidFill>
                  <a:schemeClr val="dk1"/>
                </a:solidFill>
                <a:latin typeface="Consolas"/>
                <a:ea typeface="Consolas"/>
                <a:cs typeface="Consolas"/>
                <a:sym typeface="Consolas"/>
              </a:rPr>
              <a:t>            self.left = left</a:t>
            </a:r>
            <a:endParaRPr sz="1512">
              <a:solidFill>
                <a:schemeClr val="dk1"/>
              </a:solidFill>
            </a:endParaRPr>
          </a:p>
          <a:p>
            <a:pPr indent="0" lvl="0" marL="88900" rtl="0" algn="l">
              <a:lnSpc>
                <a:spcPct val="95000"/>
              </a:lnSpc>
              <a:spcBef>
                <a:spcPts val="0"/>
              </a:spcBef>
              <a:spcAft>
                <a:spcPts val="0"/>
              </a:spcAft>
              <a:buClr>
                <a:schemeClr val="lt1"/>
              </a:buClr>
              <a:buSzPts val="1000"/>
              <a:buFont typeface="Arial"/>
              <a:buNone/>
            </a:pPr>
            <a:r>
              <a:rPr lang="en" sz="1512">
                <a:solidFill>
                  <a:schemeClr val="dk1"/>
                </a:solidFill>
                <a:latin typeface="Consolas"/>
                <a:ea typeface="Consolas"/>
                <a:cs typeface="Consolas"/>
                <a:sym typeface="Consolas"/>
              </a:rPr>
              <a:t>            self.right = right</a:t>
            </a:r>
            <a:endParaRPr sz="1512">
              <a:solidFill>
                <a:schemeClr val="dk1"/>
              </a:solidFill>
            </a:endParaRPr>
          </a:p>
          <a:p>
            <a:pPr indent="0" lvl="0" marL="0" rtl="0" algn="l">
              <a:lnSpc>
                <a:spcPct val="80000"/>
              </a:lnSpc>
              <a:spcBef>
                <a:spcPts val="0"/>
              </a:spcBef>
              <a:spcAft>
                <a:spcPts val="0"/>
              </a:spcAft>
              <a:buSzPts val="875"/>
              <a:buNone/>
            </a:pPr>
            <a:r>
              <a:t/>
            </a:r>
            <a:endParaRPr sz="1512">
              <a:latin typeface="Courier New"/>
              <a:ea typeface="Courier New"/>
              <a:cs typeface="Courier New"/>
              <a:sym typeface="Courier New"/>
            </a:endParaRPr>
          </a:p>
          <a:p>
            <a:pPr indent="0" lvl="0" marL="0" rtl="0" algn="l">
              <a:lnSpc>
                <a:spcPct val="80000"/>
              </a:lnSpc>
              <a:spcBef>
                <a:spcPts val="0"/>
              </a:spcBef>
              <a:spcAft>
                <a:spcPts val="0"/>
              </a:spcAft>
              <a:buSzPts val="875"/>
              <a:buNone/>
            </a:pPr>
            <a:r>
              <a:t/>
            </a:r>
            <a:endParaRPr sz="1512">
              <a:latin typeface="Courier New"/>
              <a:ea typeface="Courier New"/>
              <a:cs typeface="Courier New"/>
              <a:sym typeface="Courier New"/>
            </a:endParaRPr>
          </a:p>
          <a:p>
            <a:pPr indent="-38100" lvl="0" marL="177800" rtl="0" algn="l">
              <a:lnSpc>
                <a:spcPct val="70000"/>
              </a:lnSpc>
              <a:spcBef>
                <a:spcPts val="800"/>
              </a:spcBef>
              <a:spcAft>
                <a:spcPts val="0"/>
              </a:spcAft>
              <a:buSzPts val="1313"/>
              <a:buNone/>
            </a:pPr>
            <a:r>
              <a:t/>
            </a:r>
            <a:endParaRPr sz="1512"/>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type="title"/>
          </p:nvPr>
        </p:nvSpPr>
        <p:spPr>
          <a:xfrm>
            <a:off x="315150" y="545620"/>
            <a:ext cx="8631600" cy="7035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300"/>
              <a:buFont typeface="Quattrocento Sans"/>
              <a:buNone/>
            </a:pPr>
            <a:r>
              <a:rPr lang="en">
                <a:solidFill>
                  <a:schemeClr val="dk1"/>
                </a:solidFill>
              </a:rPr>
              <a:t>Option 1: use a class (for tree elements) - 2 </a:t>
            </a:r>
            <a:endParaRPr/>
          </a:p>
        </p:txBody>
      </p:sp>
      <p:sp>
        <p:nvSpPr>
          <p:cNvPr id="144" name="Google Shape;144;p29"/>
          <p:cNvSpPr txBox="1"/>
          <p:nvPr>
            <p:ph idx="1" type="body"/>
          </p:nvPr>
        </p:nvSpPr>
        <p:spPr>
          <a:xfrm>
            <a:off x="438800" y="1315600"/>
            <a:ext cx="8508000" cy="3617400"/>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0"/>
              </a:spcBef>
              <a:spcAft>
                <a:spcPts val="0"/>
              </a:spcAft>
              <a:buNone/>
            </a:pPr>
            <a:r>
              <a:rPr lang="en"/>
              <a:t>We also </a:t>
            </a:r>
            <a:r>
              <a:rPr lang="en">
                <a:solidFill>
                  <a:schemeClr val="dk1"/>
                </a:solidFill>
              </a:rPr>
              <a:t>implement </a:t>
            </a:r>
            <a:r>
              <a:rPr lang="en"/>
              <a:t>the __str__ method to return a string representation of each node</a:t>
            </a:r>
            <a:endParaRPr/>
          </a:p>
          <a:p>
            <a:pPr indent="0" lvl="0" marL="0" rtl="0" algn="l">
              <a:lnSpc>
                <a:spcPct val="115000"/>
              </a:lnSpc>
              <a:spcBef>
                <a:spcPts val="0"/>
              </a:spcBef>
              <a:spcAft>
                <a:spcPts val="0"/>
              </a:spcAft>
              <a:buSzPts val="1600"/>
              <a:buNone/>
            </a:pPr>
            <a:r>
              <a:t/>
            </a:r>
            <a:endParaRPr>
              <a:latin typeface="Consolas"/>
              <a:ea typeface="Consolas"/>
              <a:cs typeface="Consolas"/>
              <a:sym typeface="Consolas"/>
            </a:endParaRPr>
          </a:p>
          <a:p>
            <a:pPr indent="0" lvl="0" marL="0" rtl="0" algn="l">
              <a:lnSpc>
                <a:spcPct val="115000"/>
              </a:lnSpc>
              <a:spcBef>
                <a:spcPts val="0"/>
              </a:spcBef>
              <a:spcAft>
                <a:spcPts val="0"/>
              </a:spcAft>
              <a:buSzPts val="1600"/>
              <a:buNone/>
            </a:pPr>
            <a:r>
              <a:rPr lang="en">
                <a:latin typeface="Consolas"/>
                <a:ea typeface="Consolas"/>
                <a:cs typeface="Consolas"/>
                <a:sym typeface="Consolas"/>
              </a:rPr>
              <a:t>   </a:t>
            </a:r>
            <a:r>
              <a:rPr lang="en" sz="2100">
                <a:latin typeface="Consolas"/>
                <a:ea typeface="Consolas"/>
                <a:cs typeface="Consolas"/>
                <a:sym typeface="Consolas"/>
              </a:rPr>
              <a:t>def __str__(self):</a:t>
            </a:r>
            <a:endParaRPr sz="2100">
              <a:latin typeface="Consolas"/>
              <a:ea typeface="Consolas"/>
              <a:cs typeface="Consolas"/>
              <a:sym typeface="Consolas"/>
            </a:endParaRPr>
          </a:p>
          <a:p>
            <a:pPr indent="0" lvl="0" marL="0" rtl="0" algn="l">
              <a:lnSpc>
                <a:spcPct val="115000"/>
              </a:lnSpc>
              <a:spcBef>
                <a:spcPts val="0"/>
              </a:spcBef>
              <a:spcAft>
                <a:spcPts val="0"/>
              </a:spcAft>
              <a:buSzPts val="1600"/>
              <a:buNone/>
            </a:pPr>
            <a:r>
              <a:t/>
            </a:r>
            <a:endParaRPr>
              <a:latin typeface="Consolas"/>
              <a:ea typeface="Consolas"/>
              <a:cs typeface="Consolas"/>
              <a:sym typeface="Consolas"/>
            </a:endParaRPr>
          </a:p>
          <a:p>
            <a:pPr indent="0" lvl="0" marL="88900" rtl="0" algn="l">
              <a:lnSpc>
                <a:spcPct val="115000"/>
              </a:lnSpc>
              <a:spcBef>
                <a:spcPts val="0"/>
              </a:spcBef>
              <a:spcAft>
                <a:spcPts val="0"/>
              </a:spcAft>
              <a:buSzPts val="1600"/>
              <a:buNone/>
            </a:pPr>
            <a:r>
              <a:rPr lang="en" sz="2100">
                <a:latin typeface="Consolas"/>
                <a:ea typeface="Consolas"/>
                <a:cs typeface="Consolas"/>
                <a:sym typeface="Consolas"/>
              </a:rPr>
              <a:t>	    return str(self.cargo)</a:t>
            </a:r>
            <a:endParaRPr/>
          </a:p>
          <a:p>
            <a:pPr indent="0" lvl="0" marL="88900" rtl="0" algn="l">
              <a:lnSpc>
                <a:spcPct val="115000"/>
              </a:lnSpc>
              <a:spcBef>
                <a:spcPts val="0"/>
              </a:spcBef>
              <a:spcAft>
                <a:spcPts val="0"/>
              </a:spcAft>
              <a:buSzPts val="16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0"/>
          <p:cNvSpPr txBox="1"/>
          <p:nvPr>
            <p:ph type="title"/>
          </p:nvPr>
        </p:nvSpPr>
        <p:spPr>
          <a:xfrm>
            <a:off x="280875" y="545636"/>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Operations on Binary Trees</a:t>
            </a:r>
            <a:endParaRPr/>
          </a:p>
        </p:txBody>
      </p:sp>
      <p:sp>
        <p:nvSpPr>
          <p:cNvPr id="150" name="Google Shape;150;p30"/>
          <p:cNvSpPr txBox="1"/>
          <p:nvPr>
            <p:ph idx="1" type="body"/>
          </p:nvPr>
        </p:nvSpPr>
        <p:spPr>
          <a:xfrm>
            <a:off x="280875" y="1551025"/>
            <a:ext cx="8948400" cy="3389400"/>
          </a:xfrm>
          <a:prstGeom prst="rect">
            <a:avLst/>
          </a:prstGeom>
          <a:noFill/>
          <a:ln>
            <a:noFill/>
          </a:ln>
        </p:spPr>
        <p:txBody>
          <a:bodyPr anchorCtr="0" anchor="t" bIns="34275" lIns="68575" spcFirstLastPara="1" rIns="68575" wrap="square" tIns="34275">
            <a:normAutofit fontScale="47500" lnSpcReduction="20000"/>
          </a:bodyPr>
          <a:lstStyle/>
          <a:p>
            <a:pPr indent="-188912" lvl="0" marL="177800" rtl="0" algn="l">
              <a:lnSpc>
                <a:spcPct val="150000"/>
              </a:lnSpc>
              <a:spcBef>
                <a:spcPts val="0"/>
              </a:spcBef>
              <a:spcAft>
                <a:spcPts val="0"/>
              </a:spcAft>
              <a:buSzPct val="100000"/>
              <a:buChar char="●"/>
            </a:pPr>
            <a:r>
              <a:rPr b="1" lang="en" sz="5000">
                <a:solidFill>
                  <a:srgbClr val="000000"/>
                </a:solidFill>
              </a:rPr>
              <a:t> </a:t>
            </a:r>
            <a:r>
              <a:rPr b="1" lang="en" sz="5000">
                <a:solidFill>
                  <a:schemeClr val="lt1"/>
                </a:solidFill>
              </a:rPr>
              <a:t>Insert</a:t>
            </a:r>
            <a:r>
              <a:rPr lang="en" sz="5000">
                <a:solidFill>
                  <a:schemeClr val="lt1"/>
                </a:solidFill>
              </a:rPr>
              <a:t>  a new node (at the root, at a specific position, etc.)</a:t>
            </a:r>
            <a:endParaRPr sz="5000">
              <a:solidFill>
                <a:schemeClr val="lt1"/>
              </a:solidFill>
            </a:endParaRPr>
          </a:p>
          <a:p>
            <a:pPr indent="-188912" lvl="0" marL="177800" rtl="0" algn="l">
              <a:lnSpc>
                <a:spcPct val="150000"/>
              </a:lnSpc>
              <a:spcBef>
                <a:spcPts val="0"/>
              </a:spcBef>
              <a:spcAft>
                <a:spcPts val="0"/>
              </a:spcAft>
              <a:buClr>
                <a:schemeClr val="lt1"/>
              </a:buClr>
              <a:buSzPct val="100000"/>
              <a:buChar char="●"/>
            </a:pPr>
            <a:r>
              <a:rPr b="1" lang="en" sz="5000">
                <a:solidFill>
                  <a:schemeClr val="lt1"/>
                </a:solidFill>
              </a:rPr>
              <a:t> </a:t>
            </a:r>
            <a:r>
              <a:rPr b="1" lang="en" sz="5000">
                <a:solidFill>
                  <a:srgbClr val="B7B7B7"/>
                </a:solidFill>
              </a:rPr>
              <a:t>Delete/Remove </a:t>
            </a:r>
            <a:r>
              <a:rPr lang="en" sz="5000">
                <a:solidFill>
                  <a:srgbClr val="B7B7B7"/>
                </a:solidFill>
              </a:rPr>
              <a:t>a node (from the root, from a specific position, etc.)</a:t>
            </a:r>
            <a:endParaRPr b="1" sz="5000">
              <a:solidFill>
                <a:srgbClr val="B7B7B7"/>
              </a:solidFill>
            </a:endParaRPr>
          </a:p>
          <a:p>
            <a:pPr indent="-188912" lvl="0" marL="177800" rtl="0" algn="l">
              <a:lnSpc>
                <a:spcPct val="150000"/>
              </a:lnSpc>
              <a:spcBef>
                <a:spcPts val="0"/>
              </a:spcBef>
              <a:spcAft>
                <a:spcPts val="0"/>
              </a:spcAft>
              <a:buClr>
                <a:srgbClr val="B7B7B7"/>
              </a:buClr>
              <a:buSzPct val="100000"/>
              <a:buChar char="●"/>
            </a:pPr>
            <a:r>
              <a:rPr b="1" lang="en" sz="5000">
                <a:solidFill>
                  <a:srgbClr val="B7B7B7"/>
                </a:solidFill>
              </a:rPr>
              <a:t> Update</a:t>
            </a:r>
            <a:r>
              <a:rPr lang="en" sz="5000">
                <a:solidFill>
                  <a:srgbClr val="B7B7B7"/>
                </a:solidFill>
              </a:rPr>
              <a:t> a node (modify a node’s value and/or link to the left/right child node)</a:t>
            </a:r>
            <a:endParaRPr sz="5000">
              <a:solidFill>
                <a:srgbClr val="B7B7B7"/>
              </a:solidFill>
            </a:endParaRPr>
          </a:p>
          <a:p>
            <a:pPr indent="-188912" lvl="0" marL="177800" rtl="0" algn="l">
              <a:lnSpc>
                <a:spcPct val="150000"/>
              </a:lnSpc>
              <a:spcBef>
                <a:spcPts val="0"/>
              </a:spcBef>
              <a:spcAft>
                <a:spcPts val="0"/>
              </a:spcAft>
              <a:buClr>
                <a:srgbClr val="B7B7B7"/>
              </a:buClr>
              <a:buSzPct val="100000"/>
              <a:buChar char="●"/>
            </a:pPr>
            <a:r>
              <a:rPr b="1" lang="en" sz="5000">
                <a:solidFill>
                  <a:srgbClr val="B7B7B7"/>
                </a:solidFill>
              </a:rPr>
              <a:t> Search for</a:t>
            </a:r>
            <a:r>
              <a:rPr lang="en" sz="5000">
                <a:solidFill>
                  <a:srgbClr val="B7B7B7"/>
                </a:solidFill>
              </a:rPr>
              <a:t>/</a:t>
            </a:r>
            <a:r>
              <a:rPr b="1" lang="en" sz="5000">
                <a:solidFill>
                  <a:srgbClr val="B7B7B7"/>
                </a:solidFill>
              </a:rPr>
              <a:t>Retrieve </a:t>
            </a:r>
            <a:r>
              <a:rPr lang="en" sz="5000">
                <a:solidFill>
                  <a:srgbClr val="B7B7B7"/>
                </a:solidFill>
              </a:rPr>
              <a:t>a node with a given value </a:t>
            </a:r>
            <a:endParaRPr sz="5000">
              <a:solidFill>
                <a:srgbClr val="B7B7B7"/>
              </a:solidFill>
            </a:endParaRPr>
          </a:p>
          <a:p>
            <a:pPr indent="-188912" lvl="0" marL="177800" rtl="0" algn="l">
              <a:lnSpc>
                <a:spcPct val="150000"/>
              </a:lnSpc>
              <a:spcBef>
                <a:spcPts val="0"/>
              </a:spcBef>
              <a:spcAft>
                <a:spcPts val="0"/>
              </a:spcAft>
              <a:buClr>
                <a:srgbClr val="B7B7B7"/>
              </a:buClr>
              <a:buSzPct val="100000"/>
              <a:buChar char="●"/>
            </a:pPr>
            <a:r>
              <a:rPr b="1" lang="en" sz="5000">
                <a:solidFill>
                  <a:srgbClr val="B7B7B7"/>
                </a:solidFill>
              </a:rPr>
              <a:t> Display/Print</a:t>
            </a:r>
            <a:r>
              <a:rPr lang="en" sz="5000">
                <a:solidFill>
                  <a:srgbClr val="B7B7B7"/>
                </a:solidFill>
              </a:rPr>
              <a:t> the tree</a:t>
            </a:r>
            <a:endParaRPr>
              <a:solidFill>
                <a:srgbClr val="B7B7B7"/>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288000" y="378035"/>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spcBef>
                <a:spcPts val="0"/>
              </a:spcBef>
              <a:spcAft>
                <a:spcPts val="0"/>
              </a:spcAft>
              <a:buClr>
                <a:schemeClr val="dk1"/>
              </a:buClr>
              <a:buSzPct val="100000"/>
              <a:buFont typeface="Quattrocento Sans"/>
              <a:buNone/>
            </a:pPr>
            <a:r>
              <a:rPr lang="en">
                <a:solidFill>
                  <a:schemeClr val="dk1"/>
                </a:solidFill>
              </a:rPr>
              <a:t>O</a:t>
            </a:r>
            <a:r>
              <a:rPr lang="en" sz="3000">
                <a:solidFill>
                  <a:schemeClr val="dk1"/>
                </a:solidFill>
              </a:rPr>
              <a:t>ption 1: Creating a Tree and  Inserting  Elements</a:t>
            </a:r>
            <a:r>
              <a:rPr lang="en">
                <a:solidFill>
                  <a:schemeClr val="dk1"/>
                </a:solidFill>
              </a:rPr>
              <a:t> </a:t>
            </a:r>
            <a:endParaRPr/>
          </a:p>
        </p:txBody>
      </p:sp>
      <p:sp>
        <p:nvSpPr>
          <p:cNvPr id="156" name="Google Shape;156;p31"/>
          <p:cNvSpPr txBox="1"/>
          <p:nvPr>
            <p:ph idx="1" type="body"/>
          </p:nvPr>
        </p:nvSpPr>
        <p:spPr>
          <a:xfrm>
            <a:off x="111200" y="802300"/>
            <a:ext cx="8477700" cy="4146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600">
                <a:solidFill>
                  <a:schemeClr val="accent6"/>
                </a:solidFill>
              </a:rPr>
              <a:t>Now, let’s create some nodes and link them together to create a binary tree</a:t>
            </a:r>
            <a:endParaRPr sz="1600">
              <a:latin typeface="Consolas"/>
              <a:ea typeface="Consolas"/>
              <a:cs typeface="Consolas"/>
              <a:sym typeface="Consolas"/>
            </a:endParaRPr>
          </a:p>
          <a:p>
            <a:pPr indent="0" lvl="0" marL="88900" rtl="0" algn="l">
              <a:lnSpc>
                <a:spcPct val="115000"/>
              </a:lnSpc>
              <a:spcBef>
                <a:spcPts val="0"/>
              </a:spcBef>
              <a:spcAft>
                <a:spcPts val="0"/>
              </a:spcAft>
              <a:buSzPts val="1900"/>
              <a:buNone/>
            </a:pPr>
            <a:r>
              <a:rPr lang="en" sz="1400">
                <a:solidFill>
                  <a:srgbClr val="6AA84F"/>
                </a:solidFill>
                <a:latin typeface="Consolas"/>
                <a:ea typeface="Consolas"/>
                <a:cs typeface="Consolas"/>
                <a:sym typeface="Consolas"/>
              </a:rPr>
              <a:t># create two “ independent” nodes</a:t>
            </a:r>
            <a:r>
              <a:rPr lang="en" sz="1400">
                <a:solidFill>
                  <a:srgbClr val="6AA84F"/>
                </a:solidFill>
              </a:rPr>
              <a:t>, i.e., </a:t>
            </a:r>
            <a:r>
              <a:rPr lang="en" sz="1400">
                <a:solidFill>
                  <a:srgbClr val="6AA84F"/>
                </a:solidFill>
                <a:latin typeface="Consolas"/>
                <a:ea typeface="Consolas"/>
                <a:cs typeface="Consolas"/>
                <a:sym typeface="Consolas"/>
              </a:rPr>
              <a:t>left</a:t>
            </a:r>
            <a:r>
              <a:rPr lang="en" sz="1400">
                <a:solidFill>
                  <a:srgbClr val="6AA84F"/>
                </a:solidFill>
                <a:latin typeface="Consolas"/>
                <a:ea typeface="Consolas"/>
                <a:cs typeface="Consolas"/>
                <a:sym typeface="Consolas"/>
              </a:rPr>
              <a:t> and </a:t>
            </a:r>
            <a:r>
              <a:rPr lang="en" sz="1400">
                <a:solidFill>
                  <a:srgbClr val="6AA84F"/>
                </a:solidFill>
                <a:latin typeface="Consolas"/>
                <a:ea typeface="Consolas"/>
                <a:cs typeface="Consolas"/>
                <a:sym typeface="Consolas"/>
              </a:rPr>
              <a:t>right</a:t>
            </a:r>
            <a:r>
              <a:rPr lang="en" sz="1400">
                <a:solidFill>
                  <a:srgbClr val="6AA84F"/>
                </a:solidFill>
                <a:latin typeface="Consolas"/>
                <a:ea typeface="Consolas"/>
                <a:cs typeface="Consolas"/>
                <a:sym typeface="Consolas"/>
              </a:rPr>
              <a:t> </a:t>
            </a:r>
            <a:r>
              <a:rPr lang="en" sz="1400">
                <a:solidFill>
                  <a:srgbClr val="6AA84F"/>
                </a:solidFill>
                <a:latin typeface="Consolas"/>
                <a:ea typeface="Consolas"/>
                <a:cs typeface="Consolas"/>
                <a:sym typeface="Consolas"/>
              </a:rPr>
              <a:t>attributes</a:t>
            </a:r>
            <a:r>
              <a:rPr lang="en" sz="1400">
                <a:solidFill>
                  <a:srgbClr val="6AA84F"/>
                </a:solidFill>
                <a:latin typeface="Consolas"/>
                <a:ea typeface="Consolas"/>
                <a:cs typeface="Consolas"/>
                <a:sym typeface="Consolas"/>
              </a:rPr>
              <a:t> are </a:t>
            </a:r>
            <a:r>
              <a:rPr lang="en" sz="1400">
                <a:solidFill>
                  <a:srgbClr val="6AA84F"/>
                </a:solidFill>
                <a:latin typeface="Consolas"/>
                <a:ea typeface="Consolas"/>
                <a:cs typeface="Consolas"/>
                <a:sym typeface="Consolas"/>
              </a:rPr>
              <a:t>set to None</a:t>
            </a:r>
            <a:endParaRPr sz="1400">
              <a:solidFill>
                <a:srgbClr val="6AA84F"/>
              </a:solidFill>
            </a:endParaRPr>
          </a:p>
          <a:p>
            <a:pPr indent="0" lvl="0" marL="88900" rtl="0" algn="l">
              <a:lnSpc>
                <a:spcPct val="115000"/>
              </a:lnSpc>
              <a:spcBef>
                <a:spcPts val="0"/>
              </a:spcBef>
              <a:spcAft>
                <a:spcPts val="0"/>
              </a:spcAft>
              <a:buSzPts val="1900"/>
              <a:buNone/>
            </a:pPr>
            <a:r>
              <a:rPr lang="en" sz="1400">
                <a:latin typeface="Consolas"/>
                <a:ea typeface="Consolas"/>
                <a:cs typeface="Consolas"/>
                <a:sym typeface="Consolas"/>
              </a:rPr>
              <a:t>left_node = Node(2)</a:t>
            </a:r>
            <a:endParaRPr sz="1400"/>
          </a:p>
          <a:p>
            <a:pPr indent="0" lvl="0" marL="88900" rtl="0" algn="l">
              <a:lnSpc>
                <a:spcPct val="115000"/>
              </a:lnSpc>
              <a:spcBef>
                <a:spcPts val="0"/>
              </a:spcBef>
              <a:spcAft>
                <a:spcPts val="0"/>
              </a:spcAft>
              <a:buSzPts val="1900"/>
              <a:buNone/>
            </a:pPr>
            <a:r>
              <a:rPr lang="en" sz="1400">
                <a:latin typeface="Consolas"/>
                <a:ea typeface="Consolas"/>
                <a:cs typeface="Consolas"/>
                <a:sym typeface="Consolas"/>
              </a:rPr>
              <a:t>right_node = Node(4)</a:t>
            </a:r>
            <a:endParaRPr sz="1400"/>
          </a:p>
          <a:p>
            <a:pPr indent="0" lvl="0" marL="0" rtl="0" algn="l">
              <a:lnSpc>
                <a:spcPct val="115000"/>
              </a:lnSpc>
              <a:spcBef>
                <a:spcPts val="0"/>
              </a:spcBef>
              <a:spcAft>
                <a:spcPts val="0"/>
              </a:spcAft>
              <a:buSzPts val="1900"/>
              <a:buNone/>
            </a:pPr>
            <a:r>
              <a:t/>
            </a:r>
            <a:endParaRPr sz="1400">
              <a:latin typeface="Consolas"/>
              <a:ea typeface="Consolas"/>
              <a:cs typeface="Consolas"/>
              <a:sym typeface="Consolas"/>
            </a:endParaRPr>
          </a:p>
          <a:p>
            <a:pPr indent="0" lvl="0" marL="88900" rtl="0" algn="l">
              <a:lnSpc>
                <a:spcPct val="115000"/>
              </a:lnSpc>
              <a:spcBef>
                <a:spcPts val="0"/>
              </a:spcBef>
              <a:spcAft>
                <a:spcPts val="0"/>
              </a:spcAft>
              <a:buSzPts val="1900"/>
              <a:buNone/>
            </a:pPr>
            <a:r>
              <a:rPr lang="en" sz="1400">
                <a:solidFill>
                  <a:srgbClr val="6AA84F"/>
                </a:solidFill>
                <a:latin typeface="Consolas"/>
                <a:ea typeface="Consolas"/>
                <a:cs typeface="Consolas"/>
                <a:sym typeface="Consolas"/>
              </a:rPr>
              <a:t># create </a:t>
            </a:r>
            <a:r>
              <a:rPr lang="en" sz="1400">
                <a:solidFill>
                  <a:srgbClr val="6AA84F"/>
                </a:solidFill>
                <a:latin typeface="Consolas"/>
                <a:ea typeface="Consolas"/>
                <a:cs typeface="Consolas"/>
                <a:sym typeface="Consolas"/>
              </a:rPr>
              <a:t>a</a:t>
            </a:r>
            <a:r>
              <a:rPr lang="en" sz="1400">
                <a:solidFill>
                  <a:srgbClr val="6AA84F"/>
                </a:solidFill>
                <a:latin typeface="Consolas"/>
                <a:ea typeface="Consolas"/>
                <a:cs typeface="Consolas"/>
                <a:sym typeface="Consolas"/>
              </a:rPr>
              <a:t> binary tree</a:t>
            </a:r>
            <a:endParaRPr sz="1400">
              <a:solidFill>
                <a:srgbClr val="6AA84F"/>
              </a:solidFill>
              <a:latin typeface="Consolas"/>
              <a:ea typeface="Consolas"/>
              <a:cs typeface="Consolas"/>
              <a:sym typeface="Consolas"/>
            </a:endParaRPr>
          </a:p>
          <a:p>
            <a:pPr indent="0" lvl="0" marL="88900" rtl="0" algn="l">
              <a:lnSpc>
                <a:spcPct val="115000"/>
              </a:lnSpc>
              <a:spcBef>
                <a:spcPts val="0"/>
              </a:spcBef>
              <a:spcAft>
                <a:spcPts val="0"/>
              </a:spcAft>
              <a:buSzPts val="1900"/>
              <a:buNone/>
            </a:pPr>
            <a:r>
              <a:rPr lang="en" sz="1400">
                <a:solidFill>
                  <a:srgbClr val="6AA84F"/>
                </a:solidFill>
                <a:latin typeface="Consolas"/>
                <a:ea typeface="Consolas"/>
                <a:cs typeface="Consolas"/>
                <a:sym typeface="Consolas"/>
              </a:rPr>
              <a:t># tree_root is the node at the root of the tree</a:t>
            </a:r>
            <a:endParaRPr sz="1400">
              <a:solidFill>
                <a:srgbClr val="6AA84F"/>
              </a:solidFill>
              <a:latin typeface="Consolas"/>
              <a:ea typeface="Consolas"/>
              <a:cs typeface="Consolas"/>
              <a:sym typeface="Consolas"/>
            </a:endParaRPr>
          </a:p>
          <a:p>
            <a:pPr indent="0" lvl="0" marL="88900" rtl="0" algn="l">
              <a:lnSpc>
                <a:spcPct val="115000"/>
              </a:lnSpc>
              <a:spcBef>
                <a:spcPts val="0"/>
              </a:spcBef>
              <a:spcAft>
                <a:spcPts val="0"/>
              </a:spcAft>
              <a:buSzPts val="1900"/>
              <a:buNone/>
            </a:pPr>
            <a:r>
              <a:rPr lang="en" sz="1400">
                <a:latin typeface="Consolas"/>
                <a:ea typeface="Consolas"/>
                <a:cs typeface="Consolas"/>
                <a:sym typeface="Consolas"/>
              </a:rPr>
              <a:t>t</a:t>
            </a:r>
            <a:r>
              <a:rPr lang="en" sz="1400">
                <a:latin typeface="Consolas"/>
                <a:ea typeface="Consolas"/>
                <a:cs typeface="Consolas"/>
                <a:sym typeface="Consolas"/>
              </a:rPr>
              <a:t>ree_root = Node(0, left_node, right_node)</a:t>
            </a:r>
            <a:endParaRPr sz="1400"/>
          </a:p>
          <a:p>
            <a:pPr indent="0" lvl="0" marL="88900" rtl="0" algn="l">
              <a:lnSpc>
                <a:spcPct val="115000"/>
              </a:lnSpc>
              <a:spcBef>
                <a:spcPts val="0"/>
              </a:spcBef>
              <a:spcAft>
                <a:spcPts val="0"/>
              </a:spcAft>
              <a:buSzPts val="1900"/>
              <a:buNone/>
            </a:pPr>
            <a:r>
              <a:t/>
            </a:r>
            <a:endParaRPr sz="1400">
              <a:latin typeface="Consolas"/>
              <a:ea typeface="Consolas"/>
              <a:cs typeface="Consolas"/>
              <a:sym typeface="Consolas"/>
            </a:endParaRPr>
          </a:p>
          <a:p>
            <a:pPr indent="0" lvl="0" marL="88900" rtl="0" algn="l">
              <a:lnSpc>
                <a:spcPct val="115000"/>
              </a:lnSpc>
              <a:spcBef>
                <a:spcPts val="0"/>
              </a:spcBef>
              <a:spcAft>
                <a:spcPts val="0"/>
              </a:spcAft>
              <a:buSzPts val="1900"/>
              <a:buNone/>
            </a:pPr>
            <a:r>
              <a:rPr lang="en" sz="1400">
                <a:solidFill>
                  <a:srgbClr val="6AA84F"/>
                </a:solidFill>
                <a:latin typeface="Consolas"/>
                <a:ea typeface="Consolas"/>
                <a:cs typeface="Consolas"/>
                <a:sym typeface="Consolas"/>
              </a:rPr>
              <a:t># add </a:t>
            </a:r>
            <a:r>
              <a:rPr lang="en" sz="1400">
                <a:solidFill>
                  <a:srgbClr val="6AA84F"/>
                </a:solidFill>
                <a:latin typeface="Consolas"/>
                <a:ea typeface="Consolas"/>
                <a:cs typeface="Consolas"/>
                <a:sym typeface="Consolas"/>
              </a:rPr>
              <a:t>three</a:t>
            </a:r>
            <a:r>
              <a:rPr lang="en" sz="1400">
                <a:solidFill>
                  <a:srgbClr val="6AA84F"/>
                </a:solidFill>
                <a:latin typeface="Consolas"/>
                <a:ea typeface="Consolas"/>
                <a:cs typeface="Consolas"/>
                <a:sym typeface="Consolas"/>
              </a:rPr>
              <a:t> more nodes to the tree</a:t>
            </a:r>
            <a:endParaRPr sz="1400">
              <a:solidFill>
                <a:srgbClr val="6AA84F"/>
              </a:solidFill>
              <a:latin typeface="Consolas"/>
              <a:ea typeface="Consolas"/>
              <a:cs typeface="Consolas"/>
              <a:sym typeface="Consolas"/>
            </a:endParaRPr>
          </a:p>
          <a:p>
            <a:pPr indent="0" lvl="0" marL="88900" rtl="0" algn="l">
              <a:lnSpc>
                <a:spcPct val="115000"/>
              </a:lnSpc>
              <a:spcBef>
                <a:spcPts val="0"/>
              </a:spcBef>
              <a:spcAft>
                <a:spcPts val="0"/>
              </a:spcAft>
              <a:buSzPts val="1900"/>
              <a:buNone/>
            </a:pPr>
            <a:r>
              <a:rPr lang="en" sz="1400">
                <a:solidFill>
                  <a:srgbClr val="6AA84F"/>
                </a:solidFill>
                <a:latin typeface="Consolas"/>
                <a:ea typeface="Consolas"/>
                <a:cs typeface="Consolas"/>
                <a:sym typeface="Consolas"/>
              </a:rPr>
              <a:t># a node with cargo 6 as the left child of the left child of the root</a:t>
            </a:r>
            <a:endParaRPr sz="1400">
              <a:solidFill>
                <a:srgbClr val="6AA84F"/>
              </a:solidFill>
              <a:latin typeface="Consolas"/>
              <a:ea typeface="Consolas"/>
              <a:cs typeface="Consolas"/>
              <a:sym typeface="Consolas"/>
            </a:endParaRPr>
          </a:p>
          <a:p>
            <a:pPr indent="0" lvl="0" marL="88900" rtl="0" algn="l">
              <a:lnSpc>
                <a:spcPct val="115000"/>
              </a:lnSpc>
              <a:spcBef>
                <a:spcPts val="0"/>
              </a:spcBef>
              <a:spcAft>
                <a:spcPts val="0"/>
              </a:spcAft>
              <a:buClr>
                <a:schemeClr val="lt1"/>
              </a:buClr>
              <a:buSzPts val="1900"/>
              <a:buFont typeface="Arial"/>
              <a:buNone/>
            </a:pPr>
            <a:r>
              <a:rPr lang="en" sz="1400">
                <a:solidFill>
                  <a:schemeClr val="dk1"/>
                </a:solidFill>
                <a:latin typeface="Consolas"/>
                <a:ea typeface="Consolas"/>
                <a:cs typeface="Consolas"/>
                <a:sym typeface="Consolas"/>
              </a:rPr>
              <a:t>left_node.left = Node(6)</a:t>
            </a:r>
            <a:endParaRPr sz="1400">
              <a:solidFill>
                <a:schemeClr val="dk1"/>
              </a:solidFill>
            </a:endParaRPr>
          </a:p>
          <a:p>
            <a:pPr indent="0" lvl="0" marL="88900" rtl="0" algn="l">
              <a:lnSpc>
                <a:spcPct val="115000"/>
              </a:lnSpc>
              <a:spcBef>
                <a:spcPts val="0"/>
              </a:spcBef>
              <a:spcAft>
                <a:spcPts val="0"/>
              </a:spcAft>
              <a:buSzPts val="1900"/>
              <a:buNone/>
            </a:pPr>
            <a:r>
              <a:t/>
            </a:r>
            <a:endParaRPr sz="1400">
              <a:solidFill>
                <a:srgbClr val="6AA84F"/>
              </a:solidFill>
              <a:latin typeface="Consolas"/>
              <a:ea typeface="Consolas"/>
              <a:cs typeface="Consolas"/>
              <a:sym typeface="Consolas"/>
            </a:endParaRPr>
          </a:p>
          <a:p>
            <a:pPr indent="0" lvl="0" marL="88900" rtl="0" algn="l">
              <a:lnSpc>
                <a:spcPct val="115000"/>
              </a:lnSpc>
              <a:spcBef>
                <a:spcPts val="0"/>
              </a:spcBef>
              <a:spcAft>
                <a:spcPts val="0"/>
              </a:spcAft>
              <a:buSzPts val="1900"/>
              <a:buNone/>
            </a:pPr>
            <a:r>
              <a:rPr lang="en" sz="1400">
                <a:solidFill>
                  <a:srgbClr val="6AA84F"/>
                </a:solidFill>
                <a:latin typeface="Consolas"/>
                <a:ea typeface="Consolas"/>
                <a:cs typeface="Consolas"/>
                <a:sym typeface="Consolas"/>
              </a:rPr>
              <a:t># a node with cargo 10 </a:t>
            </a:r>
            <a:r>
              <a:rPr lang="en" sz="1400">
                <a:solidFill>
                  <a:srgbClr val="6AA84F"/>
                </a:solidFill>
                <a:latin typeface="Consolas"/>
                <a:ea typeface="Consolas"/>
                <a:cs typeface="Consolas"/>
                <a:sym typeface="Consolas"/>
              </a:rPr>
              <a:t>as the left child of the right child of the root</a:t>
            </a:r>
            <a:endParaRPr sz="1400">
              <a:solidFill>
                <a:srgbClr val="6AA84F"/>
              </a:solidFill>
              <a:latin typeface="Consolas"/>
              <a:ea typeface="Consolas"/>
              <a:cs typeface="Consolas"/>
              <a:sym typeface="Consolas"/>
            </a:endParaRPr>
          </a:p>
          <a:p>
            <a:pPr indent="0" lvl="0" marL="0" rtl="0" algn="l">
              <a:lnSpc>
                <a:spcPct val="115000"/>
              </a:lnSpc>
              <a:spcBef>
                <a:spcPts val="0"/>
              </a:spcBef>
              <a:spcAft>
                <a:spcPts val="0"/>
              </a:spcAft>
              <a:buSzPts val="1900"/>
              <a:buNone/>
            </a:pPr>
            <a:r>
              <a:rPr lang="en" sz="1400">
                <a:solidFill>
                  <a:srgbClr val="6AA84F"/>
                </a:solidFill>
                <a:latin typeface="Consolas"/>
                <a:ea typeface="Consolas"/>
                <a:cs typeface="Consolas"/>
                <a:sym typeface="Consolas"/>
              </a:rPr>
              <a:t> # a node with cargo 12 as the right child of the right child of the root</a:t>
            </a:r>
            <a:endParaRPr sz="1400">
              <a:solidFill>
                <a:srgbClr val="6AA84F"/>
              </a:solidFill>
              <a:latin typeface="Consolas"/>
              <a:ea typeface="Consolas"/>
              <a:cs typeface="Consolas"/>
              <a:sym typeface="Consolas"/>
            </a:endParaRPr>
          </a:p>
          <a:p>
            <a:pPr indent="0" lvl="0" marL="88900" rtl="0" algn="l">
              <a:lnSpc>
                <a:spcPct val="115000"/>
              </a:lnSpc>
              <a:spcBef>
                <a:spcPts val="0"/>
              </a:spcBef>
              <a:spcAft>
                <a:spcPts val="0"/>
              </a:spcAft>
              <a:buSzPts val="1900"/>
              <a:buNone/>
            </a:pPr>
            <a:r>
              <a:rPr lang="en" sz="1400">
                <a:latin typeface="Consolas"/>
                <a:ea typeface="Consolas"/>
                <a:cs typeface="Consolas"/>
                <a:sym typeface="Consolas"/>
              </a:rPr>
              <a:t>right_node.left = Node(10)</a:t>
            </a:r>
            <a:endParaRPr sz="1400"/>
          </a:p>
          <a:p>
            <a:pPr indent="0" lvl="0" marL="88900" rtl="0" algn="l">
              <a:lnSpc>
                <a:spcPct val="115000"/>
              </a:lnSpc>
              <a:spcBef>
                <a:spcPts val="0"/>
              </a:spcBef>
              <a:spcAft>
                <a:spcPts val="0"/>
              </a:spcAft>
              <a:buSzPts val="1900"/>
              <a:buNone/>
            </a:pPr>
            <a:r>
              <a:rPr lang="en" sz="1400">
                <a:latin typeface="Consolas"/>
                <a:ea typeface="Consolas"/>
                <a:cs typeface="Consolas"/>
                <a:sym typeface="Consolas"/>
              </a:rPr>
              <a:t>right_node.right = Node(12)</a:t>
            </a:r>
            <a:endParaRPr sz="1400"/>
          </a:p>
        </p:txBody>
      </p:sp>
      <p:sp>
        <p:nvSpPr>
          <p:cNvPr id="157" name="Google Shape;157;p31"/>
          <p:cNvSpPr/>
          <p:nvPr/>
        </p:nvSpPr>
        <p:spPr>
          <a:xfrm>
            <a:off x="7074916" y="1507311"/>
            <a:ext cx="270000" cy="270000"/>
          </a:xfrm>
          <a:prstGeom prst="ellipse">
            <a:avLst/>
          </a:prstGeom>
          <a:noFill/>
          <a:ln cap="flat" cmpd="sng" w="25400">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0</a:t>
            </a:r>
            <a:endParaRPr b="0" i="0" sz="1400" u="none" cap="none" strike="noStrike">
              <a:solidFill>
                <a:schemeClr val="dk1"/>
              </a:solidFill>
              <a:latin typeface="Quattrocento Sans"/>
              <a:ea typeface="Quattrocento Sans"/>
              <a:cs typeface="Quattrocento Sans"/>
              <a:sym typeface="Quattrocento Sans"/>
            </a:endParaRPr>
          </a:p>
        </p:txBody>
      </p:sp>
      <p:sp>
        <p:nvSpPr>
          <p:cNvPr id="158" name="Google Shape;158;p31"/>
          <p:cNvSpPr/>
          <p:nvPr/>
        </p:nvSpPr>
        <p:spPr>
          <a:xfrm>
            <a:off x="6534841" y="2005387"/>
            <a:ext cx="270000" cy="270000"/>
          </a:xfrm>
          <a:prstGeom prst="ellipse">
            <a:avLst/>
          </a:prstGeom>
          <a:noFill/>
          <a:ln cap="flat" cmpd="sng" w="25400">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2</a:t>
            </a:r>
            <a:endParaRPr b="0" i="0" sz="1400" u="none" cap="none" strike="noStrike">
              <a:solidFill>
                <a:schemeClr val="dk1"/>
              </a:solidFill>
              <a:latin typeface="Quattrocento Sans"/>
              <a:ea typeface="Quattrocento Sans"/>
              <a:cs typeface="Quattrocento Sans"/>
              <a:sym typeface="Quattrocento Sans"/>
            </a:endParaRPr>
          </a:p>
        </p:txBody>
      </p:sp>
      <p:sp>
        <p:nvSpPr>
          <p:cNvPr id="159" name="Google Shape;159;p31"/>
          <p:cNvSpPr/>
          <p:nvPr/>
        </p:nvSpPr>
        <p:spPr>
          <a:xfrm>
            <a:off x="7654466" y="2005377"/>
            <a:ext cx="270000" cy="270000"/>
          </a:xfrm>
          <a:prstGeom prst="ellipse">
            <a:avLst/>
          </a:prstGeom>
          <a:noFill/>
          <a:ln cap="flat" cmpd="sng" w="25400">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4</a:t>
            </a:r>
            <a:endParaRPr b="0" i="0" sz="1400" u="none" cap="none" strike="noStrike">
              <a:solidFill>
                <a:schemeClr val="dk1"/>
              </a:solidFill>
              <a:latin typeface="Quattrocento Sans"/>
              <a:ea typeface="Quattrocento Sans"/>
              <a:cs typeface="Quattrocento Sans"/>
              <a:sym typeface="Quattrocento Sans"/>
            </a:endParaRPr>
          </a:p>
        </p:txBody>
      </p:sp>
      <p:cxnSp>
        <p:nvCxnSpPr>
          <p:cNvPr id="160" name="Google Shape;160;p31"/>
          <p:cNvCxnSpPr>
            <a:stCxn id="157" idx="3"/>
            <a:endCxn id="158" idx="7"/>
          </p:cNvCxnSpPr>
          <p:nvPr/>
        </p:nvCxnSpPr>
        <p:spPr>
          <a:xfrm flipH="1">
            <a:off x="6765257" y="1737771"/>
            <a:ext cx="349200" cy="307200"/>
          </a:xfrm>
          <a:prstGeom prst="straightConnector1">
            <a:avLst/>
          </a:prstGeom>
          <a:noFill/>
          <a:ln cap="flat" cmpd="sng" w="9525">
            <a:solidFill>
              <a:srgbClr val="323442"/>
            </a:solidFill>
            <a:prstDash val="solid"/>
            <a:round/>
            <a:headEnd len="sm" w="sm" type="none"/>
            <a:tailEnd len="med" w="med" type="triangle"/>
          </a:ln>
        </p:spPr>
      </p:cxnSp>
      <p:cxnSp>
        <p:nvCxnSpPr>
          <p:cNvPr id="161" name="Google Shape;161;p31"/>
          <p:cNvCxnSpPr>
            <a:stCxn id="157" idx="5"/>
            <a:endCxn id="159" idx="1"/>
          </p:cNvCxnSpPr>
          <p:nvPr/>
        </p:nvCxnSpPr>
        <p:spPr>
          <a:xfrm>
            <a:off x="7305376" y="1737771"/>
            <a:ext cx="388500" cy="307200"/>
          </a:xfrm>
          <a:prstGeom prst="straightConnector1">
            <a:avLst/>
          </a:prstGeom>
          <a:noFill/>
          <a:ln cap="flat" cmpd="sng" w="9525">
            <a:solidFill>
              <a:srgbClr val="323442"/>
            </a:solidFill>
            <a:prstDash val="solid"/>
            <a:round/>
            <a:headEnd len="sm" w="sm" type="none"/>
            <a:tailEnd len="med" w="med" type="triangle"/>
          </a:ln>
        </p:spPr>
      </p:cxnSp>
      <p:sp>
        <p:nvSpPr>
          <p:cNvPr id="162" name="Google Shape;162;p31"/>
          <p:cNvSpPr/>
          <p:nvPr/>
        </p:nvSpPr>
        <p:spPr>
          <a:xfrm>
            <a:off x="6111466" y="2436762"/>
            <a:ext cx="270000" cy="270000"/>
          </a:xfrm>
          <a:prstGeom prst="ellipse">
            <a:avLst/>
          </a:prstGeom>
          <a:noFill/>
          <a:ln cap="flat" cmpd="sng" w="25400">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6</a:t>
            </a:r>
            <a:endParaRPr b="0" i="0" sz="1400" u="none" cap="none" strike="noStrike">
              <a:solidFill>
                <a:schemeClr val="dk1"/>
              </a:solidFill>
              <a:latin typeface="Quattrocento Sans"/>
              <a:ea typeface="Quattrocento Sans"/>
              <a:cs typeface="Quattrocento Sans"/>
              <a:sym typeface="Quattrocento Sans"/>
            </a:endParaRPr>
          </a:p>
        </p:txBody>
      </p:sp>
      <p:cxnSp>
        <p:nvCxnSpPr>
          <p:cNvPr id="163" name="Google Shape;163;p31"/>
          <p:cNvCxnSpPr>
            <a:stCxn id="158" idx="3"/>
            <a:endCxn id="162" idx="7"/>
          </p:cNvCxnSpPr>
          <p:nvPr/>
        </p:nvCxnSpPr>
        <p:spPr>
          <a:xfrm flipH="1">
            <a:off x="6341882" y="2235846"/>
            <a:ext cx="232500" cy="240600"/>
          </a:xfrm>
          <a:prstGeom prst="straightConnector1">
            <a:avLst/>
          </a:prstGeom>
          <a:noFill/>
          <a:ln cap="flat" cmpd="sng" w="9525">
            <a:solidFill>
              <a:srgbClr val="323442"/>
            </a:solidFill>
            <a:prstDash val="solid"/>
            <a:round/>
            <a:headEnd len="sm" w="sm" type="none"/>
            <a:tailEnd len="med" w="med" type="triangle"/>
          </a:ln>
        </p:spPr>
      </p:cxnSp>
      <p:sp>
        <p:nvSpPr>
          <p:cNvPr id="164" name="Google Shape;164;p31"/>
          <p:cNvSpPr/>
          <p:nvPr/>
        </p:nvSpPr>
        <p:spPr>
          <a:xfrm>
            <a:off x="7305366" y="2493327"/>
            <a:ext cx="270000" cy="270000"/>
          </a:xfrm>
          <a:prstGeom prst="ellipse">
            <a:avLst/>
          </a:prstGeom>
          <a:noFill/>
          <a:ln cap="flat" cmpd="sng" w="25400">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10</a:t>
            </a:r>
            <a:endParaRPr b="0" i="0" sz="1400" u="none" cap="none" strike="noStrike">
              <a:solidFill>
                <a:schemeClr val="dk1"/>
              </a:solidFill>
              <a:latin typeface="Quattrocento Sans"/>
              <a:ea typeface="Quattrocento Sans"/>
              <a:cs typeface="Quattrocento Sans"/>
              <a:sym typeface="Quattrocento Sans"/>
            </a:endParaRPr>
          </a:p>
        </p:txBody>
      </p:sp>
      <p:cxnSp>
        <p:nvCxnSpPr>
          <p:cNvPr id="165" name="Google Shape;165;p31"/>
          <p:cNvCxnSpPr>
            <a:stCxn id="159" idx="3"/>
            <a:endCxn id="164" idx="7"/>
          </p:cNvCxnSpPr>
          <p:nvPr/>
        </p:nvCxnSpPr>
        <p:spPr>
          <a:xfrm flipH="1">
            <a:off x="7535907" y="2235837"/>
            <a:ext cx="158100" cy="297000"/>
          </a:xfrm>
          <a:prstGeom prst="straightConnector1">
            <a:avLst/>
          </a:prstGeom>
          <a:noFill/>
          <a:ln cap="flat" cmpd="sng" w="9525">
            <a:solidFill>
              <a:srgbClr val="323442"/>
            </a:solidFill>
            <a:prstDash val="solid"/>
            <a:round/>
            <a:headEnd len="sm" w="sm" type="none"/>
            <a:tailEnd len="med" w="med" type="triangle"/>
          </a:ln>
        </p:spPr>
      </p:cxnSp>
      <p:sp>
        <p:nvSpPr>
          <p:cNvPr id="166" name="Google Shape;166;p31"/>
          <p:cNvSpPr/>
          <p:nvPr/>
        </p:nvSpPr>
        <p:spPr>
          <a:xfrm>
            <a:off x="8062166" y="2512952"/>
            <a:ext cx="270000" cy="270000"/>
          </a:xfrm>
          <a:prstGeom prst="ellipse">
            <a:avLst/>
          </a:prstGeom>
          <a:noFill/>
          <a:ln cap="flat" cmpd="sng" w="25400">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12</a:t>
            </a:r>
            <a:endParaRPr b="0" i="0" sz="1400" u="none" cap="none" strike="noStrike">
              <a:solidFill>
                <a:schemeClr val="dk1"/>
              </a:solidFill>
              <a:latin typeface="Quattrocento Sans"/>
              <a:ea typeface="Quattrocento Sans"/>
              <a:cs typeface="Quattrocento Sans"/>
              <a:sym typeface="Quattrocento Sans"/>
            </a:endParaRPr>
          </a:p>
        </p:txBody>
      </p:sp>
      <p:cxnSp>
        <p:nvCxnSpPr>
          <p:cNvPr id="167" name="Google Shape;167;p31"/>
          <p:cNvCxnSpPr/>
          <p:nvPr/>
        </p:nvCxnSpPr>
        <p:spPr>
          <a:xfrm>
            <a:off x="7924476" y="2209874"/>
            <a:ext cx="213900" cy="348900"/>
          </a:xfrm>
          <a:prstGeom prst="straightConnector1">
            <a:avLst/>
          </a:prstGeom>
          <a:noFill/>
          <a:ln cap="flat" cmpd="sng" w="9525">
            <a:solidFill>
              <a:srgbClr val="323442"/>
            </a:solidFill>
            <a:prstDash val="solid"/>
            <a:round/>
            <a:headEnd len="sm" w="sm" type="none"/>
            <a:tailEnd len="med" w="med" type="triangle"/>
          </a:ln>
        </p:spPr>
      </p:cxnSp>
      <p:sp>
        <p:nvSpPr>
          <p:cNvPr id="168" name="Google Shape;168;p31"/>
          <p:cNvSpPr txBox="1"/>
          <p:nvPr/>
        </p:nvSpPr>
        <p:spPr>
          <a:xfrm>
            <a:off x="7535900" y="2912725"/>
            <a:ext cx="1728600" cy="960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a:solidFill>
                  <a:schemeClr val="accent1"/>
                </a:solidFill>
                <a:latin typeface="Quattrocento Sans"/>
                <a:ea typeface="Quattrocento Sans"/>
                <a:cs typeface="Quattrocento Sans"/>
                <a:sym typeface="Quattrocento Sans"/>
              </a:rPr>
              <a:t>The nodes with cargo values  6, 10 and 12 are referred to as  </a:t>
            </a:r>
            <a:r>
              <a:rPr b="1" lang="en">
                <a:solidFill>
                  <a:schemeClr val="accent1"/>
                </a:solidFill>
                <a:latin typeface="Quattrocento Sans"/>
                <a:ea typeface="Quattrocento Sans"/>
                <a:cs typeface="Quattrocento Sans"/>
                <a:sym typeface="Quattrocento Sans"/>
              </a:rPr>
              <a:t>leaf </a:t>
            </a:r>
            <a:r>
              <a:rPr lang="en">
                <a:solidFill>
                  <a:schemeClr val="accent1"/>
                </a:solidFill>
                <a:latin typeface="Quattrocento Sans"/>
                <a:ea typeface="Quattrocento Sans"/>
                <a:cs typeface="Quattrocento Sans"/>
                <a:sym typeface="Quattrocento Sans"/>
              </a:rPr>
              <a:t>nodes.</a:t>
            </a:r>
            <a:endParaRPr>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628650" y="545636"/>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sz="3300"/>
              <a:t>Code-along</a:t>
            </a:r>
            <a:endParaRPr/>
          </a:p>
        </p:txBody>
      </p:sp>
      <p:sp>
        <p:nvSpPr>
          <p:cNvPr id="174" name="Google Shape;174;p32"/>
          <p:cNvSpPr txBox="1"/>
          <p:nvPr>
            <p:ph idx="1" type="body"/>
          </p:nvPr>
        </p:nvSpPr>
        <p:spPr>
          <a:xfrm>
            <a:off x="628650" y="1142715"/>
            <a:ext cx="7886700" cy="3626700"/>
          </a:xfrm>
          <a:prstGeom prst="rect">
            <a:avLst/>
          </a:prstGeom>
          <a:noFill/>
          <a:ln>
            <a:noFill/>
          </a:ln>
        </p:spPr>
        <p:txBody>
          <a:bodyPr anchorCtr="0" anchor="t" bIns="34275" lIns="68575" spcFirstLastPara="1" rIns="68575" wrap="square" tIns="34275">
            <a:normAutofit/>
          </a:bodyPr>
          <a:lstStyle/>
          <a:p>
            <a:pPr indent="0" lvl="0" marL="88900" rtl="0" algn="l">
              <a:lnSpc>
                <a:spcPct val="115000"/>
              </a:lnSpc>
              <a:spcBef>
                <a:spcPts val="0"/>
              </a:spcBef>
              <a:spcAft>
                <a:spcPts val="0"/>
              </a:spcAft>
              <a:buSzPts val="1400"/>
              <a:buNone/>
            </a:pPr>
            <a:r>
              <a:rPr lang="en"/>
              <a:t>Let’s work together to create the following binary tree in Python. We will use the </a:t>
            </a:r>
            <a:r>
              <a:rPr b="1" lang="en">
                <a:solidFill>
                  <a:schemeClr val="accent6"/>
                </a:solidFill>
              </a:rPr>
              <a:t>Node</a:t>
            </a:r>
            <a:r>
              <a:rPr lang="en"/>
              <a:t> class defined in the previous slides, including the </a:t>
            </a:r>
            <a:r>
              <a:rPr b="1" lang="en">
                <a:solidFill>
                  <a:schemeClr val="accent1"/>
                </a:solidFill>
              </a:rPr>
              <a:t>print_tree</a:t>
            </a:r>
            <a:r>
              <a:rPr lang="en">
                <a:solidFill>
                  <a:schemeClr val="accent1"/>
                </a:solidFill>
              </a:rPr>
              <a:t> </a:t>
            </a:r>
            <a:r>
              <a:rPr lang="en"/>
              <a:t>method to visualize the tree. </a:t>
            </a:r>
            <a:endParaRPr/>
          </a:p>
        </p:txBody>
      </p:sp>
      <p:pic>
        <p:nvPicPr>
          <p:cNvPr id="175" name="Google Shape;175;p32"/>
          <p:cNvPicPr preferRelativeResize="0"/>
          <p:nvPr/>
        </p:nvPicPr>
        <p:blipFill rotWithShape="1">
          <a:blip r:embed="rId3">
            <a:alphaModFix/>
          </a:blip>
          <a:srcRect b="9559" l="0" r="0" t="0"/>
          <a:stretch/>
        </p:blipFill>
        <p:spPr>
          <a:xfrm>
            <a:off x="2733238" y="2696450"/>
            <a:ext cx="3677514" cy="1999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628650" y="386626"/>
            <a:ext cx="8095500" cy="837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444445"/>
              </a:buClr>
              <a:buSzPts val="3300"/>
              <a:buFont typeface="Quattrocento Sans"/>
              <a:buNone/>
            </a:pPr>
            <a:r>
              <a:rPr b="1" lang="en" sz="3000"/>
              <a:t>Option 2</a:t>
            </a:r>
            <a:r>
              <a:rPr lang="en" sz="3000"/>
              <a:t>: </a:t>
            </a:r>
            <a:r>
              <a:rPr lang="en" sz="3000">
                <a:solidFill>
                  <a:schemeClr val="dk1"/>
                </a:solidFill>
              </a:rPr>
              <a:t>use a container Class</a:t>
            </a:r>
            <a:endParaRPr sz="3000"/>
          </a:p>
        </p:txBody>
      </p:sp>
      <p:sp>
        <p:nvSpPr>
          <p:cNvPr id="181" name="Google Shape;181;p33"/>
          <p:cNvSpPr txBox="1"/>
          <p:nvPr>
            <p:ph idx="1" type="body"/>
          </p:nvPr>
        </p:nvSpPr>
        <p:spPr>
          <a:xfrm>
            <a:off x="628650" y="1373150"/>
            <a:ext cx="8254500" cy="3630600"/>
          </a:xfrm>
          <a:prstGeom prst="rect">
            <a:avLst/>
          </a:prstGeom>
          <a:noFill/>
          <a:ln>
            <a:noFill/>
          </a:ln>
        </p:spPr>
        <p:txBody>
          <a:bodyPr anchorCtr="0" anchor="t" bIns="34275" lIns="68575" spcFirstLastPara="1" rIns="68575" wrap="square" tIns="34275">
            <a:normAutofit/>
          </a:bodyPr>
          <a:lstStyle/>
          <a:p>
            <a:pPr indent="0" lvl="0" marL="0" rtl="0" algn="l">
              <a:lnSpc>
                <a:spcPct val="95000"/>
              </a:lnSpc>
              <a:spcBef>
                <a:spcPts val="0"/>
              </a:spcBef>
              <a:spcAft>
                <a:spcPts val="0"/>
              </a:spcAft>
              <a:buNone/>
            </a:pPr>
            <a:r>
              <a:rPr lang="en" sz="1800">
                <a:solidFill>
                  <a:schemeClr val="lt1"/>
                </a:solidFill>
              </a:rPr>
              <a:t>While a </a:t>
            </a:r>
            <a:r>
              <a:rPr lang="en" sz="1800">
                <a:solidFill>
                  <a:schemeClr val="lt1"/>
                </a:solidFill>
              </a:rPr>
              <a:t>binary</a:t>
            </a:r>
            <a:r>
              <a:rPr lang="en" sz="1800">
                <a:solidFill>
                  <a:schemeClr val="lt1"/>
                </a:solidFill>
              </a:rPr>
              <a:t>  tree can be implemented using just the Node class, you can also create a class to represent binary trees. For example:</a:t>
            </a:r>
            <a:endParaRPr sz="1900">
              <a:solidFill>
                <a:schemeClr val="lt1"/>
              </a:solidFill>
            </a:endParaRPr>
          </a:p>
          <a:p>
            <a:pPr indent="0" lvl="0" marL="88900" rtl="0" algn="l">
              <a:lnSpc>
                <a:spcPct val="95000"/>
              </a:lnSpc>
              <a:spcBef>
                <a:spcPts val="0"/>
              </a:spcBef>
              <a:spcAft>
                <a:spcPts val="0"/>
              </a:spcAft>
              <a:buSzPts val="1540"/>
              <a:buNone/>
            </a:pPr>
            <a:r>
              <a:t/>
            </a:r>
            <a:endParaRPr sz="1913">
              <a:solidFill>
                <a:schemeClr val="lt1"/>
              </a:solidFill>
              <a:latin typeface="Consolas"/>
              <a:ea typeface="Consolas"/>
              <a:cs typeface="Consolas"/>
              <a:sym typeface="Consolas"/>
            </a:endParaRPr>
          </a:p>
          <a:p>
            <a:pPr indent="0" lvl="0" marL="88900" rtl="0" algn="l">
              <a:lnSpc>
                <a:spcPct val="95000"/>
              </a:lnSpc>
              <a:spcBef>
                <a:spcPts val="0"/>
              </a:spcBef>
              <a:spcAft>
                <a:spcPts val="0"/>
              </a:spcAft>
              <a:buSzPts val="1540"/>
              <a:buNone/>
            </a:pPr>
            <a:r>
              <a:rPr lang="en" sz="1496">
                <a:solidFill>
                  <a:schemeClr val="lt1"/>
                </a:solidFill>
                <a:latin typeface="Consolas"/>
                <a:ea typeface="Consolas"/>
                <a:cs typeface="Consolas"/>
                <a:sym typeface="Consolas"/>
              </a:rPr>
              <a:t>class BinaryTree:</a:t>
            </a:r>
            <a:endParaRPr sz="1496">
              <a:solidFill>
                <a:schemeClr val="lt1"/>
              </a:solidFill>
              <a:latin typeface="Consolas"/>
              <a:ea typeface="Consolas"/>
              <a:cs typeface="Consolas"/>
              <a:sym typeface="Consolas"/>
            </a:endParaRPr>
          </a:p>
          <a:p>
            <a:pPr indent="0" lvl="0" marL="88900" rtl="0" algn="l">
              <a:lnSpc>
                <a:spcPct val="95000"/>
              </a:lnSpc>
              <a:spcBef>
                <a:spcPts val="0"/>
              </a:spcBef>
              <a:spcAft>
                <a:spcPts val="0"/>
              </a:spcAft>
              <a:buSzPts val="1540"/>
              <a:buNone/>
            </a:pPr>
            <a:r>
              <a:t/>
            </a:r>
            <a:endParaRPr sz="1496">
              <a:solidFill>
                <a:schemeClr val="lt1"/>
              </a:solidFill>
              <a:latin typeface="Consolas"/>
              <a:ea typeface="Consolas"/>
              <a:cs typeface="Consolas"/>
              <a:sym typeface="Consolas"/>
            </a:endParaRPr>
          </a:p>
          <a:p>
            <a:pPr indent="0" lvl="0" marL="88900" rtl="0" algn="l">
              <a:lnSpc>
                <a:spcPct val="95000"/>
              </a:lnSpc>
              <a:spcBef>
                <a:spcPts val="0"/>
              </a:spcBef>
              <a:spcAft>
                <a:spcPts val="0"/>
              </a:spcAft>
              <a:buSzPts val="1540"/>
              <a:buNone/>
            </a:pPr>
            <a:r>
              <a:rPr lang="en" sz="1496">
                <a:solidFill>
                  <a:schemeClr val="lt1"/>
                </a:solidFill>
                <a:latin typeface="Consolas"/>
                <a:ea typeface="Consolas"/>
                <a:cs typeface="Consolas"/>
                <a:sym typeface="Consolas"/>
              </a:rPr>
              <a:t>    def __init__ (self):</a:t>
            </a:r>
            <a:endParaRPr sz="1496">
              <a:solidFill>
                <a:schemeClr val="lt1"/>
              </a:solidFill>
              <a:latin typeface="Consolas"/>
              <a:ea typeface="Consolas"/>
              <a:cs typeface="Consolas"/>
              <a:sym typeface="Consolas"/>
            </a:endParaRPr>
          </a:p>
          <a:p>
            <a:pPr indent="0" lvl="0" marL="88900" rtl="0" algn="l">
              <a:lnSpc>
                <a:spcPct val="95000"/>
              </a:lnSpc>
              <a:spcBef>
                <a:spcPts val="0"/>
              </a:spcBef>
              <a:spcAft>
                <a:spcPts val="0"/>
              </a:spcAft>
              <a:buSzPts val="1540"/>
              <a:buNone/>
            </a:pPr>
            <a:r>
              <a:t/>
            </a:r>
            <a:endParaRPr sz="1496">
              <a:solidFill>
                <a:schemeClr val="lt1"/>
              </a:solidFill>
              <a:latin typeface="Consolas"/>
              <a:ea typeface="Consolas"/>
              <a:cs typeface="Consolas"/>
              <a:sym typeface="Consolas"/>
            </a:endParaRPr>
          </a:p>
          <a:p>
            <a:pPr indent="0" lvl="0" marL="88900" rtl="0" algn="l">
              <a:lnSpc>
                <a:spcPct val="95000"/>
              </a:lnSpc>
              <a:spcBef>
                <a:spcPts val="0"/>
              </a:spcBef>
              <a:spcAft>
                <a:spcPts val="0"/>
              </a:spcAft>
              <a:buSzPts val="1540"/>
              <a:buNone/>
            </a:pPr>
            <a:r>
              <a:rPr lang="en" sz="1496">
                <a:solidFill>
                  <a:schemeClr val="lt1"/>
                </a:solidFill>
                <a:latin typeface="Consolas"/>
                <a:ea typeface="Consolas"/>
                <a:cs typeface="Consolas"/>
                <a:sym typeface="Consolas"/>
              </a:rPr>
              <a:t>        self.size = 0  #attribute to keep track of the size of the tree</a:t>
            </a:r>
            <a:endParaRPr sz="1496">
              <a:solidFill>
                <a:schemeClr val="lt1"/>
              </a:solidFill>
            </a:endParaRPr>
          </a:p>
          <a:p>
            <a:pPr indent="0" lvl="0" marL="88900" rtl="0" algn="l">
              <a:lnSpc>
                <a:spcPct val="95000"/>
              </a:lnSpc>
              <a:spcBef>
                <a:spcPts val="0"/>
              </a:spcBef>
              <a:spcAft>
                <a:spcPts val="0"/>
              </a:spcAft>
              <a:buSzPts val="1540"/>
              <a:buNone/>
            </a:pPr>
            <a:r>
              <a:rPr lang="en" sz="1496">
                <a:solidFill>
                  <a:schemeClr val="lt1"/>
                </a:solidFill>
                <a:latin typeface="Consolas"/>
                <a:ea typeface="Consolas"/>
                <a:cs typeface="Consolas"/>
                <a:sym typeface="Consolas"/>
              </a:rPr>
              <a:t>        </a:t>
            </a:r>
            <a:endParaRPr sz="1496">
              <a:solidFill>
                <a:schemeClr val="lt1"/>
              </a:solidFill>
              <a:latin typeface="Consolas"/>
              <a:ea typeface="Consolas"/>
              <a:cs typeface="Consolas"/>
              <a:sym typeface="Consolas"/>
            </a:endParaRPr>
          </a:p>
          <a:p>
            <a:pPr indent="0" lvl="0" marL="88900" rtl="0" algn="l">
              <a:lnSpc>
                <a:spcPct val="95000"/>
              </a:lnSpc>
              <a:spcBef>
                <a:spcPts val="0"/>
              </a:spcBef>
              <a:spcAft>
                <a:spcPts val="0"/>
              </a:spcAft>
              <a:buSzPts val="1540"/>
              <a:buNone/>
            </a:pPr>
            <a:r>
              <a:rPr lang="en" sz="1496">
                <a:solidFill>
                  <a:schemeClr val="lt1"/>
                </a:solidFill>
                <a:latin typeface="Consolas"/>
                <a:ea typeface="Consolas"/>
                <a:cs typeface="Consolas"/>
                <a:sym typeface="Consolas"/>
              </a:rPr>
              <a:t>        self.root = None #attribute to keep track of root node of the tree</a:t>
            </a:r>
            <a:endParaRPr sz="1496">
              <a:solidFill>
                <a:schemeClr val="lt1"/>
              </a:solidFill>
            </a:endParaRPr>
          </a:p>
          <a:p>
            <a:pPr indent="0" lvl="0" marL="88900" rtl="0" algn="l">
              <a:lnSpc>
                <a:spcPct val="95000"/>
              </a:lnSpc>
              <a:spcBef>
                <a:spcPts val="0"/>
              </a:spcBef>
              <a:spcAft>
                <a:spcPts val="0"/>
              </a:spcAft>
              <a:buSzPts val="1540"/>
              <a:buNone/>
            </a:pPr>
            <a:r>
              <a:t/>
            </a:r>
            <a:endParaRPr sz="1620">
              <a:latin typeface="Consolas"/>
              <a:ea typeface="Consolas"/>
              <a:cs typeface="Consolas"/>
              <a:sym typeface="Consolas"/>
            </a:endParaRPr>
          </a:p>
          <a:p>
            <a:pPr indent="0" lvl="0" marL="88900" rtl="0" algn="l">
              <a:lnSpc>
                <a:spcPct val="95000"/>
              </a:lnSpc>
              <a:spcBef>
                <a:spcPts val="0"/>
              </a:spcBef>
              <a:spcAft>
                <a:spcPts val="0"/>
              </a:spcAft>
              <a:buSzPts val="1540"/>
              <a:buNone/>
            </a:pPr>
            <a:r>
              <a:rPr lang="en" sz="1620">
                <a:latin typeface="Consolas"/>
                <a:ea typeface="Consolas"/>
                <a:cs typeface="Consolas"/>
                <a:sym typeface="Consolas"/>
              </a:rPr>
              <a:t>    </a:t>
            </a:r>
            <a:r>
              <a:rPr lang="en" sz="1270">
                <a:latin typeface="Consolas"/>
                <a:ea typeface="Consolas"/>
                <a:cs typeface="Consolas"/>
                <a:sym typeface="Consolas"/>
              </a:rPr>
              <a:t>      </a:t>
            </a:r>
            <a:endParaRPr sz="1270"/>
          </a:p>
          <a:p>
            <a:pPr indent="-88900" lvl="0" marL="177800" rtl="0" algn="l">
              <a:lnSpc>
                <a:spcPct val="70000"/>
              </a:lnSpc>
              <a:spcBef>
                <a:spcPts val="800"/>
              </a:spcBef>
              <a:spcAft>
                <a:spcPts val="0"/>
              </a:spcAft>
              <a:buSzPts val="1470"/>
              <a:buNone/>
            </a:pPr>
            <a:r>
              <a:t/>
            </a:r>
            <a:endParaRPr sz="127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280875" y="545636"/>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Operations on Binary Trees</a:t>
            </a:r>
            <a:endParaRPr/>
          </a:p>
        </p:txBody>
      </p:sp>
      <p:sp>
        <p:nvSpPr>
          <p:cNvPr id="187" name="Google Shape;187;p34"/>
          <p:cNvSpPr txBox="1"/>
          <p:nvPr>
            <p:ph idx="1" type="body"/>
          </p:nvPr>
        </p:nvSpPr>
        <p:spPr>
          <a:xfrm>
            <a:off x="280875" y="1551025"/>
            <a:ext cx="8948400" cy="3389400"/>
          </a:xfrm>
          <a:prstGeom prst="rect">
            <a:avLst/>
          </a:prstGeom>
          <a:noFill/>
          <a:ln>
            <a:noFill/>
          </a:ln>
        </p:spPr>
        <p:txBody>
          <a:bodyPr anchorCtr="0" anchor="t" bIns="34275" lIns="68575" spcFirstLastPara="1" rIns="68575" wrap="square" tIns="34275">
            <a:normAutofit fontScale="47500" lnSpcReduction="20000"/>
          </a:bodyPr>
          <a:lstStyle/>
          <a:p>
            <a:pPr indent="-188912" lvl="0" marL="177800" rtl="0" algn="l">
              <a:lnSpc>
                <a:spcPct val="150000"/>
              </a:lnSpc>
              <a:spcBef>
                <a:spcPts val="0"/>
              </a:spcBef>
              <a:spcAft>
                <a:spcPts val="0"/>
              </a:spcAft>
              <a:buSzPct val="100000"/>
              <a:buChar char="●"/>
            </a:pPr>
            <a:r>
              <a:rPr b="1" lang="en" sz="5000">
                <a:solidFill>
                  <a:srgbClr val="000000"/>
                </a:solidFill>
              </a:rPr>
              <a:t> </a:t>
            </a:r>
            <a:r>
              <a:rPr b="1" lang="en" sz="5000">
                <a:solidFill>
                  <a:srgbClr val="B7B7B7"/>
                </a:solidFill>
              </a:rPr>
              <a:t>Insert</a:t>
            </a:r>
            <a:r>
              <a:rPr lang="en" sz="5000">
                <a:solidFill>
                  <a:srgbClr val="B7B7B7"/>
                </a:solidFill>
              </a:rPr>
              <a:t>  a new node (at the root, at a specific position, etc.)</a:t>
            </a:r>
            <a:endParaRPr sz="5000">
              <a:solidFill>
                <a:srgbClr val="B7B7B7"/>
              </a:solidFill>
            </a:endParaRPr>
          </a:p>
          <a:p>
            <a:pPr indent="-188912" lvl="0" marL="177800" rtl="0" algn="l">
              <a:lnSpc>
                <a:spcPct val="150000"/>
              </a:lnSpc>
              <a:spcBef>
                <a:spcPts val="0"/>
              </a:spcBef>
              <a:spcAft>
                <a:spcPts val="0"/>
              </a:spcAft>
              <a:buClr>
                <a:srgbClr val="B7B7B7"/>
              </a:buClr>
              <a:buSzPct val="100000"/>
              <a:buChar char="●"/>
            </a:pPr>
            <a:r>
              <a:rPr b="1" lang="en" sz="5000">
                <a:solidFill>
                  <a:srgbClr val="B7B7B7"/>
                </a:solidFill>
              </a:rPr>
              <a:t> Delete/Remove </a:t>
            </a:r>
            <a:r>
              <a:rPr lang="en" sz="5000">
                <a:solidFill>
                  <a:srgbClr val="B7B7B7"/>
                </a:solidFill>
              </a:rPr>
              <a:t>a node (from the root, from a specific position, etc.)</a:t>
            </a:r>
            <a:endParaRPr b="1" sz="5000">
              <a:solidFill>
                <a:srgbClr val="B7B7B7"/>
              </a:solidFill>
            </a:endParaRPr>
          </a:p>
          <a:p>
            <a:pPr indent="-188912" lvl="0" marL="177800" rtl="0" algn="l">
              <a:lnSpc>
                <a:spcPct val="150000"/>
              </a:lnSpc>
              <a:spcBef>
                <a:spcPts val="0"/>
              </a:spcBef>
              <a:spcAft>
                <a:spcPts val="0"/>
              </a:spcAft>
              <a:buClr>
                <a:srgbClr val="B7B7B7"/>
              </a:buClr>
              <a:buSzPct val="100000"/>
              <a:buChar char="●"/>
            </a:pPr>
            <a:r>
              <a:rPr b="1" lang="en" sz="5000">
                <a:solidFill>
                  <a:srgbClr val="B7B7B7"/>
                </a:solidFill>
              </a:rPr>
              <a:t> Update</a:t>
            </a:r>
            <a:r>
              <a:rPr lang="en" sz="5000">
                <a:solidFill>
                  <a:srgbClr val="B7B7B7"/>
                </a:solidFill>
              </a:rPr>
              <a:t> a node (modify a node’s value and/or link to the left/right child node)</a:t>
            </a:r>
            <a:endParaRPr sz="5000">
              <a:solidFill>
                <a:srgbClr val="B7B7B7"/>
              </a:solidFill>
            </a:endParaRPr>
          </a:p>
          <a:p>
            <a:pPr indent="-188912" lvl="0" marL="177800" rtl="0" algn="l">
              <a:lnSpc>
                <a:spcPct val="150000"/>
              </a:lnSpc>
              <a:spcBef>
                <a:spcPts val="0"/>
              </a:spcBef>
              <a:spcAft>
                <a:spcPts val="0"/>
              </a:spcAft>
              <a:buClr>
                <a:srgbClr val="B7B7B7"/>
              </a:buClr>
              <a:buSzPct val="100000"/>
              <a:buChar char="●"/>
            </a:pPr>
            <a:r>
              <a:rPr b="1" lang="en" sz="5000">
                <a:solidFill>
                  <a:srgbClr val="B7B7B7"/>
                </a:solidFill>
              </a:rPr>
              <a:t> Search for</a:t>
            </a:r>
            <a:r>
              <a:rPr lang="en" sz="5000">
                <a:solidFill>
                  <a:srgbClr val="B7B7B7"/>
                </a:solidFill>
              </a:rPr>
              <a:t>/</a:t>
            </a:r>
            <a:r>
              <a:rPr b="1" lang="en" sz="5000">
                <a:solidFill>
                  <a:srgbClr val="B7B7B7"/>
                </a:solidFill>
              </a:rPr>
              <a:t>Retrieve </a:t>
            </a:r>
            <a:r>
              <a:rPr lang="en" sz="5000">
                <a:solidFill>
                  <a:srgbClr val="B7B7B7"/>
                </a:solidFill>
              </a:rPr>
              <a:t>a node with a given value </a:t>
            </a:r>
            <a:endParaRPr sz="5000">
              <a:solidFill>
                <a:srgbClr val="B7B7B7"/>
              </a:solidFill>
            </a:endParaRPr>
          </a:p>
          <a:p>
            <a:pPr indent="-188912" lvl="0" marL="177800" rtl="0" algn="l">
              <a:lnSpc>
                <a:spcPct val="150000"/>
              </a:lnSpc>
              <a:spcBef>
                <a:spcPts val="0"/>
              </a:spcBef>
              <a:spcAft>
                <a:spcPts val="0"/>
              </a:spcAft>
              <a:buClr>
                <a:srgbClr val="B7B7B7"/>
              </a:buClr>
              <a:buSzPct val="100000"/>
              <a:buChar char="●"/>
            </a:pPr>
            <a:r>
              <a:rPr b="1" lang="en" sz="5000">
                <a:solidFill>
                  <a:srgbClr val="B7B7B7"/>
                </a:solidFill>
              </a:rPr>
              <a:t> </a:t>
            </a:r>
            <a:r>
              <a:rPr b="1" lang="en" sz="5000">
                <a:solidFill>
                  <a:schemeClr val="lt1"/>
                </a:solidFill>
              </a:rPr>
              <a:t>Display/Print</a:t>
            </a:r>
            <a:r>
              <a:rPr lang="en" sz="5000">
                <a:solidFill>
                  <a:schemeClr val="lt1"/>
                </a:solidFill>
              </a:rPr>
              <a:t> the tree</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spcBef>
                <a:spcPts val="0"/>
              </a:spcBef>
              <a:spcAft>
                <a:spcPts val="0"/>
              </a:spcAft>
              <a:buClr>
                <a:schemeClr val="dk1"/>
              </a:buClr>
              <a:buSzPct val="110000"/>
              <a:buFont typeface="Quattrocento Sans"/>
              <a:buNone/>
            </a:pPr>
            <a:r>
              <a:rPr lang="en" sz="3000">
                <a:solidFill>
                  <a:schemeClr val="dk1"/>
                </a:solidFill>
              </a:rPr>
              <a:t>Displaying/Printing binary trees</a:t>
            </a:r>
            <a:r>
              <a:rPr lang="en">
                <a:solidFill>
                  <a:schemeClr val="dk1"/>
                </a:solidFill>
              </a:rPr>
              <a:t> </a:t>
            </a:r>
            <a:endParaRPr/>
          </a:p>
        </p:txBody>
      </p:sp>
      <p:sp>
        <p:nvSpPr>
          <p:cNvPr id="193" name="Google Shape;193;p35"/>
          <p:cNvSpPr txBox="1"/>
          <p:nvPr>
            <p:ph idx="1" type="body"/>
          </p:nvPr>
        </p:nvSpPr>
        <p:spPr>
          <a:xfrm>
            <a:off x="628650" y="1365249"/>
            <a:ext cx="7886700" cy="3404100"/>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0"/>
              </a:spcBef>
              <a:spcAft>
                <a:spcPts val="0"/>
              </a:spcAft>
              <a:buSzPts val="1400"/>
              <a:buNone/>
            </a:pPr>
            <a:r>
              <a:rPr lang="en">
                <a:solidFill>
                  <a:schemeClr val="dk1"/>
                </a:solidFill>
              </a:rPr>
              <a:t>Method to visualize the tree: </a:t>
            </a:r>
            <a:endParaRPr>
              <a:solidFill>
                <a:schemeClr val="dk1"/>
              </a:solidFill>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b="1" lang="en">
                <a:solidFill>
                  <a:srgbClr val="323442"/>
                </a:solidFill>
                <a:latin typeface="Courier New"/>
                <a:ea typeface="Courier New"/>
                <a:cs typeface="Courier New"/>
                <a:sym typeface="Courier New"/>
              </a:rPr>
              <a:t>def print_tree(self):</a:t>
            </a:r>
            <a:endParaRPr b="1">
              <a:solidFill>
                <a:srgbClr val="323442"/>
              </a:solidFill>
              <a:latin typeface="Courier New"/>
              <a:ea typeface="Courier New"/>
              <a:cs typeface="Courier New"/>
              <a:sym typeface="Courier New"/>
            </a:endParaRPr>
          </a:p>
          <a:p>
            <a:pPr indent="0" lvl="0" marL="0" rtl="0" algn="l">
              <a:lnSpc>
                <a:spcPct val="115000"/>
              </a:lnSpc>
              <a:spcBef>
                <a:spcPts val="0"/>
              </a:spcBef>
              <a:spcAft>
                <a:spcPts val="0"/>
              </a:spcAft>
              <a:buSzPts val="1400"/>
              <a:buNone/>
            </a:pPr>
            <a:r>
              <a:t/>
            </a:r>
            <a:endParaRPr b="1">
              <a:solidFill>
                <a:srgbClr val="323442"/>
              </a:solidFill>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
                <a:solidFill>
                  <a:srgbClr val="323442"/>
                </a:solidFill>
                <a:latin typeface="Courier New"/>
                <a:ea typeface="Courier New"/>
                <a:cs typeface="Courier New"/>
                <a:sym typeface="Courier New"/>
              </a:rPr>
              <a:t> … </a:t>
            </a:r>
            <a:endParaRPr b="1">
              <a:solidFill>
                <a:srgbClr val="323442"/>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ctrTitle"/>
          </p:nvPr>
        </p:nvSpPr>
        <p:spPr>
          <a:xfrm>
            <a:off x="251960" y="1807109"/>
            <a:ext cx="8543299" cy="670185"/>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accent6"/>
              </a:buClr>
              <a:buSzPts val="3600"/>
              <a:buFont typeface="Quattrocento Sans"/>
              <a:buNone/>
            </a:pPr>
            <a:r>
              <a:rPr lang="en">
                <a:solidFill>
                  <a:schemeClr val="accent6"/>
                </a:solidFill>
              </a:rPr>
              <a:t>Practice Problem</a:t>
            </a:r>
            <a:endParaRPr>
              <a:solidFill>
                <a:schemeClr val="accent6"/>
              </a:solidFill>
            </a:endParaRPr>
          </a:p>
        </p:txBody>
      </p:sp>
      <p:sp>
        <p:nvSpPr>
          <p:cNvPr id="199" name="Google Shape;199;p36"/>
          <p:cNvSpPr txBox="1"/>
          <p:nvPr>
            <p:ph idx="1" type="subTitle"/>
          </p:nvPr>
        </p:nvSpPr>
        <p:spPr>
          <a:xfrm>
            <a:off x="251960" y="2886749"/>
            <a:ext cx="8543299" cy="1241821"/>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1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280875" y="545636"/>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Operations on Binary Trees</a:t>
            </a:r>
            <a:endParaRPr/>
          </a:p>
        </p:txBody>
      </p:sp>
      <p:sp>
        <p:nvSpPr>
          <p:cNvPr id="205" name="Google Shape;205;p37"/>
          <p:cNvSpPr txBox="1"/>
          <p:nvPr>
            <p:ph idx="1" type="body"/>
          </p:nvPr>
        </p:nvSpPr>
        <p:spPr>
          <a:xfrm>
            <a:off x="280875" y="1551025"/>
            <a:ext cx="8948400" cy="3389400"/>
          </a:xfrm>
          <a:prstGeom prst="rect">
            <a:avLst/>
          </a:prstGeom>
          <a:noFill/>
          <a:ln>
            <a:noFill/>
          </a:ln>
        </p:spPr>
        <p:txBody>
          <a:bodyPr anchorCtr="0" anchor="t" bIns="34275" lIns="68575" spcFirstLastPara="1" rIns="68575" wrap="square" tIns="34275">
            <a:normAutofit fontScale="47500" lnSpcReduction="20000"/>
          </a:bodyPr>
          <a:lstStyle/>
          <a:p>
            <a:pPr indent="-188912" lvl="0" marL="177800" rtl="0" algn="l">
              <a:lnSpc>
                <a:spcPct val="150000"/>
              </a:lnSpc>
              <a:spcBef>
                <a:spcPts val="0"/>
              </a:spcBef>
              <a:spcAft>
                <a:spcPts val="0"/>
              </a:spcAft>
              <a:buSzPct val="100000"/>
              <a:buChar char="●"/>
            </a:pPr>
            <a:r>
              <a:rPr b="1" lang="en" sz="5000">
                <a:solidFill>
                  <a:srgbClr val="000000"/>
                </a:solidFill>
              </a:rPr>
              <a:t> </a:t>
            </a:r>
            <a:r>
              <a:rPr b="1" lang="en" sz="5000">
                <a:solidFill>
                  <a:schemeClr val="lt1"/>
                </a:solidFill>
              </a:rPr>
              <a:t>Insert</a:t>
            </a:r>
            <a:r>
              <a:rPr lang="en" sz="5000">
                <a:solidFill>
                  <a:schemeClr val="lt1"/>
                </a:solidFill>
              </a:rPr>
              <a:t>  a new node (at the root, at a specific position, etc.)</a:t>
            </a:r>
            <a:endParaRPr sz="5000">
              <a:solidFill>
                <a:schemeClr val="lt1"/>
              </a:solidFill>
            </a:endParaRPr>
          </a:p>
          <a:p>
            <a:pPr indent="-188912" lvl="0" marL="177800" rtl="0" algn="l">
              <a:lnSpc>
                <a:spcPct val="150000"/>
              </a:lnSpc>
              <a:spcBef>
                <a:spcPts val="0"/>
              </a:spcBef>
              <a:spcAft>
                <a:spcPts val="0"/>
              </a:spcAft>
              <a:buClr>
                <a:srgbClr val="B7B7B7"/>
              </a:buClr>
              <a:buSzPct val="100000"/>
              <a:buChar char="●"/>
            </a:pPr>
            <a:r>
              <a:rPr b="1" lang="en" sz="5000">
                <a:solidFill>
                  <a:srgbClr val="B7B7B7"/>
                </a:solidFill>
              </a:rPr>
              <a:t> </a:t>
            </a:r>
            <a:r>
              <a:rPr b="1" lang="en" sz="5000">
                <a:solidFill>
                  <a:srgbClr val="CCCCCC"/>
                </a:solidFill>
              </a:rPr>
              <a:t>Delete/Remove </a:t>
            </a:r>
            <a:r>
              <a:rPr lang="en" sz="5000">
                <a:solidFill>
                  <a:srgbClr val="CCCCCC"/>
                </a:solidFill>
              </a:rPr>
              <a:t>a node (from the root, from a specific position, etc.)</a:t>
            </a:r>
            <a:endParaRPr b="1" sz="5000">
              <a:solidFill>
                <a:srgbClr val="CCCCCC"/>
              </a:solidFill>
            </a:endParaRPr>
          </a:p>
          <a:p>
            <a:pPr indent="-188912" lvl="0" marL="177800" rtl="0" algn="l">
              <a:lnSpc>
                <a:spcPct val="150000"/>
              </a:lnSpc>
              <a:spcBef>
                <a:spcPts val="0"/>
              </a:spcBef>
              <a:spcAft>
                <a:spcPts val="0"/>
              </a:spcAft>
              <a:buClr>
                <a:srgbClr val="CCCCCC"/>
              </a:buClr>
              <a:buSzPct val="100000"/>
              <a:buChar char="●"/>
            </a:pPr>
            <a:r>
              <a:rPr b="1" lang="en" sz="5000">
                <a:solidFill>
                  <a:srgbClr val="CCCCCC"/>
                </a:solidFill>
              </a:rPr>
              <a:t> Update</a:t>
            </a:r>
            <a:r>
              <a:rPr lang="en" sz="5000">
                <a:solidFill>
                  <a:srgbClr val="CCCCCC"/>
                </a:solidFill>
              </a:rPr>
              <a:t> a node (modify a node’s value and/or link to the left/right child node)</a:t>
            </a:r>
            <a:endParaRPr sz="5000">
              <a:solidFill>
                <a:srgbClr val="CCCCCC"/>
              </a:solidFill>
            </a:endParaRPr>
          </a:p>
          <a:p>
            <a:pPr indent="-188912" lvl="0" marL="177800" rtl="0" algn="l">
              <a:lnSpc>
                <a:spcPct val="150000"/>
              </a:lnSpc>
              <a:spcBef>
                <a:spcPts val="0"/>
              </a:spcBef>
              <a:spcAft>
                <a:spcPts val="0"/>
              </a:spcAft>
              <a:buClr>
                <a:srgbClr val="CCCCCC"/>
              </a:buClr>
              <a:buSzPct val="100000"/>
              <a:buChar char="●"/>
            </a:pPr>
            <a:r>
              <a:rPr b="1" lang="en" sz="5000">
                <a:solidFill>
                  <a:srgbClr val="CCCCCC"/>
                </a:solidFill>
              </a:rPr>
              <a:t> Search for</a:t>
            </a:r>
            <a:r>
              <a:rPr lang="en" sz="5000">
                <a:solidFill>
                  <a:srgbClr val="CCCCCC"/>
                </a:solidFill>
              </a:rPr>
              <a:t>/</a:t>
            </a:r>
            <a:r>
              <a:rPr b="1" lang="en" sz="5000">
                <a:solidFill>
                  <a:srgbClr val="CCCCCC"/>
                </a:solidFill>
              </a:rPr>
              <a:t>Retrieve </a:t>
            </a:r>
            <a:r>
              <a:rPr lang="en" sz="5000">
                <a:solidFill>
                  <a:srgbClr val="CCCCCC"/>
                </a:solidFill>
              </a:rPr>
              <a:t>a node with a given value </a:t>
            </a:r>
            <a:endParaRPr sz="5000">
              <a:solidFill>
                <a:srgbClr val="CCCCCC"/>
              </a:solidFill>
            </a:endParaRPr>
          </a:p>
          <a:p>
            <a:pPr indent="-188912" lvl="0" marL="177800" rtl="0" algn="l">
              <a:lnSpc>
                <a:spcPct val="150000"/>
              </a:lnSpc>
              <a:spcBef>
                <a:spcPts val="0"/>
              </a:spcBef>
              <a:spcAft>
                <a:spcPts val="0"/>
              </a:spcAft>
              <a:buClr>
                <a:srgbClr val="CCCCCC"/>
              </a:buClr>
              <a:buSzPct val="100000"/>
              <a:buChar char="●"/>
            </a:pPr>
            <a:r>
              <a:rPr b="1" lang="en" sz="5000">
                <a:solidFill>
                  <a:srgbClr val="CCCCCC"/>
                </a:solidFill>
              </a:rPr>
              <a:t> Display/Print</a:t>
            </a:r>
            <a:r>
              <a:rPr lang="en" sz="5000">
                <a:solidFill>
                  <a:srgbClr val="CCCCCC"/>
                </a:solidFill>
              </a:rPr>
              <a:t> the tree</a:t>
            </a:r>
            <a:endParaRPr>
              <a:solidFill>
                <a:srgbClr val="CCCC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20"/>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Agenda</a:t>
            </a:r>
            <a:endParaRPr/>
          </a:p>
        </p:txBody>
      </p:sp>
      <p:sp>
        <p:nvSpPr>
          <p:cNvPr id="77" name="Google Shape;77;p20"/>
          <p:cNvSpPr txBox="1"/>
          <p:nvPr>
            <p:ph idx="1" type="body"/>
          </p:nvPr>
        </p:nvSpPr>
        <p:spPr>
          <a:xfrm>
            <a:off x="628650" y="1369218"/>
            <a:ext cx="7886700" cy="3626609"/>
          </a:xfrm>
          <a:prstGeom prst="rect">
            <a:avLst/>
          </a:prstGeom>
          <a:noFill/>
          <a:ln>
            <a:noFill/>
          </a:ln>
        </p:spPr>
        <p:txBody>
          <a:bodyPr anchorCtr="0" anchor="t" bIns="34275" lIns="68575" spcFirstLastPara="1" rIns="68575" wrap="square" tIns="34275">
            <a:normAutofit/>
          </a:bodyPr>
          <a:lstStyle/>
          <a:p>
            <a:pPr indent="-342900" lvl="0" marL="431800" rtl="0" algn="l">
              <a:lnSpc>
                <a:spcPct val="150000"/>
              </a:lnSpc>
              <a:spcBef>
                <a:spcPts val="0"/>
              </a:spcBef>
              <a:spcAft>
                <a:spcPts val="0"/>
              </a:spcAft>
              <a:buSzPts val="1400"/>
              <a:buFont typeface="Arial"/>
              <a:buChar char="•"/>
            </a:pPr>
            <a:r>
              <a:rPr lang="en"/>
              <a:t>Linked Lists review</a:t>
            </a:r>
            <a:endParaRPr/>
          </a:p>
          <a:p>
            <a:pPr indent="-342900" lvl="0" marL="431800" rtl="0" algn="l">
              <a:lnSpc>
                <a:spcPct val="150000"/>
              </a:lnSpc>
              <a:spcBef>
                <a:spcPts val="0"/>
              </a:spcBef>
              <a:spcAft>
                <a:spcPts val="0"/>
              </a:spcAft>
              <a:buSzPts val="1400"/>
              <a:buFont typeface="Arial"/>
              <a:buChar char="•"/>
            </a:pPr>
            <a:r>
              <a:rPr lang="en"/>
              <a:t>Lecture review</a:t>
            </a:r>
            <a:endParaRPr/>
          </a:p>
          <a:p>
            <a:pPr indent="-342900" lvl="1" marL="774700" rtl="0" algn="l">
              <a:lnSpc>
                <a:spcPct val="150000"/>
              </a:lnSpc>
              <a:spcBef>
                <a:spcPts val="0"/>
              </a:spcBef>
              <a:spcAft>
                <a:spcPts val="0"/>
              </a:spcAft>
              <a:buSzPts val="1400"/>
              <a:buFont typeface="Arial"/>
              <a:buChar char="•"/>
            </a:pPr>
            <a:r>
              <a:rPr lang="en"/>
              <a:t>Binary Trees</a:t>
            </a:r>
            <a:endParaRPr/>
          </a:p>
          <a:p>
            <a:pPr indent="-342900" lvl="0" marL="431800" rtl="0" algn="l">
              <a:lnSpc>
                <a:spcPct val="150000"/>
              </a:lnSpc>
              <a:spcBef>
                <a:spcPts val="0"/>
              </a:spcBef>
              <a:spcAft>
                <a:spcPts val="0"/>
              </a:spcAft>
              <a:buSzPts val="1400"/>
              <a:buFont typeface="Arial"/>
              <a:buChar char="•"/>
            </a:pPr>
            <a:r>
              <a:rPr lang="en"/>
              <a:t>Practice questions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272475" y="388510"/>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FFFFFF"/>
              </a:buClr>
              <a:buSzPct val="100000"/>
              <a:buFont typeface="Quattrocento Sans"/>
              <a:buNone/>
            </a:pPr>
            <a:r>
              <a:rPr lang="en"/>
              <a:t>Coding Question </a:t>
            </a:r>
            <a:endParaRPr/>
          </a:p>
        </p:txBody>
      </p:sp>
      <p:sp>
        <p:nvSpPr>
          <p:cNvPr id="211" name="Google Shape;211;p38"/>
          <p:cNvSpPr txBox="1"/>
          <p:nvPr>
            <p:ph idx="1" type="body"/>
          </p:nvPr>
        </p:nvSpPr>
        <p:spPr>
          <a:xfrm>
            <a:off x="379500" y="880501"/>
            <a:ext cx="8385000" cy="3967800"/>
          </a:xfrm>
          <a:prstGeom prst="rect">
            <a:avLst/>
          </a:prstGeom>
          <a:noFill/>
          <a:ln>
            <a:noFill/>
          </a:ln>
        </p:spPr>
        <p:txBody>
          <a:bodyPr anchorCtr="0" anchor="t" bIns="34275" lIns="68575" spcFirstLastPara="1" rIns="68575" wrap="square" tIns="34275">
            <a:normAutofit lnSpcReduction="20000"/>
          </a:bodyPr>
          <a:lstStyle/>
          <a:p>
            <a:pPr indent="0" lvl="0" marL="0" rtl="0" algn="l">
              <a:lnSpc>
                <a:spcPct val="115000"/>
              </a:lnSpc>
              <a:spcBef>
                <a:spcPts val="0"/>
              </a:spcBef>
              <a:spcAft>
                <a:spcPts val="0"/>
              </a:spcAft>
              <a:buNone/>
            </a:pPr>
            <a:r>
              <a:rPr lang="en" sz="1800"/>
              <a:t>Let’s extend the </a:t>
            </a:r>
            <a:r>
              <a:rPr lang="en" sz="1800">
                <a:solidFill>
                  <a:schemeClr val="accent6"/>
                </a:solidFill>
              </a:rPr>
              <a:t>BinaryTree</a:t>
            </a:r>
            <a:r>
              <a:rPr lang="en" sz="1800"/>
              <a:t>  class we created. Let’s write a method </a:t>
            </a:r>
            <a:r>
              <a:rPr lang="en" sz="1800">
                <a:solidFill>
                  <a:schemeClr val="accent6"/>
                </a:solidFill>
              </a:rPr>
              <a:t>min() </a:t>
            </a:r>
            <a:r>
              <a:rPr lang="en" sz="1800"/>
              <a:t>for the </a:t>
            </a:r>
            <a:r>
              <a:rPr lang="en" sz="1800">
                <a:solidFill>
                  <a:schemeClr val="accent6"/>
                </a:solidFill>
              </a:rPr>
              <a:t>BinaryTree</a:t>
            </a:r>
            <a:r>
              <a:rPr lang="en" sz="1800"/>
              <a:t> class that returns the element in the tree with the smallest cargo. We assume that the tree is not empty.</a:t>
            </a:r>
            <a:endParaRPr/>
          </a:p>
          <a:p>
            <a:pPr indent="-127000" lvl="0" marL="304800" rtl="0" algn="l">
              <a:lnSpc>
                <a:spcPct val="115000"/>
              </a:lnSpc>
              <a:spcBef>
                <a:spcPts val="0"/>
              </a:spcBef>
              <a:spcAft>
                <a:spcPts val="0"/>
              </a:spcAft>
              <a:buClr>
                <a:srgbClr val="FFFFFF"/>
              </a:buClr>
              <a:buSzPts val="1400"/>
              <a:buFont typeface="Arial"/>
              <a:buNone/>
            </a:pPr>
            <a:r>
              <a:t/>
            </a:r>
            <a:endParaRPr sz="1800"/>
          </a:p>
          <a:p>
            <a:pPr indent="-342900" lvl="0" marL="457200" rtl="0" algn="l">
              <a:lnSpc>
                <a:spcPct val="115000"/>
              </a:lnSpc>
              <a:spcBef>
                <a:spcPts val="0"/>
              </a:spcBef>
              <a:spcAft>
                <a:spcPts val="0"/>
              </a:spcAft>
              <a:buSzPts val="1800"/>
              <a:buChar char="●"/>
            </a:pPr>
            <a:r>
              <a:rPr lang="en" sz="1800"/>
              <a:t>If there are multiple nodes that contain the lowest value, </a:t>
            </a:r>
            <a:endParaRPr/>
          </a:p>
          <a:p>
            <a:pPr indent="-342900" lvl="1" marL="914400" rtl="0" algn="l">
              <a:lnSpc>
                <a:spcPct val="115000"/>
              </a:lnSpc>
              <a:spcBef>
                <a:spcPts val="0"/>
              </a:spcBef>
              <a:spcAft>
                <a:spcPts val="0"/>
              </a:spcAft>
              <a:buSzPts val="1800"/>
              <a:buChar char="○"/>
            </a:pPr>
            <a:r>
              <a:rPr b="1" lang="en" sz="1800"/>
              <a:t>return the one that is closest to the root. </a:t>
            </a:r>
            <a:endParaRPr/>
          </a:p>
          <a:p>
            <a:pPr indent="-342900" lvl="0" marL="457200" rtl="0" algn="l">
              <a:lnSpc>
                <a:spcPct val="115000"/>
              </a:lnSpc>
              <a:spcBef>
                <a:spcPts val="0"/>
              </a:spcBef>
              <a:spcAft>
                <a:spcPts val="0"/>
              </a:spcAft>
              <a:buSzPts val="1800"/>
              <a:buChar char="●"/>
            </a:pPr>
            <a:r>
              <a:rPr lang="en" sz="1800"/>
              <a:t>If there are multiple nodes that have the same minimal cargo value and are at the same distance from the root. </a:t>
            </a:r>
            <a:endParaRPr sz="1800"/>
          </a:p>
          <a:p>
            <a:pPr indent="-342900" lvl="1" marL="914400" rtl="0" algn="l">
              <a:lnSpc>
                <a:spcPct val="115000"/>
              </a:lnSpc>
              <a:spcBef>
                <a:spcPts val="0"/>
              </a:spcBef>
              <a:spcAft>
                <a:spcPts val="0"/>
              </a:spcAft>
              <a:buSzPts val="1800"/>
              <a:buChar char="○"/>
            </a:pPr>
            <a:r>
              <a:rPr b="1" lang="en" sz="1800"/>
              <a:t>return the left-most among them</a:t>
            </a:r>
            <a:r>
              <a:rPr lang="en" sz="1800"/>
              <a:t>. </a:t>
            </a:r>
            <a:endParaRPr/>
          </a:p>
          <a:p>
            <a:pPr indent="-127000" lvl="0" marL="304800" rtl="0" algn="l">
              <a:lnSpc>
                <a:spcPct val="115000"/>
              </a:lnSpc>
              <a:spcBef>
                <a:spcPts val="0"/>
              </a:spcBef>
              <a:spcAft>
                <a:spcPts val="0"/>
              </a:spcAft>
              <a:buClr>
                <a:srgbClr val="FFFFFF"/>
              </a:buClr>
              <a:buSzPts val="1400"/>
              <a:buFont typeface="Arial"/>
              <a:buNone/>
            </a:pPr>
            <a:r>
              <a:t/>
            </a:r>
            <a:endParaRPr sz="1800"/>
          </a:p>
          <a:p>
            <a:pPr indent="-127000" lvl="0" marL="304800" rtl="0" algn="l">
              <a:lnSpc>
                <a:spcPct val="115000"/>
              </a:lnSpc>
              <a:spcBef>
                <a:spcPts val="0"/>
              </a:spcBef>
              <a:spcAft>
                <a:spcPts val="0"/>
              </a:spcAft>
              <a:buClr>
                <a:srgbClr val="FFFFFF"/>
              </a:buClr>
              <a:buSzPts val="1400"/>
              <a:buFont typeface="Arial"/>
              <a:buNone/>
            </a:pPr>
            <a:r>
              <a:rPr lang="en" sz="1800"/>
              <a:t>Note: the distance of a node n to the root r of a tree  is calculated as the number of parent nodes of n on the path from the root to n, including the root itself. Nodes that are the same distance from the root of the tree are said to be on the the same level in the tree.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628650" y="545636"/>
            <a:ext cx="7886700" cy="492000"/>
          </a:xfrm>
          <a:prstGeom prst="rect">
            <a:avLst/>
          </a:prstGeom>
        </p:spPr>
        <p:txBody>
          <a:bodyPr anchorCtr="0" anchor="ctr" bIns="34275" lIns="68575" spcFirstLastPara="1" rIns="68575" wrap="square" tIns="34275">
            <a:normAutofit fontScale="90000"/>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THANK YOU FOR A GREAT SEMESTER!!</a:t>
            </a:r>
            <a:endParaRPr b="1">
              <a:solidFill>
                <a:schemeClr val="accent6"/>
              </a:solidFill>
              <a:latin typeface="Courier New"/>
              <a:ea typeface="Courier New"/>
              <a:cs typeface="Courier New"/>
              <a:sym typeface="Courier New"/>
            </a:endParaRPr>
          </a:p>
        </p:txBody>
      </p:sp>
      <p:sp>
        <p:nvSpPr>
          <p:cNvPr id="217" name="Google Shape;217;p39"/>
          <p:cNvSpPr txBox="1"/>
          <p:nvPr>
            <p:ph idx="1" type="body"/>
          </p:nvPr>
        </p:nvSpPr>
        <p:spPr>
          <a:xfrm>
            <a:off x="628650" y="1369218"/>
            <a:ext cx="7886700" cy="3626700"/>
          </a:xfrm>
          <a:prstGeom prst="rect">
            <a:avLst/>
          </a:prstGeom>
        </p:spPr>
        <p:txBody>
          <a:bodyPr anchorCtr="0" anchor="t" bIns="34275" lIns="68575" spcFirstLastPara="1" rIns="68575" wrap="square" tIns="34275">
            <a:normAutofit lnSpcReduction="10000"/>
          </a:bodyPr>
          <a:lstStyle/>
          <a:p>
            <a:pPr indent="0" lvl="0" marL="0" rtl="0" algn="l">
              <a:lnSpc>
                <a:spcPct val="125000"/>
              </a:lnSpc>
              <a:spcBef>
                <a:spcPts val="0"/>
              </a:spcBef>
              <a:spcAft>
                <a:spcPts val="0"/>
              </a:spcAft>
              <a:buNone/>
            </a:pPr>
            <a:r>
              <a:t/>
            </a:r>
            <a:endParaRPr/>
          </a:p>
          <a:p>
            <a:pPr indent="0" lvl="0" marL="0" rtl="0" algn="l">
              <a:lnSpc>
                <a:spcPct val="125000"/>
              </a:lnSpc>
              <a:spcBef>
                <a:spcPts val="400"/>
              </a:spcBef>
              <a:spcAft>
                <a:spcPts val="0"/>
              </a:spcAft>
              <a:buNone/>
            </a:pPr>
            <a:r>
              <a:t/>
            </a:r>
            <a:endParaRPr/>
          </a:p>
          <a:p>
            <a:pPr indent="0" lvl="0" marL="0" rtl="0" algn="l">
              <a:lnSpc>
                <a:spcPct val="125000"/>
              </a:lnSpc>
              <a:spcBef>
                <a:spcPts val="400"/>
              </a:spcBef>
              <a:spcAft>
                <a:spcPts val="0"/>
              </a:spcAft>
              <a:buNone/>
            </a:pPr>
            <a:r>
              <a:t/>
            </a:r>
            <a:endParaRPr/>
          </a:p>
          <a:p>
            <a:pPr indent="0" lvl="0" marL="0" rtl="0" algn="l">
              <a:lnSpc>
                <a:spcPct val="125000"/>
              </a:lnSpc>
              <a:spcBef>
                <a:spcPts val="400"/>
              </a:spcBef>
              <a:spcAft>
                <a:spcPts val="0"/>
              </a:spcAft>
              <a:buNone/>
            </a:pPr>
            <a:r>
              <a:t/>
            </a:r>
            <a:endParaRPr/>
          </a:p>
          <a:p>
            <a:pPr indent="0" lvl="0" marL="0" rtl="0" algn="l">
              <a:lnSpc>
                <a:spcPct val="125000"/>
              </a:lnSpc>
              <a:spcBef>
                <a:spcPts val="400"/>
              </a:spcBef>
              <a:spcAft>
                <a:spcPts val="0"/>
              </a:spcAft>
              <a:buNone/>
            </a:pPr>
            <a:r>
              <a:t/>
            </a:r>
            <a:endParaRPr/>
          </a:p>
          <a:p>
            <a:pPr indent="0" lvl="0" marL="0" rtl="0" algn="l">
              <a:lnSpc>
                <a:spcPct val="125000"/>
              </a:lnSpc>
              <a:spcBef>
                <a:spcPts val="400"/>
              </a:spcBef>
              <a:spcAft>
                <a:spcPts val="0"/>
              </a:spcAft>
              <a:buNone/>
            </a:pPr>
            <a:r>
              <a:t/>
            </a:r>
            <a:endParaRPr/>
          </a:p>
          <a:p>
            <a:pPr indent="0" lvl="0" marL="0" rtl="0" algn="l">
              <a:lnSpc>
                <a:spcPct val="125000"/>
              </a:lnSpc>
              <a:spcBef>
                <a:spcPts val="400"/>
              </a:spcBef>
              <a:spcAft>
                <a:spcPts val="0"/>
              </a:spcAft>
              <a:buNone/>
            </a:pPr>
            <a:r>
              <a:t/>
            </a:r>
            <a:endParaRPr/>
          </a:p>
          <a:p>
            <a:pPr indent="0" lvl="0" marL="0" rtl="0" algn="l">
              <a:lnSpc>
                <a:spcPct val="125000"/>
              </a:lnSpc>
              <a:spcBef>
                <a:spcPts val="400"/>
              </a:spcBef>
              <a:spcAft>
                <a:spcPts val="0"/>
              </a:spcAft>
              <a:buClr>
                <a:schemeClr val="lt1"/>
              </a:buClr>
              <a:buSzPts val="1100"/>
              <a:buFont typeface="Arial"/>
              <a:buNone/>
            </a:pPr>
            <a:r>
              <a:rPr b="1" lang="en" sz="1250" u="sng">
                <a:solidFill>
                  <a:schemeClr val="accent1"/>
                </a:solidFill>
                <a:highlight>
                  <a:srgbClr val="FFFFFF"/>
                </a:highlight>
                <a:latin typeface="Arial"/>
                <a:ea typeface="Arial"/>
                <a:cs typeface="Arial"/>
                <a:sym typeface="Arial"/>
                <a:hlinkClick r:id="rId3">
                  <a:extLst>
                    <a:ext uri="{A12FA001-AC4F-418D-AE19-62706E023703}">
                      <ahyp:hlinkClr val="tx"/>
                    </a:ext>
                  </a:extLst>
                </a:hlinkClick>
              </a:rPr>
              <a:t>Python Program to Draw Smiley Face Emoji Using Turtle</a:t>
            </a:r>
            <a:endParaRPr b="1" sz="1250">
              <a:solidFill>
                <a:schemeClr val="accent1"/>
              </a:solidFill>
              <a:highlight>
                <a:srgbClr val="FFFFFF"/>
              </a:highlight>
              <a:latin typeface="Arial"/>
              <a:ea typeface="Arial"/>
              <a:cs typeface="Arial"/>
              <a:sym typeface="Arial"/>
            </a:endParaRPr>
          </a:p>
          <a:p>
            <a:pPr indent="0" lvl="0" marL="0" rtl="0" algn="l">
              <a:spcBef>
                <a:spcPts val="800"/>
              </a:spcBef>
              <a:spcAft>
                <a:spcPts val="0"/>
              </a:spcAft>
              <a:buNone/>
            </a:pPr>
            <a:r>
              <a:t/>
            </a:r>
            <a:endParaRPr/>
          </a:p>
        </p:txBody>
      </p:sp>
      <p:pic>
        <p:nvPicPr>
          <p:cNvPr id="218" name="Google Shape;218;p39"/>
          <p:cNvPicPr preferRelativeResize="0"/>
          <p:nvPr/>
        </p:nvPicPr>
        <p:blipFill>
          <a:blip r:embed="rId4">
            <a:alphaModFix/>
          </a:blip>
          <a:stretch>
            <a:fillRect/>
          </a:stretch>
        </p:blipFill>
        <p:spPr>
          <a:xfrm>
            <a:off x="3062288" y="1047750"/>
            <a:ext cx="3019425" cy="304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2" name="Shape 222"/>
        <p:cNvGrpSpPr/>
        <p:nvPr/>
      </p:nvGrpSpPr>
      <p:grpSpPr>
        <a:xfrm>
          <a:off x="0" y="0"/>
          <a:ext cx="0" cy="0"/>
          <a:chOff x="0" y="0"/>
          <a:chExt cx="0" cy="0"/>
        </a:xfrm>
      </p:grpSpPr>
      <p:pic>
        <p:nvPicPr>
          <p:cNvPr descr="poll-type-id" id="223" name="Google Shape;223;p40">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224" name="Google Shape;224;p40">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225" name="Google Shape;225;p40"/>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Any questions!?</a:t>
            </a:r>
            <a:endParaRPr b="1" sz="3600">
              <a:solidFill>
                <a:srgbClr val="5B5B5B"/>
              </a:solidFill>
              <a:latin typeface="Roboto"/>
              <a:ea typeface="Roboto"/>
              <a:cs typeface="Roboto"/>
              <a:sym typeface="Roboto"/>
            </a:endParaRPr>
          </a:p>
        </p:txBody>
      </p:sp>
      <p:sp>
        <p:nvSpPr>
          <p:cNvPr descr="footer-id" id="226" name="Google Shape;226;p40"/>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r>
              <a:rPr lang="en">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1"/>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Learning Objectives</a:t>
            </a:r>
            <a:endParaRPr/>
          </a:p>
        </p:txBody>
      </p:sp>
      <p:sp>
        <p:nvSpPr>
          <p:cNvPr id="83" name="Google Shape;83;p21"/>
          <p:cNvSpPr txBox="1"/>
          <p:nvPr>
            <p:ph idx="1" type="body"/>
          </p:nvPr>
        </p:nvSpPr>
        <p:spPr>
          <a:xfrm>
            <a:off x="628650" y="1369218"/>
            <a:ext cx="7886700" cy="3626609"/>
          </a:xfrm>
          <a:prstGeom prst="rect">
            <a:avLst/>
          </a:prstGeom>
          <a:noFill/>
          <a:ln>
            <a:noFill/>
          </a:ln>
        </p:spPr>
        <p:txBody>
          <a:bodyPr anchorCtr="0" anchor="t" bIns="34275" lIns="68575" spcFirstLastPara="1" rIns="68575" wrap="square" tIns="34275">
            <a:normAutofit fontScale="92500" lnSpcReduction="10000"/>
          </a:bodyPr>
          <a:lstStyle/>
          <a:p>
            <a:pPr indent="0" lvl="0" marL="0" rtl="0" algn="l">
              <a:spcBef>
                <a:spcPts val="800"/>
              </a:spcBef>
              <a:spcAft>
                <a:spcPts val="0"/>
              </a:spcAft>
              <a:buClr>
                <a:schemeClr val="lt1"/>
              </a:buClr>
              <a:buSzPct val="50000"/>
              <a:buFont typeface="Arial"/>
              <a:buNone/>
            </a:pPr>
            <a:r>
              <a:rPr lang="en" sz="2200">
                <a:solidFill>
                  <a:schemeClr val="dk1"/>
                </a:solidFill>
              </a:rPr>
              <a:t>After this tutorial, learners should be able to:</a:t>
            </a:r>
            <a:endParaRPr sz="2200">
              <a:solidFill>
                <a:schemeClr val="dk1"/>
              </a:solidFill>
            </a:endParaRPr>
          </a:p>
          <a:p>
            <a:pPr indent="-357822" lvl="0" marL="457200" rtl="0" algn="l">
              <a:spcBef>
                <a:spcPts val="800"/>
              </a:spcBef>
              <a:spcAft>
                <a:spcPts val="0"/>
              </a:spcAft>
              <a:buSzPct val="100000"/>
              <a:buChar char="-"/>
            </a:pPr>
            <a:r>
              <a:rPr lang="en" sz="2200">
                <a:solidFill>
                  <a:schemeClr val="dk1"/>
                </a:solidFill>
              </a:rPr>
              <a:t>recognize / describe / create  Python classes</a:t>
            </a:r>
            <a:endParaRPr sz="2200">
              <a:solidFill>
                <a:schemeClr val="dk1"/>
              </a:solidFill>
            </a:endParaRPr>
          </a:p>
          <a:p>
            <a:pPr indent="-357822" lvl="1" marL="914400" rtl="0" algn="l">
              <a:spcBef>
                <a:spcPts val="0"/>
              </a:spcBef>
              <a:spcAft>
                <a:spcPts val="0"/>
              </a:spcAft>
              <a:buClr>
                <a:schemeClr val="dk1"/>
              </a:buClr>
              <a:buSzPct val="100000"/>
              <a:buChar char="-"/>
            </a:pPr>
            <a:r>
              <a:rPr lang="en" sz="2200">
                <a:solidFill>
                  <a:schemeClr val="dk1"/>
                </a:solidFill>
              </a:rPr>
              <a:t>recognize / describe / create data attributes</a:t>
            </a:r>
            <a:endParaRPr sz="2200">
              <a:solidFill>
                <a:schemeClr val="dk1"/>
              </a:solidFill>
            </a:endParaRPr>
          </a:p>
          <a:p>
            <a:pPr indent="-357822" lvl="2" marL="1371600" rtl="0" algn="l">
              <a:spcBef>
                <a:spcPts val="0"/>
              </a:spcBef>
              <a:spcAft>
                <a:spcPts val="0"/>
              </a:spcAft>
              <a:buClr>
                <a:schemeClr val="dk1"/>
              </a:buClr>
              <a:buSzPct val="100000"/>
              <a:buChar char="-"/>
            </a:pPr>
            <a:r>
              <a:rPr lang="en" sz="2200">
                <a:solidFill>
                  <a:schemeClr val="dk1"/>
                </a:solidFill>
              </a:rPr>
              <a:t>recognize / describe / create class data attributes</a:t>
            </a:r>
            <a:endParaRPr sz="2200">
              <a:solidFill>
                <a:schemeClr val="dk1"/>
              </a:solidFill>
            </a:endParaRPr>
          </a:p>
          <a:p>
            <a:pPr indent="-357822" lvl="2" marL="1371600" rtl="0" algn="l">
              <a:spcBef>
                <a:spcPts val="0"/>
              </a:spcBef>
              <a:spcAft>
                <a:spcPts val="0"/>
              </a:spcAft>
              <a:buClr>
                <a:schemeClr val="dk1"/>
              </a:buClr>
              <a:buSzPct val="100000"/>
              <a:buChar char="-"/>
            </a:pPr>
            <a:r>
              <a:rPr lang="en" sz="2200">
                <a:solidFill>
                  <a:schemeClr val="dk1"/>
                </a:solidFill>
              </a:rPr>
              <a:t>recognize / describe / create instance data attributes</a:t>
            </a:r>
            <a:endParaRPr sz="2200">
              <a:solidFill>
                <a:schemeClr val="dk1"/>
              </a:solidFill>
            </a:endParaRPr>
          </a:p>
          <a:p>
            <a:pPr indent="-357822" lvl="1" marL="914400" rtl="0" algn="l">
              <a:spcBef>
                <a:spcPts val="0"/>
              </a:spcBef>
              <a:spcAft>
                <a:spcPts val="0"/>
              </a:spcAft>
              <a:buClr>
                <a:schemeClr val="dk1"/>
              </a:buClr>
              <a:buSzPct val="100000"/>
              <a:buChar char="-"/>
            </a:pPr>
            <a:r>
              <a:rPr lang="en" sz="2200">
                <a:solidFill>
                  <a:schemeClr val="dk1"/>
                </a:solidFill>
              </a:rPr>
              <a:t>recognize / describe / create methods</a:t>
            </a:r>
            <a:endParaRPr sz="2200">
              <a:solidFill>
                <a:schemeClr val="dk1"/>
              </a:solidFill>
            </a:endParaRPr>
          </a:p>
          <a:p>
            <a:pPr indent="-357822" lvl="2" marL="1371600" rtl="0" algn="l">
              <a:spcBef>
                <a:spcPts val="0"/>
              </a:spcBef>
              <a:spcAft>
                <a:spcPts val="0"/>
              </a:spcAft>
              <a:buClr>
                <a:schemeClr val="dk1"/>
              </a:buClr>
              <a:buSzPct val="100000"/>
              <a:buChar char="-"/>
            </a:pPr>
            <a:r>
              <a:rPr lang="en" sz="2200">
                <a:solidFill>
                  <a:schemeClr val="dk1"/>
                </a:solidFill>
              </a:rPr>
              <a:t>recognize / describe / create class initializers (__init__)</a:t>
            </a:r>
            <a:endParaRPr sz="2200">
              <a:solidFill>
                <a:schemeClr val="dk1"/>
              </a:solidFill>
            </a:endParaRPr>
          </a:p>
          <a:p>
            <a:pPr indent="-357822" lvl="2" marL="1371600" rtl="0" algn="l">
              <a:spcBef>
                <a:spcPts val="0"/>
              </a:spcBef>
              <a:spcAft>
                <a:spcPts val="0"/>
              </a:spcAft>
              <a:buClr>
                <a:schemeClr val="dk1"/>
              </a:buClr>
              <a:buSzPct val="100000"/>
              <a:buChar char="-"/>
            </a:pPr>
            <a:r>
              <a:rPr lang="en" sz="2200">
                <a:solidFill>
                  <a:schemeClr val="dk1"/>
                </a:solidFill>
              </a:rPr>
              <a:t>recognize / describe / create non-initializer methods</a:t>
            </a:r>
            <a:endParaRPr sz="2200">
              <a:solidFill>
                <a:schemeClr val="dk1"/>
              </a:solidFill>
            </a:endParaRPr>
          </a:p>
          <a:p>
            <a:pPr indent="-357822" lvl="0" marL="457200" rtl="0" algn="l">
              <a:spcBef>
                <a:spcPts val="0"/>
              </a:spcBef>
              <a:spcAft>
                <a:spcPts val="0"/>
              </a:spcAft>
              <a:buSzPct val="100000"/>
              <a:buChar char="-"/>
            </a:pPr>
            <a:r>
              <a:rPr lang="en" sz="2200">
                <a:solidFill>
                  <a:schemeClr val="dk1"/>
                </a:solidFill>
              </a:rPr>
              <a:t>recognize / describe / create  Python objects</a:t>
            </a:r>
            <a:endParaRPr sz="2200">
              <a:solidFill>
                <a:schemeClr val="dk1"/>
              </a:solidFill>
            </a:endParaRPr>
          </a:p>
          <a:p>
            <a:pPr indent="-357822" lvl="0" marL="457200" rtl="0" algn="l">
              <a:spcBef>
                <a:spcPts val="0"/>
              </a:spcBef>
              <a:spcAft>
                <a:spcPts val="0"/>
              </a:spcAft>
              <a:buClr>
                <a:schemeClr val="dk1"/>
              </a:buClr>
              <a:buSzPct val="100000"/>
              <a:buChar char="-"/>
            </a:pPr>
            <a:r>
              <a:rPr lang="en" sz="2200">
                <a:solidFill>
                  <a:schemeClr val="dk1"/>
                </a:solidFill>
              </a:rPr>
              <a:t>call methods  on class / class instance objects</a:t>
            </a:r>
            <a:endParaRPr sz="2200">
              <a:solidFill>
                <a:schemeClr val="dk1"/>
              </a:solidFill>
            </a:endParaRPr>
          </a:p>
          <a:p>
            <a:pPr indent="-357822" lvl="0" marL="457200" rtl="0" algn="l">
              <a:spcBef>
                <a:spcPts val="0"/>
              </a:spcBef>
              <a:spcAft>
                <a:spcPts val="0"/>
              </a:spcAft>
              <a:buClr>
                <a:schemeClr val="dk1"/>
              </a:buClr>
              <a:buSzPct val="100000"/>
              <a:buChar char="-"/>
            </a:pPr>
            <a:r>
              <a:rPr lang="en" sz="2200">
                <a:solidFill>
                  <a:schemeClr val="dk1"/>
                </a:solidFill>
              </a:rPr>
              <a:t>recognize / describe / create linked data structures: </a:t>
            </a:r>
            <a:endParaRPr sz="2200">
              <a:solidFill>
                <a:schemeClr val="dk1"/>
              </a:solidFill>
            </a:endParaRPr>
          </a:p>
          <a:p>
            <a:pPr indent="-357822" lvl="1" marL="914400" rtl="0" algn="l">
              <a:spcBef>
                <a:spcPts val="0"/>
              </a:spcBef>
              <a:spcAft>
                <a:spcPts val="0"/>
              </a:spcAft>
              <a:buClr>
                <a:schemeClr val="dk1"/>
              </a:buClr>
              <a:buSzPct val="100000"/>
              <a:buChar char="-"/>
            </a:pPr>
            <a:r>
              <a:rPr lang="en" sz="2200">
                <a:solidFill>
                  <a:schemeClr val="dk1"/>
                </a:solidFill>
              </a:rPr>
              <a:t>recognize / describe / create linked </a:t>
            </a:r>
            <a:r>
              <a:rPr lang="en" sz="2200">
                <a:solidFill>
                  <a:schemeClr val="dk1"/>
                </a:solidFill>
              </a:rPr>
              <a:t>binary trees</a:t>
            </a:r>
            <a:endParaRPr sz="2200">
              <a:solidFill>
                <a:schemeClr val="dk1"/>
              </a:solidFill>
            </a:endParaRPr>
          </a:p>
          <a:p>
            <a:pPr indent="-38100" lvl="0" marL="177800" rtl="0" algn="l">
              <a:spcBef>
                <a:spcPts val="0"/>
              </a:spcBef>
              <a:spcAft>
                <a:spcPts val="0"/>
              </a:spcAft>
              <a:buClr>
                <a:schemeClr val="lt1"/>
              </a:buClr>
              <a:buSzPct val="100000"/>
              <a:buFont typeface="Arial"/>
              <a:buNone/>
            </a:pPr>
            <a:r>
              <a:t/>
            </a:r>
            <a:endParaRPr>
              <a:solidFill>
                <a:schemeClr val="dk1"/>
              </a:solidFill>
            </a:endParaRPr>
          </a:p>
          <a:p>
            <a:pPr indent="-38100" lvl="0" marL="177800" rtl="0" algn="l">
              <a:lnSpc>
                <a:spcPct val="90000"/>
              </a:lnSpc>
              <a:spcBef>
                <a:spcPts val="0"/>
              </a:spcBef>
              <a:spcAft>
                <a:spcPts val="0"/>
              </a:spcAft>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2"/>
          <p:cNvSpPr txBox="1"/>
          <p:nvPr>
            <p:ph type="ctrTitle"/>
          </p:nvPr>
        </p:nvSpPr>
        <p:spPr>
          <a:xfrm>
            <a:off x="251960" y="1807109"/>
            <a:ext cx="8543299" cy="670185"/>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FFFFFF"/>
              </a:buClr>
              <a:buSzPts val="3600"/>
              <a:buFont typeface="Quattrocento Sans"/>
              <a:buNone/>
            </a:pPr>
            <a:r>
              <a:rPr lang="en"/>
              <a:t>Review</a:t>
            </a:r>
            <a:endParaRPr/>
          </a:p>
        </p:txBody>
      </p:sp>
      <p:sp>
        <p:nvSpPr>
          <p:cNvPr id="89" name="Google Shape;89;p22"/>
          <p:cNvSpPr txBox="1"/>
          <p:nvPr>
            <p:ph idx="1" type="subTitle"/>
          </p:nvPr>
        </p:nvSpPr>
        <p:spPr>
          <a:xfrm>
            <a:off x="252413" y="2887266"/>
            <a:ext cx="8542735" cy="124182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lt1"/>
              </a:buClr>
              <a:buSzPts val="3000"/>
              <a:buFont typeface="Arial"/>
              <a:buNone/>
            </a:pPr>
            <a:r>
              <a:rPr lang="en" sz="3000">
                <a:solidFill>
                  <a:schemeClr val="accent1"/>
                </a:solidFill>
              </a:rPr>
              <a:t>Linked Data structures: </a:t>
            </a:r>
            <a:r>
              <a:rPr b="1" i="1" lang="en" sz="3000">
                <a:solidFill>
                  <a:schemeClr val="accent1"/>
                </a:solidFill>
              </a:rPr>
              <a:t>Linked Lists</a:t>
            </a:r>
            <a:endParaRPr b="1" i="1"/>
          </a:p>
          <a:p>
            <a:pPr indent="0" lvl="0" marL="0" rtl="0" algn="l">
              <a:lnSpc>
                <a:spcPct val="90000"/>
              </a:lnSpc>
              <a:spcBef>
                <a:spcPts val="0"/>
              </a:spcBef>
              <a:spcAft>
                <a:spcPts val="0"/>
              </a:spcAft>
              <a:buSzPts val="3000"/>
              <a:buNone/>
            </a:pPr>
            <a:r>
              <a:t/>
            </a:r>
            <a:endParaRPr sz="300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3"/>
          <p:cNvSpPr txBox="1"/>
          <p:nvPr>
            <p:ph type="title"/>
          </p:nvPr>
        </p:nvSpPr>
        <p:spPr>
          <a:xfrm>
            <a:off x="628650" y="545636"/>
            <a:ext cx="7886700" cy="49211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0000"/>
              <a:buFont typeface="Quattrocento Sans"/>
              <a:buNone/>
            </a:pPr>
            <a:r>
              <a:rPr lang="en" sz="3300">
                <a:solidFill>
                  <a:schemeClr val="dk1"/>
                </a:solidFill>
              </a:rPr>
              <a:t>Linked Lists review</a:t>
            </a:r>
            <a:endParaRPr>
              <a:solidFill>
                <a:schemeClr val="dk1"/>
              </a:solidFill>
            </a:endParaRPr>
          </a:p>
        </p:txBody>
      </p:sp>
      <p:sp>
        <p:nvSpPr>
          <p:cNvPr id="95" name="Google Shape;95;p23"/>
          <p:cNvSpPr txBox="1"/>
          <p:nvPr>
            <p:ph idx="1" type="body"/>
          </p:nvPr>
        </p:nvSpPr>
        <p:spPr>
          <a:xfrm>
            <a:off x="628650" y="1268550"/>
            <a:ext cx="7886700" cy="3626609"/>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0"/>
              </a:spcBef>
              <a:spcAft>
                <a:spcPts val="0"/>
              </a:spcAft>
              <a:buSzPts val="1600"/>
              <a:buFont typeface="Arial"/>
              <a:buChar char="•"/>
            </a:pPr>
            <a:r>
              <a:rPr lang="en" sz="1600"/>
              <a:t>Linear collection of elements, known as of </a:t>
            </a:r>
            <a:r>
              <a:rPr b="1" lang="en" sz="1600"/>
              <a:t>nodes</a:t>
            </a:r>
            <a:endParaRPr sz="2200"/>
          </a:p>
          <a:p>
            <a:pPr indent="-184150" lvl="1" marL="520700" rtl="0" algn="l">
              <a:lnSpc>
                <a:spcPct val="90000"/>
              </a:lnSpc>
              <a:spcBef>
                <a:spcPts val="400"/>
              </a:spcBef>
              <a:spcAft>
                <a:spcPts val="0"/>
              </a:spcAft>
              <a:buSzPts val="1500"/>
              <a:buFont typeface="Arial"/>
              <a:buChar char="•"/>
            </a:pPr>
            <a:r>
              <a:rPr lang="en" sz="1500"/>
              <a:t>Each node contains data (called </a:t>
            </a:r>
            <a:r>
              <a:rPr b="1" lang="en" sz="1500"/>
              <a:t>cargo</a:t>
            </a:r>
            <a:r>
              <a:rPr lang="en" sz="1500"/>
              <a:t> in lecture) and a </a:t>
            </a:r>
            <a:r>
              <a:rPr b="1" lang="en" sz="1500"/>
              <a:t>link</a:t>
            </a:r>
            <a:r>
              <a:rPr lang="en" sz="1500"/>
              <a:t> to the next element in the list</a:t>
            </a:r>
            <a:endParaRPr sz="1900"/>
          </a:p>
          <a:p>
            <a:pPr indent="-177800" lvl="0" marL="177800" rtl="0" algn="l">
              <a:lnSpc>
                <a:spcPct val="90000"/>
              </a:lnSpc>
              <a:spcBef>
                <a:spcPts val="800"/>
              </a:spcBef>
              <a:spcAft>
                <a:spcPts val="0"/>
              </a:spcAft>
              <a:buSzPts val="1600"/>
              <a:buFont typeface="Arial"/>
              <a:buChar char="•"/>
            </a:pPr>
            <a:r>
              <a:rPr lang="en" sz="1600"/>
              <a:t>Linked lists are typically implemented using a container class (called </a:t>
            </a:r>
            <a:r>
              <a:rPr b="1" lang="en" sz="1600"/>
              <a:t>LinkedList</a:t>
            </a:r>
            <a:r>
              <a:rPr lang="en" sz="1600"/>
              <a:t> in lecture) endowed with various operations.</a:t>
            </a:r>
            <a:endParaRPr sz="2200"/>
          </a:p>
          <a:p>
            <a:pPr indent="-184150" lvl="1" marL="520700" rtl="0" algn="l">
              <a:lnSpc>
                <a:spcPct val="90000"/>
              </a:lnSpc>
              <a:spcBef>
                <a:spcPts val="400"/>
              </a:spcBef>
              <a:spcAft>
                <a:spcPts val="0"/>
              </a:spcAft>
              <a:buSzPts val="1500"/>
              <a:buFont typeface="Arial"/>
              <a:buChar char="•"/>
            </a:pPr>
            <a:r>
              <a:rPr lang="en" sz="1500"/>
              <a:t>A typical class for representing</a:t>
            </a:r>
            <a:r>
              <a:rPr lang="en" sz="1500"/>
              <a:t> </a:t>
            </a:r>
            <a:r>
              <a:rPr b="1" lang="en" sz="1500"/>
              <a:t>l</a:t>
            </a:r>
            <a:r>
              <a:rPr b="1" lang="en" sz="1500"/>
              <a:t>inked lists</a:t>
            </a:r>
            <a:r>
              <a:rPr lang="en" sz="1500"/>
              <a:t> would have (1) an attribute to  keeps track of the first element of the linked list and an attribute to store the length of the list </a:t>
            </a:r>
            <a:r>
              <a:rPr lang="en" sz="1500">
                <a:solidFill>
                  <a:schemeClr val="dk1"/>
                </a:solidFill>
              </a:rPr>
              <a:t>(called  </a:t>
            </a:r>
            <a:r>
              <a:rPr b="1" lang="en" sz="1500">
                <a:solidFill>
                  <a:schemeClr val="dk1"/>
                </a:solidFill>
              </a:rPr>
              <a:t>head</a:t>
            </a:r>
            <a:r>
              <a:rPr lang="en" sz="1500">
                <a:solidFill>
                  <a:schemeClr val="dk1"/>
                </a:solidFill>
              </a:rPr>
              <a:t> and </a:t>
            </a:r>
            <a:r>
              <a:rPr b="1" lang="en" sz="1500">
                <a:solidFill>
                  <a:schemeClr val="dk1"/>
                </a:solidFill>
              </a:rPr>
              <a:t>length, </a:t>
            </a:r>
            <a:r>
              <a:rPr lang="en" sz="1500">
                <a:solidFill>
                  <a:schemeClr val="dk1"/>
                </a:solidFill>
              </a:rPr>
              <a:t>respectively, in the lecture examples) </a:t>
            </a:r>
            <a:r>
              <a:rPr lang="en" sz="1500"/>
              <a:t>and (2) methods for various operations, such as </a:t>
            </a:r>
            <a:r>
              <a:rPr lang="en" sz="1500"/>
              <a:t>adding a</a:t>
            </a:r>
            <a:r>
              <a:rPr lang="en" sz="1500"/>
              <a:t> first element, adding a last element and removing the first element</a:t>
            </a:r>
            <a:r>
              <a:rPr b="1" lang="en" sz="1500"/>
              <a:t> </a:t>
            </a:r>
            <a:r>
              <a:rPr lang="en" sz="1500"/>
              <a:t>(called </a:t>
            </a:r>
            <a:r>
              <a:rPr b="1" lang="en" sz="1500">
                <a:solidFill>
                  <a:schemeClr val="dk1"/>
                </a:solidFill>
              </a:rPr>
              <a:t>add_first</a:t>
            </a:r>
            <a:r>
              <a:rPr lang="en" sz="1500">
                <a:solidFill>
                  <a:schemeClr val="dk1"/>
                </a:solidFill>
              </a:rPr>
              <a:t>, </a:t>
            </a:r>
            <a:r>
              <a:rPr b="1" lang="en" sz="1500">
                <a:solidFill>
                  <a:schemeClr val="dk1"/>
                </a:solidFill>
              </a:rPr>
              <a:t>add_last </a:t>
            </a:r>
            <a:r>
              <a:rPr lang="en" sz="1500">
                <a:solidFill>
                  <a:schemeClr val="dk1"/>
                </a:solidFill>
              </a:rPr>
              <a:t>and </a:t>
            </a:r>
            <a:r>
              <a:rPr b="1" lang="en" sz="1500">
                <a:solidFill>
                  <a:schemeClr val="dk1"/>
                </a:solidFill>
              </a:rPr>
              <a:t>remove_item </a:t>
            </a:r>
            <a:r>
              <a:rPr lang="en" sz="1500">
                <a:solidFill>
                  <a:schemeClr val="dk1"/>
                </a:solidFill>
              </a:rPr>
              <a:t>in the lecture examples)</a:t>
            </a:r>
            <a:r>
              <a:rPr b="1" lang="en" sz="1500"/>
              <a:t>.</a:t>
            </a:r>
            <a:endParaRPr b="1" sz="1500"/>
          </a:p>
          <a:p>
            <a:pPr indent="-114300" lvl="0" marL="177800" rtl="0" algn="l">
              <a:lnSpc>
                <a:spcPct val="90000"/>
              </a:lnSpc>
              <a:spcBef>
                <a:spcPts val="800"/>
              </a:spcBef>
              <a:spcAft>
                <a:spcPts val="0"/>
              </a:spcAft>
              <a:buSzPts val="1100"/>
              <a:buNone/>
            </a:pPr>
            <a:r>
              <a:t/>
            </a:r>
            <a:endParaRPr b="1" sz="1200">
              <a:solidFill>
                <a:srgbClr val="000000"/>
              </a:solidFill>
              <a:latin typeface="Proxima Nova"/>
              <a:ea typeface="Proxima Nova"/>
              <a:cs typeface="Proxima Nova"/>
              <a:sym typeface="Proxima Nova"/>
            </a:endParaRPr>
          </a:p>
        </p:txBody>
      </p:sp>
      <p:sp>
        <p:nvSpPr>
          <p:cNvPr id="96" name="Google Shape;96;p23"/>
          <p:cNvSpPr txBox="1"/>
          <p:nvPr/>
        </p:nvSpPr>
        <p:spPr>
          <a:xfrm>
            <a:off x="900416" y="3874535"/>
            <a:ext cx="7947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Proxima Nova"/>
              <a:buNone/>
            </a:pPr>
            <a:r>
              <a:rPr b="1" i="0" lang="en" sz="1100" u="none" cap="none" strike="noStrike">
                <a:solidFill>
                  <a:srgbClr val="000000"/>
                </a:solidFill>
                <a:latin typeface="Proxima Nova"/>
                <a:ea typeface="Proxima Nova"/>
                <a:cs typeface="Proxima Nova"/>
                <a:sym typeface="Proxima Nova"/>
              </a:rPr>
              <a:t>Head</a:t>
            </a:r>
            <a:endParaRPr b="0" i="0" sz="1400" u="none" cap="none" strike="noStrike">
              <a:solidFill>
                <a:schemeClr val="dk1"/>
              </a:solidFill>
              <a:latin typeface="Quattrocento Sans"/>
              <a:ea typeface="Quattrocento Sans"/>
              <a:cs typeface="Quattrocento Sans"/>
              <a:sym typeface="Quattrocento Sans"/>
            </a:endParaRPr>
          </a:p>
        </p:txBody>
      </p:sp>
      <p:grpSp>
        <p:nvGrpSpPr>
          <p:cNvPr id="97" name="Google Shape;97;p23"/>
          <p:cNvGrpSpPr/>
          <p:nvPr/>
        </p:nvGrpSpPr>
        <p:grpSpPr>
          <a:xfrm>
            <a:off x="2152942" y="3471030"/>
            <a:ext cx="5342618" cy="1301569"/>
            <a:chOff x="1671608" y="3558678"/>
            <a:chExt cx="7160726" cy="1982286"/>
          </a:xfrm>
        </p:grpSpPr>
        <p:pic>
          <p:nvPicPr>
            <p:cNvPr id="98" name="Google Shape;98;p23"/>
            <p:cNvPicPr preferRelativeResize="0"/>
            <p:nvPr/>
          </p:nvPicPr>
          <p:blipFill rotWithShape="1">
            <a:blip r:embed="rId3">
              <a:alphaModFix/>
            </a:blip>
            <a:srcRect b="0" l="27713" r="0" t="0"/>
            <a:stretch/>
          </p:blipFill>
          <p:spPr>
            <a:xfrm>
              <a:off x="3276294" y="3558685"/>
              <a:ext cx="4893805" cy="1982279"/>
            </a:xfrm>
            <a:prstGeom prst="rect">
              <a:avLst/>
            </a:prstGeom>
            <a:noFill/>
            <a:ln>
              <a:noFill/>
            </a:ln>
          </p:spPr>
        </p:pic>
        <p:sp>
          <p:nvSpPr>
            <p:cNvPr id="99" name="Google Shape;99;p23"/>
            <p:cNvSpPr txBox="1"/>
            <p:nvPr/>
          </p:nvSpPr>
          <p:spPr>
            <a:xfrm>
              <a:off x="3295209" y="3736713"/>
              <a:ext cx="1059600" cy="363300"/>
            </a:xfrm>
            <a:prstGeom prst="rect">
              <a:avLst/>
            </a:prstGeom>
            <a:solidFill>
              <a:srgbClr val="FFFFFF"/>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Proxima Nova"/>
                <a:buNone/>
              </a:pPr>
              <a:r>
                <a:rPr b="1" i="0" lang="en" sz="1100" u="none" cap="none" strike="noStrike">
                  <a:solidFill>
                    <a:srgbClr val="000000"/>
                  </a:solidFill>
                  <a:latin typeface="Proxima Nova"/>
                  <a:ea typeface="Proxima Nova"/>
                  <a:cs typeface="Proxima Nova"/>
                  <a:sym typeface="Proxima Nova"/>
                </a:rPr>
                <a:t>Node2</a:t>
              </a:r>
              <a:endParaRPr b="0" i="0" sz="1400" u="none" cap="none" strike="noStrike">
                <a:solidFill>
                  <a:schemeClr val="dk1"/>
                </a:solidFill>
                <a:latin typeface="Quattrocento Sans"/>
                <a:ea typeface="Quattrocento Sans"/>
                <a:cs typeface="Quattrocento Sans"/>
                <a:sym typeface="Quattrocento Sans"/>
              </a:endParaRPr>
            </a:p>
          </p:txBody>
        </p:sp>
        <p:sp>
          <p:nvSpPr>
            <p:cNvPr id="100" name="Google Shape;100;p23"/>
            <p:cNvSpPr txBox="1"/>
            <p:nvPr/>
          </p:nvSpPr>
          <p:spPr>
            <a:xfrm>
              <a:off x="4853634" y="3736720"/>
              <a:ext cx="1059600" cy="363300"/>
            </a:xfrm>
            <a:prstGeom prst="rect">
              <a:avLst/>
            </a:prstGeom>
            <a:solidFill>
              <a:srgbClr val="FFFFFF"/>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Proxima Nova"/>
                <a:buNone/>
              </a:pPr>
              <a:r>
                <a:rPr b="1" i="0" lang="en" sz="1100" u="none" cap="none" strike="noStrike">
                  <a:solidFill>
                    <a:srgbClr val="000000"/>
                  </a:solidFill>
                  <a:latin typeface="Proxima Nova"/>
                  <a:ea typeface="Proxima Nova"/>
                  <a:cs typeface="Proxima Nova"/>
                  <a:sym typeface="Proxima Nova"/>
                </a:rPr>
                <a:t>Node3</a:t>
              </a:r>
              <a:endParaRPr b="0" i="0" sz="1400" u="none" cap="none" strike="noStrike">
                <a:solidFill>
                  <a:schemeClr val="dk1"/>
                </a:solidFill>
                <a:latin typeface="Quattrocento Sans"/>
                <a:ea typeface="Quattrocento Sans"/>
                <a:cs typeface="Quattrocento Sans"/>
                <a:sym typeface="Quattrocento Sans"/>
              </a:endParaRPr>
            </a:p>
          </p:txBody>
        </p:sp>
        <p:sp>
          <p:nvSpPr>
            <p:cNvPr id="101" name="Google Shape;101;p23"/>
            <p:cNvSpPr txBox="1"/>
            <p:nvPr/>
          </p:nvSpPr>
          <p:spPr>
            <a:xfrm>
              <a:off x="6523488" y="3736724"/>
              <a:ext cx="1059600" cy="363300"/>
            </a:xfrm>
            <a:prstGeom prst="rect">
              <a:avLst/>
            </a:prstGeom>
            <a:solidFill>
              <a:srgbClr val="FFFFFF"/>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Proxima Nova"/>
                <a:buNone/>
              </a:pPr>
              <a:r>
                <a:rPr b="1" i="0" lang="en" sz="1100" u="none" cap="none" strike="noStrike">
                  <a:solidFill>
                    <a:srgbClr val="000000"/>
                  </a:solidFill>
                  <a:latin typeface="Proxima Nova"/>
                  <a:ea typeface="Proxima Nova"/>
                  <a:cs typeface="Proxima Nova"/>
                  <a:sym typeface="Proxima Nova"/>
                </a:rPr>
                <a:t>Node4</a:t>
              </a:r>
              <a:endParaRPr b="0" i="0" sz="1400" u="none" cap="none" strike="noStrike">
                <a:solidFill>
                  <a:schemeClr val="dk1"/>
                </a:solidFill>
                <a:latin typeface="Quattrocento Sans"/>
                <a:ea typeface="Quattrocento Sans"/>
                <a:cs typeface="Quattrocento Sans"/>
                <a:sym typeface="Quattrocento Sans"/>
              </a:endParaRPr>
            </a:p>
          </p:txBody>
        </p:sp>
        <p:sp>
          <p:nvSpPr>
            <p:cNvPr id="102" name="Google Shape;102;p23"/>
            <p:cNvSpPr txBox="1"/>
            <p:nvPr/>
          </p:nvSpPr>
          <p:spPr>
            <a:xfrm>
              <a:off x="7772734" y="4822740"/>
              <a:ext cx="1059600" cy="363300"/>
            </a:xfrm>
            <a:prstGeom prst="rect">
              <a:avLst/>
            </a:prstGeom>
            <a:solidFill>
              <a:srgbClr val="FFFFFF"/>
            </a:solidFill>
            <a:ln>
              <a:noFill/>
            </a:ln>
          </p:spPr>
          <p:txBody>
            <a:bodyPr anchorCtr="0" anchor="t" bIns="34275" lIns="0" spcFirstLastPara="1" rIns="68575" wrap="square" tIns="34275">
              <a:spAutoFit/>
            </a:bodyPr>
            <a:lstStyle/>
            <a:p>
              <a:pPr indent="0" lvl="0" marL="0" marR="0" rtl="0" algn="l">
                <a:lnSpc>
                  <a:spcPct val="100000"/>
                </a:lnSpc>
                <a:spcBef>
                  <a:spcPts val="0"/>
                </a:spcBef>
                <a:spcAft>
                  <a:spcPts val="0"/>
                </a:spcAft>
                <a:buClr>
                  <a:srgbClr val="000000"/>
                </a:buClr>
                <a:buSzPts val="1100"/>
                <a:buFont typeface="Consolas"/>
                <a:buNone/>
              </a:pPr>
              <a:r>
                <a:rPr b="1" i="0" lang="en" sz="1100" u="none" cap="none" strike="noStrike">
                  <a:solidFill>
                    <a:srgbClr val="000000"/>
                  </a:solidFill>
                  <a:latin typeface="Consolas"/>
                  <a:ea typeface="Consolas"/>
                  <a:cs typeface="Consolas"/>
                  <a:sym typeface="Consolas"/>
                </a:rPr>
                <a:t>None</a:t>
              </a:r>
              <a:endParaRPr b="0" i="0" sz="1400" u="none" cap="none" strike="noStrike">
                <a:solidFill>
                  <a:schemeClr val="dk1"/>
                </a:solidFill>
                <a:latin typeface="Quattrocento Sans"/>
                <a:ea typeface="Quattrocento Sans"/>
                <a:cs typeface="Quattrocento Sans"/>
                <a:sym typeface="Quattrocento Sans"/>
              </a:endParaRPr>
            </a:p>
          </p:txBody>
        </p:sp>
        <p:pic>
          <p:nvPicPr>
            <p:cNvPr id="103" name="Google Shape;103;p23"/>
            <p:cNvPicPr preferRelativeResize="0"/>
            <p:nvPr/>
          </p:nvPicPr>
          <p:blipFill rotWithShape="1">
            <a:blip r:embed="rId3">
              <a:alphaModFix/>
            </a:blip>
            <a:srcRect b="0" l="27713" r="48505" t="0"/>
            <a:stretch/>
          </p:blipFill>
          <p:spPr>
            <a:xfrm>
              <a:off x="1684974" y="3558678"/>
              <a:ext cx="1610014" cy="1982279"/>
            </a:xfrm>
            <a:prstGeom prst="rect">
              <a:avLst/>
            </a:prstGeom>
            <a:noFill/>
            <a:ln>
              <a:noFill/>
            </a:ln>
          </p:spPr>
        </p:pic>
        <p:sp>
          <p:nvSpPr>
            <p:cNvPr id="104" name="Google Shape;104;p23"/>
            <p:cNvSpPr txBox="1"/>
            <p:nvPr/>
          </p:nvSpPr>
          <p:spPr>
            <a:xfrm>
              <a:off x="1671608" y="3736720"/>
              <a:ext cx="1059600" cy="363300"/>
            </a:xfrm>
            <a:prstGeom prst="rect">
              <a:avLst/>
            </a:prstGeom>
            <a:solidFill>
              <a:srgbClr val="FFFFFF"/>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Proxima Nova"/>
                <a:buNone/>
              </a:pPr>
              <a:r>
                <a:rPr b="1" i="0" lang="en" sz="1100" u="none" cap="none" strike="noStrike">
                  <a:solidFill>
                    <a:srgbClr val="000000"/>
                  </a:solidFill>
                  <a:latin typeface="Proxima Nova"/>
                  <a:ea typeface="Proxima Nova"/>
                  <a:cs typeface="Proxima Nova"/>
                  <a:sym typeface="Proxima Nova"/>
                </a:rPr>
                <a:t>Node1</a:t>
              </a:r>
              <a:endParaRPr b="0" i="0" sz="1400" u="none" cap="none" strike="noStrike">
                <a:solidFill>
                  <a:schemeClr val="dk1"/>
                </a:solidFill>
                <a:latin typeface="Quattrocento Sans"/>
                <a:ea typeface="Quattrocento Sans"/>
                <a:cs typeface="Quattrocento Sans"/>
                <a:sym typeface="Quattrocento Sans"/>
              </a:endParaRPr>
            </a:p>
          </p:txBody>
        </p:sp>
      </p:grpSp>
      <p:cxnSp>
        <p:nvCxnSpPr>
          <p:cNvPr id="105" name="Google Shape;105;p23"/>
          <p:cNvCxnSpPr/>
          <p:nvPr/>
        </p:nvCxnSpPr>
        <p:spPr>
          <a:xfrm>
            <a:off x="1325862" y="3993773"/>
            <a:ext cx="796500" cy="0"/>
          </a:xfrm>
          <a:prstGeom prst="straightConnector1">
            <a:avLst/>
          </a:prstGeom>
          <a:noFill/>
          <a:ln cap="flat" cmpd="sng" w="9525">
            <a:solidFill>
              <a:srgbClr val="323442"/>
            </a:solidFill>
            <a:prstDash val="solid"/>
            <a:round/>
            <a:headEnd len="sm" w="sm" type="none"/>
            <a:tailEnd len="med" w="med" type="triangle"/>
          </a:ln>
        </p:spPr>
      </p:cxnSp>
      <p:sp>
        <p:nvSpPr>
          <p:cNvPr id="106" name="Google Shape;106;p23"/>
          <p:cNvSpPr txBox="1"/>
          <p:nvPr/>
        </p:nvSpPr>
        <p:spPr>
          <a:xfrm>
            <a:off x="900427" y="4231157"/>
            <a:ext cx="8970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Proxima Nova"/>
              <a:buNone/>
            </a:pPr>
            <a:r>
              <a:rPr b="1" i="0" lang="en" sz="1100" u="none" cap="none" strike="noStrike">
                <a:solidFill>
                  <a:srgbClr val="000000"/>
                </a:solidFill>
                <a:latin typeface="Proxima Nova"/>
                <a:ea typeface="Proxima Nova"/>
                <a:cs typeface="Proxima Nova"/>
                <a:sym typeface="Proxima Nova"/>
              </a:rPr>
              <a:t>Length is 4</a:t>
            </a:r>
            <a:endParaRPr b="0" i="0" sz="1400" u="none" cap="none" strike="noStrike">
              <a:solidFill>
                <a:schemeClr val="dk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4"/>
          <p:cNvSpPr txBox="1"/>
          <p:nvPr>
            <p:ph type="ctrTitle"/>
          </p:nvPr>
        </p:nvSpPr>
        <p:spPr>
          <a:xfrm>
            <a:off x="251960" y="1807109"/>
            <a:ext cx="8543299" cy="670185"/>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FFFFFF"/>
              </a:buClr>
              <a:buSzPts val="3600"/>
              <a:buFont typeface="Quattrocento Sans"/>
              <a:buNone/>
            </a:pPr>
            <a:r>
              <a:rPr lang="en"/>
              <a:t>Review of Lecture</a:t>
            </a:r>
            <a:endParaRPr/>
          </a:p>
        </p:txBody>
      </p:sp>
      <p:sp>
        <p:nvSpPr>
          <p:cNvPr id="112" name="Google Shape;112;p24"/>
          <p:cNvSpPr txBox="1"/>
          <p:nvPr>
            <p:ph idx="1" type="subTitle"/>
          </p:nvPr>
        </p:nvSpPr>
        <p:spPr>
          <a:xfrm>
            <a:off x="252413" y="2887266"/>
            <a:ext cx="8542735" cy="1241821"/>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SzPts val="3000"/>
              <a:buNone/>
            </a:pPr>
            <a:r>
              <a:rPr lang="en" sz="3000">
                <a:solidFill>
                  <a:schemeClr val="accent1"/>
                </a:solidFill>
              </a:rPr>
              <a:t>Linked Data structures: </a:t>
            </a:r>
            <a:r>
              <a:rPr b="1" i="1" lang="en" sz="3000">
                <a:solidFill>
                  <a:schemeClr val="accent1"/>
                </a:solidFill>
              </a:rPr>
              <a:t>Binary Trees</a:t>
            </a:r>
            <a:endParaRPr b="1" i="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5"/>
          <p:cNvSpPr txBox="1"/>
          <p:nvPr>
            <p:ph type="title"/>
          </p:nvPr>
        </p:nvSpPr>
        <p:spPr>
          <a:xfrm>
            <a:off x="133000" y="393235"/>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Binary Trees</a:t>
            </a:r>
            <a:endParaRPr/>
          </a:p>
        </p:txBody>
      </p:sp>
      <p:pic>
        <p:nvPicPr>
          <p:cNvPr descr="Chapter 20: Trees" id="118" name="Google Shape;118;p25"/>
          <p:cNvPicPr preferRelativeResize="0"/>
          <p:nvPr/>
        </p:nvPicPr>
        <p:blipFill rotWithShape="1">
          <a:blip r:embed="rId3">
            <a:alphaModFix/>
          </a:blip>
          <a:srcRect b="0" l="0" r="0" t="0"/>
          <a:stretch/>
        </p:blipFill>
        <p:spPr>
          <a:xfrm>
            <a:off x="6461501" y="1634893"/>
            <a:ext cx="2551718" cy="2026115"/>
          </a:xfrm>
          <a:prstGeom prst="rect">
            <a:avLst/>
          </a:prstGeom>
          <a:noFill/>
          <a:ln>
            <a:noFill/>
          </a:ln>
        </p:spPr>
      </p:pic>
      <p:sp>
        <p:nvSpPr>
          <p:cNvPr id="119" name="Google Shape;119;p25"/>
          <p:cNvSpPr txBox="1"/>
          <p:nvPr>
            <p:ph idx="1" type="body"/>
          </p:nvPr>
        </p:nvSpPr>
        <p:spPr>
          <a:xfrm>
            <a:off x="213400" y="1689225"/>
            <a:ext cx="7191600" cy="2660700"/>
          </a:xfrm>
          <a:prstGeom prst="rect">
            <a:avLst/>
          </a:prstGeom>
          <a:noFill/>
          <a:ln>
            <a:noFill/>
          </a:ln>
        </p:spPr>
        <p:txBody>
          <a:bodyPr anchorCtr="0" anchor="t" bIns="34275" lIns="68575" spcFirstLastPara="1" rIns="68575" wrap="square" tIns="34275">
            <a:noAutofit/>
          </a:bodyPr>
          <a:lstStyle/>
          <a:p>
            <a:pPr indent="-349250" lvl="0" marL="457200" rtl="0" algn="l">
              <a:lnSpc>
                <a:spcPct val="100000"/>
              </a:lnSpc>
              <a:spcBef>
                <a:spcPts val="0"/>
              </a:spcBef>
              <a:spcAft>
                <a:spcPts val="0"/>
              </a:spcAft>
              <a:buSzPts val="1900"/>
              <a:buChar char="➢"/>
            </a:pPr>
            <a:r>
              <a:rPr lang="en" sz="1900"/>
              <a:t>Like linked lists, binary trees are collections of elements known as  </a:t>
            </a:r>
            <a:r>
              <a:rPr b="1" lang="en" sz="1900"/>
              <a:t>Nodes.</a:t>
            </a:r>
            <a:endParaRPr sz="1900"/>
          </a:p>
          <a:p>
            <a:pPr indent="-349250" lvl="1" marL="914400" rtl="0" algn="l">
              <a:lnSpc>
                <a:spcPct val="100000"/>
              </a:lnSpc>
              <a:spcBef>
                <a:spcPts val="0"/>
              </a:spcBef>
              <a:spcAft>
                <a:spcPts val="0"/>
              </a:spcAft>
              <a:buSzPts val="1900"/>
              <a:buChar char="○"/>
            </a:pPr>
            <a:r>
              <a:rPr lang="en" sz="1900"/>
              <a:t>Each node of a binary tree contains references to </a:t>
            </a:r>
            <a:r>
              <a:rPr i="1" lang="en" sz="1900"/>
              <a:t>two</a:t>
            </a:r>
            <a:r>
              <a:rPr lang="en" sz="1900"/>
              <a:t> nodes, referred to as the left and right children. </a:t>
            </a:r>
            <a:endParaRPr sz="1900"/>
          </a:p>
          <a:p>
            <a:pPr indent="0" lvl="0" marL="914400" rtl="0" algn="l">
              <a:lnSpc>
                <a:spcPct val="100000"/>
              </a:lnSpc>
              <a:spcBef>
                <a:spcPts val="0"/>
              </a:spcBef>
              <a:spcAft>
                <a:spcPts val="0"/>
              </a:spcAft>
              <a:buNone/>
            </a:pPr>
            <a:r>
              <a:t/>
            </a:r>
            <a:endParaRPr sz="1900"/>
          </a:p>
          <a:p>
            <a:pPr indent="-349250" lvl="0" marL="457200" rtl="0" algn="l">
              <a:lnSpc>
                <a:spcPct val="100000"/>
              </a:lnSpc>
              <a:spcBef>
                <a:spcPts val="0"/>
              </a:spcBef>
              <a:spcAft>
                <a:spcPts val="0"/>
              </a:spcAft>
              <a:buSzPts val="1900"/>
              <a:buChar char="➢"/>
            </a:pPr>
            <a:r>
              <a:rPr lang="en" sz="1900"/>
              <a:t>A typical binary tree Node contains data attributes </a:t>
            </a:r>
            <a:endParaRPr sz="1900"/>
          </a:p>
          <a:p>
            <a:pPr indent="-311150" lvl="1" marL="711200" rtl="0" algn="l">
              <a:lnSpc>
                <a:spcPct val="100000"/>
              </a:lnSpc>
              <a:spcBef>
                <a:spcPts val="0"/>
              </a:spcBef>
              <a:spcAft>
                <a:spcPts val="0"/>
              </a:spcAft>
              <a:buSzPts val="1900"/>
              <a:buChar char="▪"/>
            </a:pPr>
            <a:r>
              <a:rPr lang="en" sz="1900"/>
              <a:t>to store data (called </a:t>
            </a:r>
            <a:r>
              <a:rPr b="1" lang="en" sz="1900">
                <a:solidFill>
                  <a:schemeClr val="dk1"/>
                </a:solidFill>
              </a:rPr>
              <a:t>cargo </a:t>
            </a:r>
            <a:r>
              <a:rPr lang="en" sz="1900">
                <a:solidFill>
                  <a:schemeClr val="dk1"/>
                </a:solidFill>
              </a:rPr>
              <a:t>in the lectures)</a:t>
            </a:r>
            <a:endParaRPr sz="1900"/>
          </a:p>
          <a:p>
            <a:pPr indent="-311150" lvl="1" marL="711200" rtl="0" algn="l">
              <a:lnSpc>
                <a:spcPct val="100000"/>
              </a:lnSpc>
              <a:spcBef>
                <a:spcPts val="0"/>
              </a:spcBef>
              <a:spcAft>
                <a:spcPts val="0"/>
              </a:spcAft>
              <a:buSzPts val="1900"/>
              <a:buChar char="▪"/>
            </a:pPr>
            <a:r>
              <a:rPr b="1" lang="en" sz="1900"/>
              <a:t>t</a:t>
            </a:r>
            <a:r>
              <a:rPr lang="en" sz="1900"/>
              <a:t>o store the address of the left child (called </a:t>
            </a:r>
            <a:r>
              <a:rPr b="1" lang="en" sz="1900">
                <a:solidFill>
                  <a:schemeClr val="dk1"/>
                </a:solidFill>
              </a:rPr>
              <a:t>left </a:t>
            </a:r>
            <a:r>
              <a:rPr lang="en" sz="1900">
                <a:solidFill>
                  <a:schemeClr val="dk1"/>
                </a:solidFill>
              </a:rPr>
              <a:t>in lectures)</a:t>
            </a:r>
            <a:endParaRPr sz="1900"/>
          </a:p>
          <a:p>
            <a:pPr indent="-311150" lvl="1" marL="711200" rtl="0" algn="l">
              <a:lnSpc>
                <a:spcPct val="100000"/>
              </a:lnSpc>
              <a:spcBef>
                <a:spcPts val="0"/>
              </a:spcBef>
              <a:spcAft>
                <a:spcPts val="0"/>
              </a:spcAft>
              <a:buSzPts val="1900"/>
              <a:buChar char="▪"/>
            </a:pPr>
            <a:r>
              <a:rPr lang="en" sz="1900"/>
              <a:t>to store the address of the right child (</a:t>
            </a:r>
            <a:r>
              <a:rPr lang="en" sz="1900">
                <a:solidFill>
                  <a:schemeClr val="dk1"/>
                </a:solidFill>
              </a:rPr>
              <a:t>called </a:t>
            </a:r>
            <a:r>
              <a:rPr b="1" lang="en" sz="1900">
                <a:solidFill>
                  <a:schemeClr val="dk1"/>
                </a:solidFill>
              </a:rPr>
              <a:t>right </a:t>
            </a:r>
            <a:r>
              <a:rPr lang="en" sz="1900">
                <a:solidFill>
                  <a:schemeClr val="dk1"/>
                </a:solidFill>
              </a:rPr>
              <a:t>in lectures)</a:t>
            </a:r>
            <a:endParaRPr sz="1900"/>
          </a:p>
        </p:txBody>
      </p:sp>
      <p:sp>
        <p:nvSpPr>
          <p:cNvPr id="120" name="Google Shape;120;p25"/>
          <p:cNvSpPr txBox="1"/>
          <p:nvPr/>
        </p:nvSpPr>
        <p:spPr>
          <a:xfrm>
            <a:off x="133000" y="4298250"/>
            <a:ext cx="8880300" cy="81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900">
                <a:solidFill>
                  <a:srgbClr val="007EE5"/>
                </a:solidFill>
                <a:latin typeface="Quattrocento Sans"/>
                <a:ea typeface="Quattrocento Sans"/>
                <a:cs typeface="Quattrocento Sans"/>
                <a:sym typeface="Quattrocento Sans"/>
              </a:rPr>
              <a:t>NOTE: </a:t>
            </a:r>
            <a:r>
              <a:rPr lang="en" sz="1900">
                <a:solidFill>
                  <a:srgbClr val="007EE5"/>
                </a:solidFill>
                <a:latin typeface="Quattrocento Sans"/>
                <a:ea typeface="Quattrocento Sans"/>
                <a:cs typeface="Quattrocento Sans"/>
                <a:sym typeface="Quattrocento Sans"/>
              </a:rPr>
              <a:t>These are the attribute naming conventions used in this course. </a:t>
            </a:r>
            <a:endParaRPr sz="1900">
              <a:solidFill>
                <a:srgbClr val="007EE5"/>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 sz="1900">
                <a:solidFill>
                  <a:srgbClr val="007EE5"/>
                </a:solidFill>
                <a:latin typeface="Quattrocento Sans"/>
                <a:ea typeface="Quattrocento Sans"/>
                <a:cs typeface="Quattrocento Sans"/>
                <a:sym typeface="Quattrocento Sans"/>
              </a:rPr>
              <a:t>             You can use other attribute names, if you wish.</a:t>
            </a:r>
            <a:endParaRPr sz="1900">
              <a:solidFill>
                <a:srgbClr val="007EE5"/>
              </a:solidFill>
              <a:latin typeface="Quattrocento Sans"/>
              <a:ea typeface="Quattrocento Sans"/>
              <a:cs typeface="Quattrocento Sans"/>
              <a:sym typeface="Quattrocento Sans"/>
            </a:endParaRPr>
          </a:p>
        </p:txBody>
      </p:sp>
      <p:sp>
        <p:nvSpPr>
          <p:cNvPr id="121" name="Google Shape;121;p25"/>
          <p:cNvSpPr txBox="1"/>
          <p:nvPr/>
        </p:nvSpPr>
        <p:spPr>
          <a:xfrm>
            <a:off x="133000" y="821300"/>
            <a:ext cx="8880300" cy="81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solidFill>
                  <a:schemeClr val="dk1"/>
                </a:solidFill>
                <a:latin typeface="Quattrocento Sans"/>
                <a:ea typeface="Quattrocento Sans"/>
                <a:cs typeface="Quattrocento Sans"/>
                <a:sym typeface="Quattrocento Sans"/>
              </a:rPr>
              <a:t>I</a:t>
            </a:r>
            <a:r>
              <a:rPr lang="en" sz="1900">
                <a:solidFill>
                  <a:schemeClr val="dk1"/>
                </a:solidFill>
                <a:latin typeface="Quattrocento Sans"/>
                <a:ea typeface="Quattrocento Sans"/>
                <a:cs typeface="Quattrocento Sans"/>
                <a:sym typeface="Quattrocento Sans"/>
              </a:rPr>
              <a:t>nstead of organizing elements in a “chain”, aka a linked list, we can organize them in a tree !</a:t>
            </a:r>
            <a:endParaRPr>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ph type="title"/>
          </p:nvPr>
        </p:nvSpPr>
        <p:spPr>
          <a:xfrm>
            <a:off x="280875" y="545636"/>
            <a:ext cx="7886700" cy="4920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444445"/>
              </a:buClr>
              <a:buSzPct val="100000"/>
              <a:buFont typeface="Quattrocento Sans"/>
              <a:buNone/>
            </a:pPr>
            <a:r>
              <a:rPr lang="en"/>
              <a:t>Operations on Binary Trees</a:t>
            </a:r>
            <a:endParaRPr/>
          </a:p>
        </p:txBody>
      </p:sp>
      <p:sp>
        <p:nvSpPr>
          <p:cNvPr id="127" name="Google Shape;127;p26"/>
          <p:cNvSpPr txBox="1"/>
          <p:nvPr>
            <p:ph idx="1" type="body"/>
          </p:nvPr>
        </p:nvSpPr>
        <p:spPr>
          <a:xfrm>
            <a:off x="280875" y="1551025"/>
            <a:ext cx="8948400" cy="3389400"/>
          </a:xfrm>
          <a:prstGeom prst="rect">
            <a:avLst/>
          </a:prstGeom>
          <a:noFill/>
          <a:ln>
            <a:noFill/>
          </a:ln>
        </p:spPr>
        <p:txBody>
          <a:bodyPr anchorCtr="0" anchor="t" bIns="34275" lIns="68575" spcFirstLastPara="1" rIns="68575" wrap="square" tIns="34275">
            <a:normAutofit fontScale="47500"/>
          </a:bodyPr>
          <a:lstStyle/>
          <a:p>
            <a:pPr indent="-188912" lvl="0" marL="177800" rtl="0" algn="l">
              <a:lnSpc>
                <a:spcPct val="150000"/>
              </a:lnSpc>
              <a:spcBef>
                <a:spcPts val="0"/>
              </a:spcBef>
              <a:spcAft>
                <a:spcPts val="0"/>
              </a:spcAft>
              <a:buSzPct val="100000"/>
              <a:buChar char="●"/>
            </a:pPr>
            <a:r>
              <a:rPr b="1" lang="en" sz="5000">
                <a:solidFill>
                  <a:srgbClr val="000000"/>
                </a:solidFill>
              </a:rPr>
              <a:t> </a:t>
            </a:r>
            <a:r>
              <a:rPr b="1" lang="en" sz="5000">
                <a:solidFill>
                  <a:schemeClr val="lt1"/>
                </a:solidFill>
              </a:rPr>
              <a:t>Insert</a:t>
            </a:r>
            <a:r>
              <a:rPr lang="en" sz="5000">
                <a:solidFill>
                  <a:schemeClr val="lt1"/>
                </a:solidFill>
              </a:rPr>
              <a:t>  a new node (at the root, at a specific position, etc.)</a:t>
            </a:r>
            <a:endParaRPr sz="5000">
              <a:solidFill>
                <a:schemeClr val="lt1"/>
              </a:solidFill>
            </a:endParaRPr>
          </a:p>
          <a:p>
            <a:pPr indent="-188912" lvl="0" marL="177800" rtl="0" algn="l">
              <a:lnSpc>
                <a:spcPct val="150000"/>
              </a:lnSpc>
              <a:spcBef>
                <a:spcPts val="0"/>
              </a:spcBef>
              <a:spcAft>
                <a:spcPts val="0"/>
              </a:spcAft>
              <a:buClr>
                <a:schemeClr val="lt1"/>
              </a:buClr>
              <a:buSzPct val="100000"/>
              <a:buChar char="●"/>
            </a:pPr>
            <a:r>
              <a:rPr b="1" lang="en" sz="5000">
                <a:solidFill>
                  <a:schemeClr val="lt1"/>
                </a:solidFill>
              </a:rPr>
              <a:t> Delete/Remove </a:t>
            </a:r>
            <a:r>
              <a:rPr lang="en" sz="5000">
                <a:solidFill>
                  <a:schemeClr val="lt1"/>
                </a:solidFill>
              </a:rPr>
              <a:t>a node (the root, with a given value, etc.)</a:t>
            </a:r>
            <a:endParaRPr b="1" sz="5000">
              <a:solidFill>
                <a:schemeClr val="lt1"/>
              </a:solidFill>
            </a:endParaRPr>
          </a:p>
          <a:p>
            <a:pPr indent="-188912" lvl="0" marL="177800" rtl="0" algn="l">
              <a:lnSpc>
                <a:spcPct val="150000"/>
              </a:lnSpc>
              <a:spcBef>
                <a:spcPts val="0"/>
              </a:spcBef>
              <a:spcAft>
                <a:spcPts val="0"/>
              </a:spcAft>
              <a:buClr>
                <a:schemeClr val="lt1"/>
              </a:buClr>
              <a:buSzPct val="100000"/>
              <a:buChar char="●"/>
            </a:pPr>
            <a:r>
              <a:rPr b="1" lang="en" sz="5000">
                <a:solidFill>
                  <a:schemeClr val="lt1"/>
                </a:solidFill>
              </a:rPr>
              <a:t> Update</a:t>
            </a:r>
            <a:r>
              <a:rPr lang="en" sz="5000">
                <a:solidFill>
                  <a:schemeClr val="lt1"/>
                </a:solidFill>
              </a:rPr>
              <a:t> a node (modify a node’s value and/or links to child nodes)</a:t>
            </a:r>
            <a:endParaRPr sz="5000">
              <a:solidFill>
                <a:schemeClr val="lt1"/>
              </a:solidFill>
            </a:endParaRPr>
          </a:p>
          <a:p>
            <a:pPr indent="-188912" lvl="0" marL="177800" rtl="0" algn="l">
              <a:lnSpc>
                <a:spcPct val="150000"/>
              </a:lnSpc>
              <a:spcBef>
                <a:spcPts val="0"/>
              </a:spcBef>
              <a:spcAft>
                <a:spcPts val="0"/>
              </a:spcAft>
              <a:buClr>
                <a:schemeClr val="lt1"/>
              </a:buClr>
              <a:buSzPct val="100000"/>
              <a:buChar char="●"/>
            </a:pPr>
            <a:r>
              <a:rPr b="1" lang="en" sz="5000">
                <a:solidFill>
                  <a:schemeClr val="lt1"/>
                </a:solidFill>
              </a:rPr>
              <a:t> Search for</a:t>
            </a:r>
            <a:r>
              <a:rPr lang="en" sz="5000">
                <a:solidFill>
                  <a:schemeClr val="lt1"/>
                </a:solidFill>
              </a:rPr>
              <a:t>/</a:t>
            </a:r>
            <a:r>
              <a:rPr b="1" lang="en" sz="5000">
                <a:solidFill>
                  <a:schemeClr val="lt1"/>
                </a:solidFill>
              </a:rPr>
              <a:t>Retrieve </a:t>
            </a:r>
            <a:r>
              <a:rPr lang="en" sz="5000">
                <a:solidFill>
                  <a:schemeClr val="lt1"/>
                </a:solidFill>
              </a:rPr>
              <a:t>a node with a given value </a:t>
            </a:r>
            <a:endParaRPr sz="5000">
              <a:solidFill>
                <a:schemeClr val="lt1"/>
              </a:solidFill>
            </a:endParaRPr>
          </a:p>
          <a:p>
            <a:pPr indent="-188912" lvl="0" marL="177800" rtl="0" algn="l">
              <a:lnSpc>
                <a:spcPct val="150000"/>
              </a:lnSpc>
              <a:spcBef>
                <a:spcPts val="0"/>
              </a:spcBef>
              <a:spcAft>
                <a:spcPts val="0"/>
              </a:spcAft>
              <a:buClr>
                <a:schemeClr val="lt1"/>
              </a:buClr>
              <a:buSzPct val="100000"/>
              <a:buChar char="●"/>
            </a:pPr>
            <a:r>
              <a:rPr b="1" lang="en" sz="5000">
                <a:solidFill>
                  <a:schemeClr val="lt1"/>
                </a:solidFill>
              </a:rPr>
              <a:t> Display/Print</a:t>
            </a:r>
            <a:r>
              <a:rPr lang="en" sz="5000">
                <a:solidFill>
                  <a:schemeClr val="lt1"/>
                </a:solidFill>
              </a:rPr>
              <a:t> the tree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ph type="title"/>
          </p:nvPr>
        </p:nvSpPr>
        <p:spPr>
          <a:xfrm>
            <a:off x="1109950" y="1701200"/>
            <a:ext cx="7070700" cy="1128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444445"/>
              </a:buClr>
              <a:buSzPts val="2970"/>
              <a:buFont typeface="Quattrocento Sans"/>
              <a:buNone/>
            </a:pPr>
            <a:r>
              <a:rPr b="1" lang="en" sz="3870">
                <a:solidFill>
                  <a:schemeClr val="accent6"/>
                </a:solidFill>
              </a:rPr>
              <a:t>How do you set-up a (linked) binary tree? </a:t>
            </a:r>
            <a:endParaRPr sz="2970">
              <a:solidFill>
                <a:schemeClr val="accent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PS106_PPTX_Theme">
  <a:themeElements>
    <a:clrScheme name="Custom 5">
      <a:dk1>
        <a:srgbClr val="444445"/>
      </a:dk1>
      <a:lt1>
        <a:srgbClr val="000000"/>
      </a:lt1>
      <a:dk2>
        <a:srgbClr val="7B8994"/>
      </a:dk2>
      <a:lt2>
        <a:srgbClr val="3D464D"/>
      </a:lt2>
      <a:accent1>
        <a:srgbClr val="017EE5"/>
      </a:accent1>
      <a:accent2>
        <a:srgbClr val="017EE5"/>
      </a:accent2>
      <a:accent3>
        <a:srgbClr val="017EE5"/>
      </a:accent3>
      <a:accent4>
        <a:srgbClr val="7B8994"/>
      </a:accent4>
      <a:accent5>
        <a:srgbClr val="7B8994"/>
      </a:accent5>
      <a:accent6>
        <a:srgbClr val="FF9933"/>
      </a:accent6>
      <a:hlink>
        <a:srgbClr val="3D464D"/>
      </a:hlink>
      <a:folHlink>
        <a:srgbClr val="3D46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