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Proxima Nova"/>
      <p:regular r:id="rId39"/>
      <p:bold r:id="rId40"/>
      <p:italic r:id="rId41"/>
      <p:boldItalic r:id="rId42"/>
    </p:embeddedFont>
    <p:embeddedFont>
      <p:font typeface="Roboto"/>
      <p:regular r:id="rId43"/>
      <p:bold r:id="rId44"/>
      <p:italic r:id="rId45"/>
      <p:boldItalic r:id="rId46"/>
    </p:embeddedFont>
    <p:embeddedFont>
      <p:font typeface="Nunito"/>
      <p:regular r:id="rId47"/>
      <p:bold r:id="rId48"/>
      <p:italic r:id="rId49"/>
      <p:boldItalic r:id="rId50"/>
    </p:embeddedFont>
    <p:embeddedFont>
      <p:font typeface="Lato"/>
      <p:regular r:id="rId51"/>
      <p:bold r:id="rId52"/>
      <p:italic r:id="rId53"/>
      <p:boldItalic r:id="rId54"/>
    </p:embeddedFont>
    <p:embeddedFont>
      <p:font typeface="Quattrocento Sans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B4A33D-8F3C-40F0-91F2-3546B29B2279}">
  <a:tblStyle styleId="{6DB4A33D-8F3C-40F0-91F2-3546B29B227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Nunito-bold.fntdata"/><Relationship Id="rId47" Type="http://schemas.openxmlformats.org/officeDocument/2006/relationships/font" Target="fonts/Nunito-regular.fntdata"/><Relationship Id="rId49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ProximaNova-regular.fntdata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regular.fntdata"/><Relationship Id="rId50" Type="http://schemas.openxmlformats.org/officeDocument/2006/relationships/font" Target="fonts/Nunito-boldItalic.fntdata"/><Relationship Id="rId53" Type="http://schemas.openxmlformats.org/officeDocument/2006/relationships/font" Target="fonts/Lato-italic.fntdata"/><Relationship Id="rId52" Type="http://schemas.openxmlformats.org/officeDocument/2006/relationships/font" Target="fonts/Lato-bold.fntdata"/><Relationship Id="rId11" Type="http://schemas.openxmlformats.org/officeDocument/2006/relationships/slide" Target="slides/slide5.xml"/><Relationship Id="rId55" Type="http://schemas.openxmlformats.org/officeDocument/2006/relationships/font" Target="fonts/QuattrocentoSans-regular.fntdata"/><Relationship Id="rId10" Type="http://schemas.openxmlformats.org/officeDocument/2006/relationships/slide" Target="slides/slide4.xml"/><Relationship Id="rId54" Type="http://schemas.openxmlformats.org/officeDocument/2006/relationships/font" Target="fonts/Lato-boldItalic.fntdata"/><Relationship Id="rId13" Type="http://schemas.openxmlformats.org/officeDocument/2006/relationships/slide" Target="slides/slide7.xml"/><Relationship Id="rId57" Type="http://schemas.openxmlformats.org/officeDocument/2006/relationships/font" Target="fonts/QuattrocentoSans-italic.fntdata"/><Relationship Id="rId12" Type="http://schemas.openxmlformats.org/officeDocument/2006/relationships/slide" Target="slides/slide6.xml"/><Relationship Id="rId56" Type="http://schemas.openxmlformats.org/officeDocument/2006/relationships/font" Target="fonts/Quattrocento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Quattrocento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fefe482bf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g1fefe482bfb_2_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efe482bfb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fefe482bfb_2_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efe482bfb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fefe482bfb_2_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SLIDES_API18965820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SLIDES_API18965820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efe482bfb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fefe482bfb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efe482bfb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fefe482bfb_2_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efe482bfb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fefe482bfb_2_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efe482bfb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fefe482bfb_2_1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efe482bfb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fefe482bfb_2_1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efe482bfb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fefe482bfb_2_1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efe482bfb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fefe482bfb_2_1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fefe482bfb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g1fefe482bfb_2_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efe482bfb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fefe482bfb_2_1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efe482bfb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fefe482bfb_2_1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fefe482bfb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fefe482bfb_2_1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efe482bfb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fefe482bfb_2_1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fefe482bfb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fefe482bfb_2_1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SLIDES_API102141098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SLIDES_API102141098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fefe482bfb_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fefe482bfb_2_1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SLIDES_API116844666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SLIDES_API116844666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efe482bfb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fefe482bfb_2_1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SLIDES_API38236308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SLIDES_API38236308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fefe482bfb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g1fefe482bfb_2_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fefe482bfb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fefe482bfb_2_1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00a2d0bb3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00a2d0bb3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SLIDES_API59837743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SLIDES_API59837743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fefe482bfb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fefe482bfb_2_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fefe482bfb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1fefe482bfb_2_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fefe482bfb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1fefe482bfb_2_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efe482bfb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fefe482bfb_2_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efe482bfb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fefe482bfb_2_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efe482bfb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1fefe482bfb_2_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51960" y="2886749"/>
            <a:ext cx="8543299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3300"/>
              <a:buFont typeface="Quattrocento Sans"/>
              <a:buNone/>
              <a:defRPr>
                <a:solidFill>
                  <a:srgbClr val="44444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▪"/>
              <a:defRPr>
                <a:solidFill>
                  <a:srgbClr val="44444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>
                <a:solidFill>
                  <a:srgbClr val="444445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>
                <a:solidFill>
                  <a:srgbClr val="444445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>
                <a:solidFill>
                  <a:srgbClr val="444445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>
                <a:solidFill>
                  <a:srgbClr val="444445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8"/>
            <a:ext cx="7886700" cy="36316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EE5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sli.do/features-google-slides?interaction-type=T3BlblRleHQ%3D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www.sli.do/features-google-slides?payload=eyJwcmVzZW50YXRpb25JZCI6IjFfY2pmeEtkWTBTa1pZOUpVQXA0TFV3TlA5Y2lSUFlxU002R0xvZkpYX2M4Iiwic2xpZGVJZCI6IlNMSURFU19BUEkxODk2NTgyMDRfMCJ9" TargetMode="External"/><Relationship Id="rId6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python.org/3/library/stdtypes.html#string-method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26.png"/><Relationship Id="rId5" Type="http://schemas.openxmlformats.org/officeDocument/2006/relationships/hyperlink" Target="https://www.sli.do/features-google-slides?payload=eyJwcmVzZW50YXRpb25JZCI6IjFfY2pmeEtkWTBTa1pZOUpVQXA0TFV3TlA5Y2lSUFlxU002R0xvZkpYX2M4Iiwic2xpZGVJZCI6IlNMSURFU19BUEkxMDIxNDEwOTgyXzAifQ%3D%3D" TargetMode="External"/><Relationship Id="rId6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26.png"/><Relationship Id="rId5" Type="http://schemas.openxmlformats.org/officeDocument/2006/relationships/hyperlink" Target="https://www.sli.do/features-google-slides?payload=eyJwcmVzZW50YXRpb25JZCI6IjFfY2pmeEtkWTBTa1pZOUpVQXA0TFV3TlA5Y2lSUFlxU002R0xvZkpYX2M4Iiwic2xpZGVJZCI6IlNMSURFU19BUEkxMTY4NDQ2NjY1XzAifQ%3D%3D" TargetMode="External"/><Relationship Id="rId6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26.png"/><Relationship Id="rId5" Type="http://schemas.openxmlformats.org/officeDocument/2006/relationships/hyperlink" Target="https://www.sli.do/features-google-slides?payload=eyJwcmVzZW50YXRpb25JZCI6IjFfY2pmeEtkWTBTa1pZOUpVQXA0TFV3TlA5Y2lSUFlxU002R0xvZkpYX2M4Iiwic2xpZGVJZCI6IlNMSURFU19BUEkzODIzNjMwODZfMCJ9" TargetMode="External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sli.do/features-google-slides?interaction-type=T3BlblRleHQ%3D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www.sli.do/features-google-slides?payload=eyJwcmVzZW50YXRpb25JZCI6IjFfY2pmeEtkWTBTa1pZOUpVQXA0TFV3TlA5Y2lSUFlxU002R0xvZkpYX2M4Iiwic2xpZGVJZCI6IlNMSURFU19BUEk1OTgzNzc0MzdfMCJ9" TargetMode="External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gif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br>
              <a:rPr lang="en"/>
            </a:br>
            <a:r>
              <a:rPr b="0" lang="en" sz="3600"/>
              <a:t>Tutorial 3 - Week 4</a:t>
            </a:r>
            <a:endParaRPr/>
          </a:p>
        </p:txBody>
      </p:sp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251960" y="2886749"/>
            <a:ext cx="8543299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1" lang="en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We’ll be starting at the 10 minute mark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 sz="3300"/>
              <a:t>Python Operators: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628650" y="1249675"/>
            <a:ext cx="6858524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2603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2200"/>
              <a:t>When applied to operands of type </a:t>
            </a:r>
            <a:r>
              <a:rPr b="1" lang="en" sz="2200"/>
              <a:t>bool, </a:t>
            </a:r>
            <a:r>
              <a:rPr lang="en" sz="2200"/>
              <a:t>operator</a:t>
            </a:r>
            <a:r>
              <a:rPr b="1" lang="en" sz="2200"/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2200"/>
              <a:t>  functions as the boolean / logic operator </a:t>
            </a:r>
            <a:r>
              <a:rPr b="1" lang="en" sz="2200"/>
              <a:t>negation</a:t>
            </a:r>
            <a:r>
              <a:rPr lang="en" sz="2200"/>
              <a:t>. It returns </a:t>
            </a:r>
            <a:r>
              <a:rPr b="1" lang="en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2200"/>
              <a:t> if its operand is </a:t>
            </a:r>
            <a:r>
              <a:rPr b="1" lang="en" sz="2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200"/>
              <a:t>, and returns </a:t>
            </a:r>
            <a:r>
              <a:rPr b="1" lang="en" sz="2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" sz="2200"/>
              <a:t>if its operand is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603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2200"/>
              <a:t>When applied to operands of types </a:t>
            </a:r>
            <a:r>
              <a:rPr b="1" lang="en" sz="2200"/>
              <a:t>other than 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200">
                <a:solidFill>
                  <a:schemeClr val="dk1"/>
                </a:solidFill>
              </a:rPr>
              <a:t>operator</a:t>
            </a:r>
            <a:r>
              <a:rPr b="1" lang="en" sz="2200">
                <a:solidFill>
                  <a:schemeClr val="dk1"/>
                </a:solidFill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2200">
                <a:solidFill>
                  <a:schemeClr val="dk1"/>
                </a:solidFill>
              </a:rPr>
              <a:t> </a:t>
            </a:r>
            <a:r>
              <a:rPr lang="en" sz="2200"/>
              <a:t>acts as a mapping to Boolean values: it returns </a:t>
            </a:r>
            <a:r>
              <a:rPr b="1" lang="en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False </a:t>
            </a:r>
            <a:r>
              <a:rPr lang="en" sz="2200"/>
              <a:t>if the </a:t>
            </a:r>
            <a:r>
              <a:rPr b="1" lang="en" sz="2200">
                <a:solidFill>
                  <a:srgbClr val="0000FF"/>
                </a:solidFill>
              </a:rPr>
              <a:t>truth value</a:t>
            </a:r>
            <a:r>
              <a:rPr lang="en" sz="2200"/>
              <a:t> of the operand is </a:t>
            </a:r>
            <a:r>
              <a:rPr b="1" lang="en" sz="2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200"/>
              <a:t>, and returns </a:t>
            </a:r>
            <a:r>
              <a:rPr b="1" lang="en" sz="2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200"/>
              <a:t> if the </a:t>
            </a:r>
            <a:r>
              <a:rPr b="1" lang="en" sz="2200">
                <a:solidFill>
                  <a:srgbClr val="0000FF"/>
                </a:solidFill>
              </a:rPr>
              <a:t>truth value</a:t>
            </a:r>
            <a:r>
              <a:rPr lang="en" sz="2200"/>
              <a:t> of the operand is </a:t>
            </a:r>
            <a:r>
              <a:rPr b="1" lang="en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False.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200"/>
          </a:p>
        </p:txBody>
      </p:sp>
      <p:pic>
        <p:nvPicPr>
          <p:cNvPr descr="Text&#10;&#10;Description automatically generated" id="97" name="Google Shape;97;p16"/>
          <p:cNvPicPr preferRelativeResize="0"/>
          <p:nvPr/>
        </p:nvPicPr>
        <p:blipFill rotWithShape="1">
          <a:blip r:embed="rId3">
            <a:alphaModFix/>
          </a:blip>
          <a:srcRect b="59249" l="0" r="0" t="0"/>
          <a:stretch/>
        </p:blipFill>
        <p:spPr>
          <a:xfrm>
            <a:off x="7601100" y="4093751"/>
            <a:ext cx="1542900" cy="967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98" name="Google Shape;98;p16"/>
          <p:cNvPicPr preferRelativeResize="0"/>
          <p:nvPr/>
        </p:nvPicPr>
        <p:blipFill rotWithShape="1">
          <a:blip r:embed="rId3">
            <a:alphaModFix/>
          </a:blip>
          <a:srcRect b="-3664" l="0" r="0" t="40685"/>
          <a:stretch/>
        </p:blipFill>
        <p:spPr>
          <a:xfrm>
            <a:off x="7601100" y="2690675"/>
            <a:ext cx="1542900" cy="14960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99" name="Google Shape;9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9350" y="917325"/>
            <a:ext cx="1764650" cy="14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b="1" lang="en"/>
              <a:t>Order of Precedence for </a:t>
            </a:r>
            <a:r>
              <a:rPr b="1" lang="en">
                <a:solidFill>
                  <a:schemeClr val="dk1"/>
                </a:solidFill>
              </a:rPr>
              <a:t>Python Operators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Brackets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/>
              <a:t> are always first!</a:t>
            </a:r>
            <a:endParaRPr/>
          </a:p>
          <a:p>
            <a:pPr indent="-342900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Order of precedence for unparenthesized expressions:</a:t>
            </a:r>
            <a:endParaRPr/>
          </a:p>
          <a:p>
            <a:pPr indent="-2540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Arithmetic (see table below)</a:t>
            </a:r>
            <a:endParaRPr/>
          </a:p>
          <a:p>
            <a:pPr indent="-2540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Relational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/>
              <a:t>, etc.) .. More on this soon ☺ </a:t>
            </a:r>
            <a:endParaRPr/>
          </a:p>
          <a:p>
            <a:pPr indent="-2540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endParaRPr/>
          </a:p>
          <a:p>
            <a:pPr indent="-2540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/>
          </a:p>
          <a:p>
            <a:pPr indent="-2540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1864" y="3119246"/>
            <a:ext cx="5120689" cy="1478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111" name="Google Shape;111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12" name="Google Shape;112;p18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113" name="Google Shape;113;p18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would this output??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14" name="Google Shape;114;p18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Practice Problem: </a:t>
            </a:r>
            <a:r>
              <a:rPr lang="en">
                <a:solidFill>
                  <a:schemeClr val="dk1"/>
                </a:solidFill>
              </a:rPr>
              <a:t>Boolean Expressions 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What would this code  output??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descr="Text&#10;&#10;Description automatically generated"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2365" y="2130010"/>
            <a:ext cx="50673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Python Comparison Operators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628650" y="1148875"/>
            <a:ext cx="7886700" cy="3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70"/>
              <a:buNone/>
            </a:pPr>
            <a:r>
              <a:rPr lang="en" sz="1770"/>
              <a:t>Comparison operators compare two values and produce a </a:t>
            </a:r>
            <a:r>
              <a:rPr b="1" lang="en" sz="1770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77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70">
                <a:latin typeface="Proxima Nova"/>
                <a:ea typeface="Proxima Nova"/>
                <a:cs typeface="Proxima Nova"/>
                <a:sym typeface="Proxima Nova"/>
              </a:rPr>
              <a:t>value (either </a:t>
            </a:r>
            <a:r>
              <a:rPr b="1" lang="en" sz="177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770">
                <a:latin typeface="Proxima Nova"/>
                <a:ea typeface="Proxima Nova"/>
                <a:cs typeface="Proxima Nova"/>
                <a:sym typeface="Proxima Nova"/>
              </a:rPr>
              <a:t> or </a:t>
            </a:r>
            <a:r>
              <a:rPr b="1" lang="en" sz="177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77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770"/>
              <a:t> </a:t>
            </a:r>
            <a:endParaRPr sz="1770"/>
          </a:p>
          <a:p>
            <a:pPr indent="-1651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70"/>
          </a:p>
          <a:p>
            <a:pPr indent="-1651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70"/>
          </a:p>
          <a:p>
            <a:pPr indent="-1651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70"/>
          </a:p>
          <a:p>
            <a:pPr indent="-1651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70"/>
          </a:p>
          <a:p>
            <a:pPr indent="-1651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7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7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70"/>
              <a:buNone/>
            </a:pPr>
            <a:r>
              <a:rPr b="1" lang="en" sz="1770"/>
              <a:t>Warning: </a:t>
            </a:r>
            <a:r>
              <a:rPr lang="en" sz="1770"/>
              <a:t>There is a </a:t>
            </a:r>
            <a:r>
              <a:rPr b="1" lang="en" sz="1770"/>
              <a:t>BIG </a:t>
            </a:r>
            <a:r>
              <a:rPr lang="en" sz="1770"/>
              <a:t>difference between </a:t>
            </a:r>
            <a:r>
              <a:rPr b="1" lang="en" sz="177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70"/>
              <a:t> and </a:t>
            </a:r>
            <a:r>
              <a:rPr b="1" lang="en" sz="1770">
                <a:latin typeface="Courier New"/>
                <a:ea typeface="Courier New"/>
                <a:cs typeface="Courier New"/>
                <a:sym typeface="Courier New"/>
              </a:rPr>
              <a:t>==</a:t>
            </a:r>
            <a:endParaRPr b="1" sz="1770"/>
          </a:p>
          <a:p>
            <a:pPr indent="-25527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20"/>
              <a:buChar char="●"/>
            </a:pPr>
            <a:r>
              <a:rPr lang="en" sz="1770"/>
              <a:t>=   is the symbol for the </a:t>
            </a:r>
            <a:r>
              <a:rPr b="1" lang="en" sz="1770"/>
              <a:t>assignment </a:t>
            </a:r>
            <a:r>
              <a:rPr lang="en" sz="1770"/>
              <a:t>operator</a:t>
            </a:r>
            <a:endParaRPr sz="1770"/>
          </a:p>
          <a:p>
            <a:pPr indent="-25527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20"/>
              <a:buChar char="●"/>
            </a:pPr>
            <a:r>
              <a:rPr lang="en" sz="1770"/>
              <a:t>== is the symbol for the “</a:t>
            </a:r>
            <a:r>
              <a:rPr b="1" lang="en" sz="1770"/>
              <a:t>equal to”</a:t>
            </a:r>
            <a:r>
              <a:rPr lang="en" sz="1770"/>
              <a:t> operator</a:t>
            </a:r>
            <a:endParaRPr sz="177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20"/>
              <a:buNone/>
            </a:pPr>
            <a:r>
              <a:t/>
            </a:r>
            <a:endParaRPr sz="72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70"/>
              <a:buNone/>
            </a:pPr>
            <a:r>
              <a:rPr lang="en" sz="1770">
                <a:solidFill>
                  <a:srgbClr val="0000FF"/>
                </a:solidFill>
              </a:rPr>
              <a:t>It is a common error to mistakenly use only one = sign when intending to apply the “</a:t>
            </a:r>
            <a:r>
              <a:rPr b="1" lang="en" sz="1770">
                <a:solidFill>
                  <a:srgbClr val="0000FF"/>
                </a:solidFill>
              </a:rPr>
              <a:t>equal to” </a:t>
            </a:r>
            <a:r>
              <a:rPr lang="en" sz="1770">
                <a:solidFill>
                  <a:srgbClr val="0000FF"/>
                </a:solidFill>
              </a:rPr>
              <a:t>operator. </a:t>
            </a:r>
            <a:endParaRPr sz="1770"/>
          </a:p>
          <a:p>
            <a:pPr indent="-1651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70"/>
          </a:p>
          <a:p>
            <a:pPr indent="-635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470"/>
              <a:buNone/>
            </a:pPr>
            <a:r>
              <a:t/>
            </a:r>
            <a:endParaRPr sz="1770"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0079" y="1723837"/>
            <a:ext cx="3749225" cy="1695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Python Comparison Operators Continued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graphicFrame>
        <p:nvGraphicFramePr>
          <p:cNvPr id="135" name="Google Shape;135;p21"/>
          <p:cNvGraphicFramePr/>
          <p:nvPr/>
        </p:nvGraphicFramePr>
        <p:xfrm>
          <a:off x="585520" y="14179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{6DB4A33D-8F3C-40F0-91F2-3546B29B2279}</a:tableStyleId>
              </a:tblPr>
              <a:tblGrid>
                <a:gridCol w="1052500"/>
                <a:gridCol w="6920450"/>
              </a:tblGrid>
              <a:tr h="311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accent6"/>
                          </a:solidFill>
                        </a:rPr>
                        <a:t>Operator</a:t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68575" marB="68575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accent6"/>
                          </a:solidFill>
                        </a:rPr>
                        <a:t>Description</a:t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68575" marB="68575" marR="68575" marL="68575">
                    <a:solidFill>
                      <a:schemeClr val="lt2"/>
                    </a:solidFill>
                  </a:tcPr>
                </a:tc>
              </a:tr>
              <a:tr h="431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/>
                        <a:t>Object identity. Returns 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400" u="none" cap="none" strike="noStrike"/>
                        <a:t> if both operands are the same object. (we will discuss more about this operator when we discuss Python objects in the future)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</a:tr>
              <a:tr h="582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 not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/>
                        <a:t>Negated object identity. Returns 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400" u="none" cap="none" strike="noStrike"/>
                        <a:t> if the operands are not the same object.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(we will discuss more about this operator when we discuss Python objects in the future)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</a:tr>
              <a:tr h="732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/>
                        <a:t>Returns 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400" u="none" cap="none" strike="noStrike"/>
                        <a:t> if the first operand is contained in the second operand.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/>
                        <a:t>Example: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"ti" </a:t>
                      </a:r>
                      <a:r>
                        <a:rPr b="1" lang="en" sz="1200" u="none" cap="none" strike="noStrike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"tie"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sz="900" u="none" cap="none" strike="noStrike"/>
                    </a:p>
                  </a:txBody>
                  <a:tcPr marT="68575" marB="68575" marR="68575" marL="68575"/>
                </a:tc>
              </a:tr>
              <a:tr h="104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 in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/>
                        <a:t>Returns 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400" u="none" cap="none" strike="noStrike"/>
                        <a:t> if the first operand is not contained in the second operand.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(examples will follow in the next few slides when we talk about strings)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Example: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"te" </a:t>
                      </a:r>
                      <a:r>
                        <a:rPr b="1" lang="en" sz="1200" u="none" cap="none" strike="noStrike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 in</a:t>
                      </a: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"tie"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Consolas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sz="1600" u="none" cap="none" strike="noStrike"/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141" name="Google Shape;141;p22"/>
          <p:cNvSpPr txBox="1"/>
          <p:nvPr>
            <p:ph idx="1" type="subTitle"/>
          </p:nvPr>
        </p:nvSpPr>
        <p:spPr>
          <a:xfrm>
            <a:off x="252413" y="2887266"/>
            <a:ext cx="8542735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" sz="3000">
                <a:solidFill>
                  <a:schemeClr val="accent2"/>
                </a:solidFill>
              </a:rPr>
              <a:t>Topic 2: If-statements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628650" y="545636"/>
            <a:ext cx="8462919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Choice / Conditional Statements: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/>
              <a:t>-statements</a:t>
            </a:r>
            <a:r>
              <a:rPr baseline="30000" lang="en"/>
              <a:t>1</a:t>
            </a:r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840701" y="1907183"/>
            <a:ext cx="1947375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rPr b="1" i="1" lang="en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1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condition:</a:t>
            </a:r>
            <a:endParaRPr sz="1100"/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body</a:t>
            </a:r>
            <a:endParaRPr sz="1100"/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8F8F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t/>
            </a:r>
            <a:endParaRPr b="0" i="1" sz="1400" u="none" cap="none" strike="noStrike">
              <a:solidFill>
                <a:srgbClr val="00FF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rgbClr val="008000"/>
              </a:solidFill>
              <a:highlight>
                <a:srgbClr val="F8F8F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8F8F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4444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4444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4444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4444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3337698" y="1435133"/>
            <a:ext cx="1850625" cy="12989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None/>
            </a:pPr>
            <a:r>
              <a:rPr b="1" i="1" lang="en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1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condition1: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body1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None/>
            </a:pPr>
            <a:r>
              <a:rPr b="1" i="1" lang="en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b="0" i="1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condition2: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body2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None/>
            </a:pPr>
            <a:r>
              <a:rPr b="1" i="1" lang="en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b="0" i="1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condition3: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body3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8F8F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6430027" y="1435133"/>
            <a:ext cx="2261475" cy="14215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rPr b="1" i="1" lang="en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condition1:</a:t>
            </a:r>
            <a:endParaRPr sz="1100"/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body1</a:t>
            </a:r>
            <a:endParaRPr sz="1100"/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rPr b="1" i="1" lang="en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condition2:</a:t>
            </a:r>
            <a:endParaRPr sz="1100"/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body2</a:t>
            </a:r>
            <a:endParaRPr sz="1100"/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100"/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rPr b="1" i="1" lang="en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1" lang="en" sz="1400" u="none" cap="none" strike="noStrike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#everything else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body3</a:t>
            </a:r>
            <a:endParaRPr sz="1100"/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highlight>
                <a:srgbClr val="F8F8F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382753" y="3524516"/>
            <a:ext cx="1221075" cy="3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sng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  <a:endParaRPr b="0" i="0" sz="1400" u="sng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495" y="3997790"/>
            <a:ext cx="2164556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3524516"/>
            <a:ext cx="2005128" cy="1307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628649" y="545636"/>
            <a:ext cx="8456627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Choice / Conditional Statements: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/>
              <a:t>-statements</a:t>
            </a:r>
            <a:r>
              <a:rPr baseline="30000" lang="en"/>
              <a:t>2</a:t>
            </a:r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698950" y="1155525"/>
            <a:ext cx="8210400" cy="3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 fontScale="8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ct val="100000"/>
              <a:buFont typeface="Noto Sans Symbols"/>
              <a:buNone/>
            </a:pPr>
            <a:r>
              <a:rPr b="0" i="0" lang="en" sz="2100" u="sng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Multiple if-statements</a:t>
            </a:r>
            <a:br>
              <a:rPr b="0" i="0" lang="en" sz="2100" u="sng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" sz="2100" u="none" cap="none" strike="noStrike">
                <a:solidFill>
                  <a:srgbClr val="44444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" sz="21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-­statements can appear one after another in a program. They are </a:t>
            </a:r>
            <a:r>
              <a:rPr b="1" i="0" lang="en" sz="21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independent </a:t>
            </a:r>
            <a:r>
              <a:rPr b="0" i="0" lang="en" sz="21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 each other.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7EE5"/>
              </a:buClr>
              <a:buSzPct val="87500"/>
              <a:buFont typeface="Noto Sans Symbols"/>
              <a:buNone/>
            </a:pPr>
            <a:r>
              <a:rPr b="1" i="1" lang="en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condition1:  </a:t>
            </a:r>
            <a:r>
              <a:rPr b="0" i="1" lang="en" sz="1600" u="none" cap="none" strike="noStrike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# First independent if statement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ct val="87500"/>
              <a:buFont typeface="Noto Sans Symbols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body1</a:t>
            </a:r>
            <a:endParaRPr sz="16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ct val="87500"/>
              <a:buFont typeface="Noto Sans Symbols"/>
              <a:buNone/>
            </a:pPr>
            <a:r>
              <a:rPr b="1" i="1" lang="en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condition2:  </a:t>
            </a:r>
            <a:r>
              <a:rPr b="0" i="1" lang="en" sz="1600" u="none" cap="none" strike="noStrike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# Second independent if statement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ct val="87500"/>
              <a:buFont typeface="Noto Sans Symbols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body2</a:t>
            </a:r>
            <a:br>
              <a:rPr b="0" i="0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ct val="10000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highlight>
                <a:srgbClr val="F8F8F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ct val="100000"/>
              <a:buFont typeface="Noto Sans Symbols"/>
              <a:buNone/>
            </a:pPr>
            <a:r>
              <a:rPr b="0" i="0" lang="en" sz="2100" u="sng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Nested if-­statements</a:t>
            </a:r>
            <a:br>
              <a:rPr b="0" i="0" lang="en" sz="2100" u="sng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" sz="21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 is possible to place an IF-­statement within the body of another if statement.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7EE5"/>
              </a:buClr>
              <a:buSzPct val="100000"/>
              <a:buFont typeface="Noto Sans Symbols"/>
              <a:buNone/>
            </a:pPr>
            <a:r>
              <a:t/>
            </a:r>
            <a:endParaRPr b="1" i="1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7EE5"/>
              </a:buClr>
              <a:buSzPct val="87500"/>
              <a:buFont typeface="Noto Sans Symbols"/>
              <a:buNone/>
            </a:pPr>
            <a:r>
              <a:rPr b="1" i="1" lang="en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condition1:  </a:t>
            </a:r>
            <a:endParaRPr sz="16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ct val="87500"/>
              <a:buFont typeface="Noto Sans Symbols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1" lang="en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1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condition2: </a:t>
            </a:r>
            <a:endParaRPr sz="16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ct val="87500"/>
              <a:buFont typeface="Noto Sans Symbols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body1</a:t>
            </a:r>
            <a:endParaRPr sz="16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ct val="87500"/>
              <a:buFont typeface="Noto Sans Symbols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1" lang="en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ct val="87500"/>
              <a:buFont typeface="Noto Sans Symbols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body2</a:t>
            </a:r>
            <a:endParaRPr sz="1600"/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rgbClr val="F8F8F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007EE5"/>
              </a:buClr>
              <a:buSzPct val="1000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rgbClr val="44444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3475946" y="3676777"/>
            <a:ext cx="1381017" cy="34622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Equivalent of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3475946" y="4065789"/>
            <a:ext cx="1263600" cy="1552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3021008" y="4251627"/>
            <a:ext cx="2421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Quattrocento Sans"/>
              <a:buNone/>
            </a:pPr>
            <a:r>
              <a:rPr b="0" i="0" lang="en" sz="1200" u="none" cap="none" strike="noStrike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b="0" i="0" lang="en" sz="1100" u="none" cap="none" strike="noStrike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esting if-statements is not necessary, but it may make code more readable</a:t>
            </a:r>
            <a:endParaRPr b="0" i="0" sz="1100" u="none" cap="none" strike="noStrike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5690925" y="3642175"/>
            <a:ext cx="3182400" cy="1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nsolas"/>
              <a:buNone/>
            </a:pPr>
            <a:r>
              <a:rPr b="1" i="1" lang="en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1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condition1 </a:t>
            </a:r>
            <a:r>
              <a:rPr b="1" i="0" lang="en" sz="1400" u="none" cap="none" strike="noStrike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condition2:  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body1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nsolas"/>
              <a:buNone/>
            </a:pPr>
            <a:r>
              <a:rPr b="1" i="1" lang="en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b="0" i="1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condition1: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body2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8F8F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168" name="Google Shape;168;p25"/>
          <p:cNvSpPr txBox="1"/>
          <p:nvPr>
            <p:ph idx="1" type="subTitle"/>
          </p:nvPr>
        </p:nvSpPr>
        <p:spPr>
          <a:xfrm>
            <a:off x="252413" y="2887266"/>
            <a:ext cx="8542735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" sz="3000">
                <a:solidFill>
                  <a:schemeClr val="accent2"/>
                </a:solidFill>
              </a:rPr>
              <a:t>Topic 3: String Operations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Lab 2 Review</a:t>
            </a:r>
            <a:endParaRPr sz="2700">
              <a:latin typeface="Nunito"/>
              <a:ea typeface="Nunito"/>
              <a:cs typeface="Nunito"/>
              <a:sym typeface="Nunito"/>
            </a:endParaRPr>
          </a:p>
          <a:p>
            <a:pPr indent="-2730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○"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Arctan 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Lecture Review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190500" lvl="1" marL="520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○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Booleans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190500" lvl="1" marL="520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○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If-statements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190500" lvl="1" marL="520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○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String operators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1651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Practice Questions</a:t>
            </a:r>
            <a:endParaRPr sz="2700">
              <a:latin typeface="Nunito"/>
              <a:ea typeface="Nunito"/>
              <a:cs typeface="Nunito"/>
              <a:sym typeface="Nunito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Questions?</a:t>
            </a:r>
            <a:endParaRPr sz="2700">
              <a:latin typeface="Nunito"/>
              <a:ea typeface="Nunito"/>
              <a:cs typeface="Nunito"/>
              <a:sym typeface="Nunito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" name="Google Shape;32;p8"/>
          <p:cNvSpPr txBox="1"/>
          <p:nvPr>
            <p:ph type="title"/>
          </p:nvPr>
        </p:nvSpPr>
        <p:spPr>
          <a:xfrm>
            <a:off x="628650" y="545306"/>
            <a:ext cx="7886700" cy="4929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2000"/>
              <a:buFont typeface="Quattrocento Sans"/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0" y="426092"/>
            <a:ext cx="9531991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2900"/>
              <a:buFont typeface="Quattrocento Sans"/>
              <a:buNone/>
            </a:pPr>
            <a:r>
              <a:rPr lang="en" sz="2900"/>
              <a:t>Python String Operators: </a:t>
            </a:r>
            <a:r>
              <a:rPr b="0" lang="en" sz="2900"/>
              <a:t>Concatenation </a:t>
            </a:r>
            <a:r>
              <a:rPr lang="en" sz="2900"/>
              <a:t>and Repetition </a:t>
            </a:r>
            <a:endParaRPr sz="2900"/>
          </a:p>
        </p:txBody>
      </p:sp>
      <p:sp>
        <p:nvSpPr>
          <p:cNvPr id="174" name="Google Shape;174;p26"/>
          <p:cNvSpPr txBox="1"/>
          <p:nvPr/>
        </p:nvSpPr>
        <p:spPr>
          <a:xfrm>
            <a:off x="98700" y="1179300"/>
            <a:ext cx="90453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28600" lvl="0" marL="330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200"/>
              <a:buFont typeface="Noto Sans Symbols"/>
              <a:buChar char="▪"/>
            </a:pPr>
            <a:r>
              <a:rPr b="0" i="0" lang="en" sz="16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Two useful operators that can be applied to strings: </a:t>
            </a:r>
            <a:r>
              <a:rPr b="0" i="0" lang="en" sz="1600" u="none" cap="none" strike="noStrike">
                <a:solidFill>
                  <a:srgbClr val="444445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" sz="16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aka </a:t>
            </a:r>
            <a:r>
              <a:rPr b="0" i="1" lang="en" sz="16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repetition</a:t>
            </a:r>
            <a:r>
              <a:rPr b="0" i="0" lang="en" sz="16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and </a:t>
            </a:r>
            <a:r>
              <a:rPr b="0" i="0" lang="en" sz="1600" u="none" cap="none" strike="noStrike">
                <a:solidFill>
                  <a:srgbClr val="444445"/>
                </a:solidFill>
                <a:latin typeface="Courier New"/>
                <a:ea typeface="Courier New"/>
                <a:cs typeface="Courier New"/>
                <a:sym typeface="Courier New"/>
              </a:rPr>
              <a:t>+, </a:t>
            </a:r>
            <a:r>
              <a:rPr b="0" i="0" lang="en" sz="16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aka </a:t>
            </a:r>
            <a:r>
              <a:rPr b="0" i="1" lang="en" sz="16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concatenation</a:t>
            </a:r>
            <a:endParaRPr b="0" i="1" sz="2900" u="none" cap="none" strike="noStrike">
              <a:solidFill>
                <a:srgbClr val="44444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52400" lvl="0" marL="330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44444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330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200"/>
              <a:buFont typeface="Noto Sans Symbols"/>
              <a:buChar char="▪"/>
            </a:pPr>
            <a:r>
              <a:rPr b="0" i="0" lang="en" sz="16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Concatenation is a means for generating new values of type string. Note that the desired string can be achieved in multiple ways.</a:t>
            </a:r>
            <a:endParaRPr b="0" i="0" sz="2900" u="none" cap="none" strike="noStrike">
              <a:solidFill>
                <a:srgbClr val="44444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66700" lvl="1" marL="7239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Char char="▪"/>
            </a:pPr>
            <a:r>
              <a:rPr b="0" i="0" lang="en" sz="16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example, let's generate  “</a:t>
            </a:r>
            <a:r>
              <a:rPr b="0" i="0" lang="en" sz="1600" u="none" cap="none" strike="noStrike">
                <a:solidFill>
                  <a:srgbClr val="444445"/>
                </a:solidFill>
                <a:latin typeface="Consolas"/>
                <a:ea typeface="Consolas"/>
                <a:cs typeface="Consolas"/>
                <a:sym typeface="Consolas"/>
              </a:rPr>
              <a:t>abcabc</a:t>
            </a:r>
            <a:r>
              <a:rPr b="0" i="0" lang="en" sz="16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” in multiple ways</a:t>
            </a:r>
            <a:endParaRPr b="0" i="0" sz="2600" u="none" cap="none" strike="noStrike">
              <a:solidFill>
                <a:srgbClr val="44444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65100" lvl="1" marL="6858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7EE5"/>
              </a:buClr>
              <a:buSzPts val="8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44444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rgbClr val="44444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Text&#10;&#10;Description automatically generated" id="175" name="Google Shape;175;p26"/>
          <p:cNvPicPr preferRelativeResize="0"/>
          <p:nvPr/>
        </p:nvPicPr>
        <p:blipFill rotWithShape="1">
          <a:blip r:embed="rId3">
            <a:alphaModFix/>
          </a:blip>
          <a:srcRect b="4623" l="0" r="20184" t="63549"/>
          <a:stretch/>
        </p:blipFill>
        <p:spPr>
          <a:xfrm>
            <a:off x="5950375" y="2916250"/>
            <a:ext cx="1689977" cy="4372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76" name="Google Shape;176;p26"/>
          <p:cNvPicPr preferRelativeResize="0"/>
          <p:nvPr/>
        </p:nvPicPr>
        <p:blipFill rotWithShape="1">
          <a:blip r:embed="rId3">
            <a:alphaModFix/>
          </a:blip>
          <a:srcRect b="34282" l="0" r="20184" t="33892"/>
          <a:stretch/>
        </p:blipFill>
        <p:spPr>
          <a:xfrm>
            <a:off x="3727011" y="2916250"/>
            <a:ext cx="1689977" cy="4372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77" name="Google Shape;177;p26"/>
          <p:cNvPicPr preferRelativeResize="0"/>
          <p:nvPr/>
        </p:nvPicPr>
        <p:blipFill rotWithShape="1">
          <a:blip r:embed="rId3">
            <a:alphaModFix/>
          </a:blip>
          <a:srcRect b="64884" l="0" r="10573" t="4235"/>
          <a:stretch/>
        </p:blipFill>
        <p:spPr>
          <a:xfrm>
            <a:off x="1330306" y="2916250"/>
            <a:ext cx="1781174" cy="43724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1410631" y="4104531"/>
            <a:ext cx="1068316" cy="34622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Summary: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1231" y="3590751"/>
            <a:ext cx="4544607" cy="129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Comparing Strings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78825" y="1222325"/>
            <a:ext cx="8509200" cy="1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4330" lvl="0" marL="431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80"/>
              <a:buChar char="▪"/>
            </a:pPr>
            <a:r>
              <a:rPr lang="en" sz="1765"/>
              <a:t>In Python, strings are compared based on the ASCII/UNICODE encoding of their components.</a:t>
            </a:r>
            <a:endParaRPr sz="2042"/>
          </a:p>
          <a:p>
            <a:pPr indent="-354330" lvl="0" marL="431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80"/>
              <a:buChar char="▪"/>
            </a:pPr>
            <a:r>
              <a:rPr lang="en" sz="1765"/>
              <a:t>The characters in both strings are compared one by one.</a:t>
            </a:r>
            <a:endParaRPr sz="2042"/>
          </a:p>
          <a:p>
            <a:pPr indent="-354330" lvl="0" marL="431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80"/>
              <a:buChar char="▪"/>
            </a:pPr>
            <a:r>
              <a:rPr lang="en" sz="1765"/>
              <a:t>When different characters are found then their </a:t>
            </a:r>
            <a:r>
              <a:rPr lang="en" sz="1765">
                <a:solidFill>
                  <a:schemeClr val="dk1"/>
                </a:solidFill>
              </a:rPr>
              <a:t>ASCII/</a:t>
            </a:r>
            <a:r>
              <a:rPr lang="en" sz="1765"/>
              <a:t>Unicode value is compared. </a:t>
            </a:r>
            <a:endParaRPr sz="2042"/>
          </a:p>
          <a:p>
            <a:pPr indent="-354330" lvl="0" marL="431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80"/>
              <a:buChar char="▪"/>
            </a:pPr>
            <a:r>
              <a:rPr lang="en" sz="1765"/>
              <a:t>The character with lower </a:t>
            </a:r>
            <a:r>
              <a:rPr lang="en" sz="1765">
                <a:solidFill>
                  <a:schemeClr val="dk1"/>
                </a:solidFill>
              </a:rPr>
              <a:t>ASCII/</a:t>
            </a:r>
            <a:r>
              <a:rPr lang="en" sz="1765"/>
              <a:t>Unicode value is considered to be smaller</a:t>
            </a:r>
            <a:endParaRPr sz="2042"/>
          </a:p>
        </p:txBody>
      </p:sp>
      <p:sp>
        <p:nvSpPr>
          <p:cNvPr id="186" name="Google Shape;186;p27"/>
          <p:cNvSpPr txBox="1"/>
          <p:nvPr/>
        </p:nvSpPr>
        <p:spPr>
          <a:xfrm>
            <a:off x="270276" y="3080827"/>
            <a:ext cx="1049175" cy="3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sng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  <a:endParaRPr b="0" i="0" sz="1400" u="sng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0229" y="3177787"/>
            <a:ext cx="1648868" cy="46757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628650" y="4114600"/>
            <a:ext cx="440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Quattrocento Sans"/>
              <a:buNone/>
            </a:pPr>
            <a:r>
              <a:rPr b="0" i="0" lang="en" sz="15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Z’s encoding in A</a:t>
            </a:r>
            <a:r>
              <a:rPr lang="en" sz="15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SCII</a:t>
            </a:r>
            <a:r>
              <a:rPr b="0" i="0" lang="en" sz="15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90  while a’s encoding is 97</a:t>
            </a:r>
            <a:endParaRPr b="0" i="0" sz="15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89" name="Google Shape;189;p27"/>
          <p:cNvCxnSpPr/>
          <p:nvPr/>
        </p:nvCxnSpPr>
        <p:spPr>
          <a:xfrm flipH="1" rot="10800000">
            <a:off x="1575754" y="3695285"/>
            <a:ext cx="644400" cy="44482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p27"/>
          <p:cNvCxnSpPr/>
          <p:nvPr/>
        </p:nvCxnSpPr>
        <p:spPr>
          <a:xfrm rot="10800000">
            <a:off x="2874158" y="3677285"/>
            <a:ext cx="662625" cy="46282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91" name="Google Shape;19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6576" y="3994598"/>
            <a:ext cx="1846795" cy="5409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27"/>
          <p:cNvCxnSpPr/>
          <p:nvPr/>
        </p:nvCxnSpPr>
        <p:spPr>
          <a:xfrm>
            <a:off x="5954280" y="3631208"/>
            <a:ext cx="907875" cy="32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" name="Google Shape;193;p27"/>
          <p:cNvCxnSpPr/>
          <p:nvPr/>
        </p:nvCxnSpPr>
        <p:spPr>
          <a:xfrm flipH="1">
            <a:off x="7570964" y="3607696"/>
            <a:ext cx="305325" cy="37372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4" name="Google Shape;194;p27"/>
          <p:cNvSpPr txBox="1"/>
          <p:nvPr/>
        </p:nvSpPr>
        <p:spPr>
          <a:xfrm>
            <a:off x="4670700" y="3380975"/>
            <a:ext cx="440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Quattrocento Sans"/>
              <a:buNone/>
            </a:pPr>
            <a:r>
              <a:rPr b="0" i="0" lang="en" sz="15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c’s encoding in A</a:t>
            </a:r>
            <a:r>
              <a:rPr lang="en" sz="15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SCII</a:t>
            </a:r>
            <a:r>
              <a:rPr b="0" i="0" lang="en" sz="15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99  while a’s encoding is 97</a:t>
            </a:r>
            <a:endParaRPr b="0" i="0" sz="15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b="1" lang="en" sz="3300"/>
              <a:t>ASCII encoding </a:t>
            </a: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9743" y="1108394"/>
            <a:ext cx="6024515" cy="3811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String methods</a:t>
            </a:r>
            <a:endParaRPr/>
          </a:p>
        </p:txBody>
      </p:sp>
      <p:graphicFrame>
        <p:nvGraphicFramePr>
          <p:cNvPr id="206" name="Google Shape;206;p29"/>
          <p:cNvGraphicFramePr/>
          <p:nvPr/>
        </p:nvGraphicFramePr>
        <p:xfrm>
          <a:off x="1515833" y="1200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{6DB4A33D-8F3C-40F0-91F2-3546B29B2279}</a:tableStyleId>
              </a:tblPr>
              <a:tblGrid>
                <a:gridCol w="1535925"/>
                <a:gridCol w="4576400"/>
              </a:tblGrid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accent6"/>
                          </a:solidFill>
                        </a:rPr>
                        <a:t>Method name</a:t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68575" marB="68575" marR="68575" marL="6857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accent6"/>
                          </a:solidFill>
                        </a:rPr>
                        <a:t>Description</a:t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2"/>
                    </a:solidFill>
                  </a:tcPr>
                </a:tc>
              </a:tr>
              <a:tr h="317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isalnum()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/>
                        <a:t>Returns True if string is alphanumeric</a:t>
                      </a:r>
                      <a:endParaRPr sz="14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isalpha()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/>
                        <a:t>Returns True if string contains only alphabets</a:t>
                      </a:r>
                      <a:endParaRPr sz="14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isdigit()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/>
                        <a:t>Returns True if string contains only digits</a:t>
                      </a:r>
                      <a:endParaRPr sz="14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isidentifier()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/>
                        <a:t>Return True if string is valid identifier</a:t>
                      </a:r>
                      <a:endParaRPr sz="14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islower()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/>
                        <a:t>Returns True if string is in lowercase</a:t>
                      </a:r>
                      <a:endParaRPr sz="14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isupper()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/>
                        <a:t>Returns True if string is in uppercase</a:t>
                      </a:r>
                      <a:endParaRPr sz="14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isspace()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/>
                        <a:t>Returns True if string contains only whitespace</a:t>
                      </a:r>
                      <a:endParaRPr sz="14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07" name="Google Shape;207;p29"/>
          <p:cNvSpPr txBox="1"/>
          <p:nvPr/>
        </p:nvSpPr>
        <p:spPr>
          <a:xfrm>
            <a:off x="173069" y="4306957"/>
            <a:ext cx="6324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comprehensive list of string method can be found in the official documentation: </a:t>
            </a:r>
            <a:r>
              <a:rPr b="0" i="0" lang="en" sz="1400" u="sng" cap="none" strike="noStrike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https://docs.python.org/3/library/stdtypes.html#string-methods</a:t>
            </a:r>
            <a:endParaRPr b="0" i="0" sz="1400" u="sng" cap="none" strike="noStrike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Practice Problems</a:t>
            </a:r>
            <a:endParaRPr/>
          </a:p>
        </p:txBody>
      </p:sp>
      <p:sp>
        <p:nvSpPr>
          <p:cNvPr id="213" name="Google Shape;213;p30"/>
          <p:cNvSpPr txBox="1"/>
          <p:nvPr>
            <p:ph idx="1" type="subTitle"/>
          </p:nvPr>
        </p:nvSpPr>
        <p:spPr>
          <a:xfrm>
            <a:off x="251960" y="2886749"/>
            <a:ext cx="8543299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218" name="Google Shape;218;p3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19" name="Google Shape;219;p31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20" name="Google Shape;220;p31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is the answer in the image: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21" name="Google Shape;221;p31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1</a:t>
            </a:r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6913" y="1270243"/>
            <a:ext cx="5990173" cy="355834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/>
          <p:nvPr/>
        </p:nvSpPr>
        <p:spPr>
          <a:xfrm>
            <a:off x="1868647" y="3706525"/>
            <a:ext cx="5492692" cy="333463"/>
          </a:xfrm>
          <a:prstGeom prst="rect">
            <a:avLst/>
          </a:prstGeom>
          <a:solidFill>
            <a:srgbClr val="00B050">
              <a:alpha val="4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233" name="Google Shape;233;p3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34" name="Google Shape;234;p3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35" name="Google Shape;235;p33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is the answer in the image: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36" name="Google Shape;236;p33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2</a:t>
            </a:r>
            <a:endParaRPr/>
          </a:p>
        </p:txBody>
      </p:sp>
      <p:pic>
        <p:nvPicPr>
          <p:cNvPr id="242" name="Google Shape;24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225" y="1055860"/>
            <a:ext cx="5867302" cy="380263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4"/>
          <p:cNvSpPr/>
          <p:nvPr/>
        </p:nvSpPr>
        <p:spPr>
          <a:xfrm>
            <a:off x="1547768" y="3926737"/>
            <a:ext cx="2604782" cy="784379"/>
          </a:xfrm>
          <a:prstGeom prst="rect">
            <a:avLst/>
          </a:prstGeom>
          <a:solidFill>
            <a:srgbClr val="00B050">
              <a:alpha val="4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248" name="Google Shape;248;p3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49" name="Google Shape;249;p3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50" name="Google Shape;250;p35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is the outcome of the following code?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51" name="Google Shape;251;p35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Lab 2</a:t>
            </a:r>
            <a:endParaRPr/>
          </a:p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52413" y="2887266"/>
            <a:ext cx="8542735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" sz="3000">
                <a:solidFill>
                  <a:schemeClr val="accent2"/>
                </a:solidFill>
              </a:rPr>
              <a:t>arctan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3</a:t>
            </a:r>
            <a:endParaRPr/>
          </a:p>
        </p:txBody>
      </p:sp>
      <p:sp>
        <p:nvSpPr>
          <p:cNvPr id="257" name="Google Shape;257;p36"/>
          <p:cNvSpPr txBox="1"/>
          <p:nvPr/>
        </p:nvSpPr>
        <p:spPr>
          <a:xfrm>
            <a:off x="439580" y="1369903"/>
            <a:ext cx="5510475" cy="96947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Quattrocento Sans"/>
              <a:buNone/>
            </a:pPr>
            <a:r>
              <a:rPr b="0" i="0" lang="en" sz="2700" u="none" cap="none" strike="noStrike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the outcome of the following code?</a:t>
            </a:r>
            <a:endParaRPr b="0" i="0" sz="2700" u="none" cap="none" strike="noStrike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58" name="Google Shape;25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664" y="2571750"/>
            <a:ext cx="5239688" cy="176998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6"/>
          <p:cNvSpPr txBox="1"/>
          <p:nvPr/>
        </p:nvSpPr>
        <p:spPr>
          <a:xfrm>
            <a:off x="5950055" y="2671534"/>
            <a:ext cx="3369150" cy="11081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Consolas"/>
              <a:buAutoNum type="alphaUcPeriod"/>
            </a:pPr>
            <a:r>
              <a:rPr b="1" i="0" lang="en" sz="1600" u="none" cap="none" strike="noStrik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Player 1 wins! </a:t>
            </a:r>
            <a:r>
              <a:rPr b="1" i="0" lang="en" sz="1600" u="none" cap="none" strike="noStrike">
                <a:solidFill>
                  <a:srgbClr val="92D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printed </a:t>
            </a:r>
            <a:endParaRPr b="1" i="0" sz="1600" u="none" cap="none" strike="noStrike">
              <a:solidFill>
                <a:srgbClr val="92D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AutoNum type="alphaUcPeriod"/>
            </a:pPr>
            <a:r>
              <a:rPr b="1" i="0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Player 2 wins! </a:t>
            </a:r>
            <a:r>
              <a:rPr b="1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printed </a:t>
            </a:r>
            <a:endParaRPr sz="1100"/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AutoNum type="alphaUcPeriod"/>
            </a:pPr>
            <a:r>
              <a:rPr b="1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 error is thrown</a:t>
            </a:r>
            <a:endParaRPr b="1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AutoNum type="alphaUcPeriod"/>
            </a:pPr>
            <a:r>
              <a:rPr b="1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None of the above</a:t>
            </a:r>
            <a:endParaRPr b="1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Coding Problem </a:t>
            </a:r>
            <a:endParaRPr/>
          </a:p>
        </p:txBody>
      </p:sp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628650" y="992100"/>
            <a:ext cx="80703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400"/>
              <a:t>Write a function that takes in 3 points, and returns the distance </a:t>
            </a:r>
            <a:r>
              <a:rPr b="1" lang="en" sz="2400"/>
              <a:t>between</a:t>
            </a:r>
            <a:r>
              <a:rPr b="1" lang="en" sz="2400"/>
              <a:t> the two points that are closest to each other. </a:t>
            </a:r>
            <a:br>
              <a:rPr b="1" lang="en" sz="2400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Things to consider before you start writing your code:</a:t>
            </a:r>
            <a:endParaRPr/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What would be the parameters of your function?</a:t>
            </a:r>
            <a:endParaRPr/>
          </a:p>
          <a:p>
            <a:pPr indent="-177800" lvl="1" marL="52070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ourier New"/>
              <a:buChar char="▪"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def closest_points(x1, y1, x2, y2, x3, y3)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Maybe having one function just for finding distance may be useful?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266" name="Google Shape;266;p37"/>
          <p:cNvPicPr preferRelativeResize="0"/>
          <p:nvPr/>
        </p:nvPicPr>
        <p:blipFill rotWithShape="1">
          <a:blip r:embed="rId3">
            <a:alphaModFix/>
          </a:blip>
          <a:srcRect b="16727" l="8046" r="9082" t="21844"/>
          <a:stretch/>
        </p:blipFill>
        <p:spPr>
          <a:xfrm>
            <a:off x="2003775" y="3894300"/>
            <a:ext cx="5320025" cy="11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271" name="Google Shape;271;p3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72" name="Google Shape;272;p38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73" name="Google Shape;273;p38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Any questions?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74" name="Google Shape;274;p38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628650" y="545625"/>
            <a:ext cx="85155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Lab 2 Review- Differences in Arctan Functions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-1" y="3805428"/>
            <a:ext cx="77724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6666"/>
              <a:buFont typeface="Lato"/>
              <a:buNone/>
            </a:pPr>
            <a:r>
              <a:rPr lang="en"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Example: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6666"/>
              <a:buFont typeface="Lato"/>
              <a:buNone/>
            </a:pPr>
            <a:r>
              <a:rPr lang="en"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  Let p be a point with coordinates </a:t>
            </a:r>
            <a:r>
              <a:rPr i="0" lang="en" sz="21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(x, y) = (-1, -2) 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249555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476"/>
              <a:buFont typeface="Lato"/>
              <a:buChar char="●"/>
            </a:pPr>
            <a:r>
              <a:rPr i="0" lang="en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math.atan(-1/-2) = 1.107</a:t>
            </a:r>
            <a:r>
              <a:rPr i="0" lang="en" sz="2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i="0" lang="en" sz="2100" u="none" cap="none" strike="noStrike">
                <a:solidFill>
                  <a:schemeClr val="dk1"/>
                </a:solidFill>
              </a:rPr>
              <a:t>( two </a:t>
            </a:r>
            <a:r>
              <a:rPr lang="en" sz="2100">
                <a:solidFill>
                  <a:schemeClr val="dk1"/>
                </a:solidFill>
              </a:rPr>
              <a:t>negative signs cancel out ! </a:t>
            </a:r>
            <a:r>
              <a:rPr i="0" lang="en" sz="2100" u="none" cap="none" strike="noStrike">
                <a:solidFill>
                  <a:schemeClr val="dk1"/>
                </a:solidFill>
              </a:rPr>
              <a:t>)</a:t>
            </a:r>
            <a:endParaRPr/>
          </a:p>
          <a:p>
            <a:pPr indent="-249555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476"/>
              <a:buFont typeface="Courier New"/>
              <a:buChar char="●"/>
            </a:pPr>
            <a:r>
              <a:rPr i="0" lang="en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math.atan2(-2,-1)= -2.03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" name="Google Shape;45;p10"/>
          <p:cNvSpPr txBox="1"/>
          <p:nvPr/>
        </p:nvSpPr>
        <p:spPr>
          <a:xfrm>
            <a:off x="5114275" y="1239850"/>
            <a:ext cx="3401100" cy="19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</a:pPr>
            <a:r>
              <a:rPr b="1" i="0" lang="en" sz="2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math.atan2(y, x)</a:t>
            </a:r>
            <a:endParaRPr b="1" i="0" sz="2400" u="none" cap="none" strike="noStrike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49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-"/>
            </a:pPr>
            <a:r>
              <a:rPr b="0" i="0" lang="en" sz="2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Both signs used!!</a:t>
            </a:r>
            <a:endParaRPr b="0" i="0" sz="2100" u="none" cap="none" strike="noStrike">
              <a:solidFill>
                <a:srgbClr val="44444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349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-"/>
            </a:pPr>
            <a:r>
              <a:rPr b="0" i="0" lang="en" sz="2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Computes correct quadrant for the angle.</a:t>
            </a:r>
            <a:endParaRPr b="0" i="0" sz="2100" u="none" cap="none" strike="noStrike">
              <a:solidFill>
                <a:srgbClr val="44444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" name="Google Shape;46;p10"/>
          <p:cNvSpPr txBox="1"/>
          <p:nvPr/>
        </p:nvSpPr>
        <p:spPr>
          <a:xfrm>
            <a:off x="742950" y="1195431"/>
            <a:ext cx="2731141" cy="2108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ct val="45833"/>
              <a:buFont typeface="Noto Sans Symbols"/>
              <a:buNone/>
            </a:pPr>
            <a:r>
              <a:rPr b="1" i="0" lang="en" sz="2400" u="none" cap="none" strike="noStrike">
                <a:solidFill>
                  <a:srgbClr val="444445"/>
                </a:solidFill>
                <a:latin typeface="Courier New"/>
                <a:ea typeface="Courier New"/>
                <a:cs typeface="Courier New"/>
                <a:sym typeface="Courier New"/>
              </a:rPr>
              <a:t>math.atan(x)</a:t>
            </a:r>
            <a:endParaRPr sz="1100"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ct val="45833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44444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ct val="45833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44444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ct val="45833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44444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4148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EE5"/>
              </a:buClr>
              <a:buSzPct val="100000"/>
              <a:buFont typeface="Noto Sans Symbols"/>
              <a:buChar char="▪"/>
            </a:pPr>
            <a:r>
              <a:rPr b="0" i="0" lang="en" sz="21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Single sign is used in the calculation.</a:t>
            </a:r>
            <a:endParaRPr b="0" i="0" sz="2100" u="none" cap="none" strike="noStrike">
              <a:solidFill>
                <a:srgbClr val="44444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50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EE5"/>
              </a:buClr>
              <a:buSzPct val="1000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rgbClr val="44444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7" name="Google Shape;47;p10"/>
          <p:cNvPicPr preferRelativeResize="0"/>
          <p:nvPr/>
        </p:nvPicPr>
        <p:blipFill rotWithShape="1">
          <a:blip r:embed="rId3">
            <a:alphaModFix/>
          </a:blip>
          <a:srcRect b="10182" l="63327" r="0" t="13465"/>
          <a:stretch/>
        </p:blipFill>
        <p:spPr>
          <a:xfrm>
            <a:off x="1643014" y="1545847"/>
            <a:ext cx="931012" cy="11744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 with medium confidence" id="48" name="Google Shape;4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1947" y="3029875"/>
            <a:ext cx="2621703" cy="15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54" name="Google Shape;54;p11"/>
          <p:cNvSpPr txBox="1"/>
          <p:nvPr>
            <p:ph idx="1" type="subTitle"/>
          </p:nvPr>
        </p:nvSpPr>
        <p:spPr>
          <a:xfrm>
            <a:off x="252413" y="2887266"/>
            <a:ext cx="8542735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" sz="3000">
                <a:solidFill>
                  <a:schemeClr val="accent2"/>
                </a:solidFill>
              </a:rPr>
              <a:t>Topic 1: Booleans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Lecture Review: </a:t>
            </a:r>
            <a:br>
              <a:rPr lang="en"/>
            </a:br>
            <a:r>
              <a:rPr lang="en"/>
              <a:t>Python Data Types: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endParaRPr/>
          </a:p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628650" y="1369225"/>
            <a:ext cx="47082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only has two possible values: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and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/>
              <a:t> is a subtype of integers:</a:t>
            </a:r>
            <a:endParaRPr/>
          </a:p>
          <a:p>
            <a:pPr indent="-2730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/>
              <a:t>is represented internally as 1 and </a:t>
            </a:r>
            <a:r>
              <a:rPr b="1" lang="en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/>
              <a:t>as 0</a:t>
            </a:r>
            <a:endParaRPr sz="2100"/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400"/>
          </a:p>
          <a:p>
            <a:pPr indent="-2730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For example, the expression </a:t>
            </a:r>
            <a:r>
              <a:rPr b="1" lang="en" sz="17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75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/>
              <a:t>will evaluate to 75, an integer value</a:t>
            </a:r>
            <a:endParaRPr sz="2100"/>
          </a:p>
          <a:p>
            <a:pPr indent="-1651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1" name="Google Shape;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2692" y="371213"/>
            <a:ext cx="3651308" cy="467476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/>
          <p:nvPr/>
        </p:nvSpPr>
        <p:spPr>
          <a:xfrm>
            <a:off x="6255797" y="1369218"/>
            <a:ext cx="782550" cy="34425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00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628650" y="419800"/>
            <a:ext cx="7886700" cy="823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Every Python object has a corresponding truth (Boolean) value !</a:t>
            </a:r>
            <a:endParaRPr/>
          </a:p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628650" y="1369218"/>
            <a:ext cx="7886700" cy="30979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42900" lvl="0" marL="431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Use the built-­in function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bool()</a:t>
            </a:r>
            <a:r>
              <a:rPr lang="en"/>
              <a:t>to determine the </a:t>
            </a:r>
            <a:r>
              <a:rPr b="1" i="1" lang="en"/>
              <a:t>truth value</a:t>
            </a:r>
            <a:r>
              <a:rPr lang="en"/>
              <a:t> of an object.</a:t>
            </a:r>
            <a:endParaRPr/>
          </a:p>
          <a:p>
            <a:pPr indent="-114300" lvl="0" marL="469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"/>
              <a:buNone/>
            </a:pPr>
            <a:r>
              <a:t/>
            </a:r>
            <a:endParaRPr sz="200"/>
          </a:p>
          <a:p>
            <a:pPr indent="-342900" lvl="0" marL="4318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bool() </a:t>
            </a:r>
            <a:r>
              <a:rPr lang="en"/>
              <a:t>will return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/>
              <a:t> when called on the following values:</a:t>
            </a:r>
            <a:endParaRPr/>
          </a:p>
          <a:p>
            <a:pPr indent="-247650" lvl="1" marL="647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2000"/>
              <a:t>The number zero (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/>
              <a:t>)</a:t>
            </a:r>
            <a:endParaRPr sz="2000"/>
          </a:p>
          <a:p>
            <a:pPr indent="-247650" lvl="1" marL="647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2000"/>
              <a:t>Boolean value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sz="2300"/>
          </a:p>
          <a:p>
            <a:pPr indent="-247650" lvl="1" marL="647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2300"/>
          </a:p>
          <a:p>
            <a:pPr indent="-247650" lvl="1" marL="647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2000"/>
              <a:t>An empty string, i.e., 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'' </a:t>
            </a:r>
            <a:r>
              <a:rPr lang="en" sz="2000"/>
              <a:t>or  “ ”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47650" lvl="1" marL="647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2000"/>
              <a:t>An empty list , i.e.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sz="2300"/>
          </a:p>
          <a:p>
            <a:pPr indent="-247650" lvl="1" marL="647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2000"/>
              <a:t>An empty tuple, i.e., 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300"/>
          </a:p>
          <a:p>
            <a:pPr indent="-247650" lvl="1" marL="647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2000"/>
              <a:t>An empty dictionary, i.e.,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23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1045200" y="4467125"/>
            <a:ext cx="7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Quattrocento Sans"/>
              <a:buNone/>
            </a:pPr>
            <a:r>
              <a:rPr b="1" i="0" lang="en" sz="17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NOTE: </a:t>
            </a:r>
            <a:r>
              <a:rPr b="0" i="0" lang="en" sz="17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</a:t>
            </a:r>
            <a:r>
              <a:rPr b="1" i="0" lang="en" sz="17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value </a:t>
            </a:r>
            <a:r>
              <a:rPr b="0" i="0" lang="en" sz="17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the </a:t>
            </a:r>
            <a:r>
              <a:rPr b="1" i="0" lang="en" sz="17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truth value</a:t>
            </a:r>
            <a:r>
              <a:rPr b="0" i="0" lang="en" sz="17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of an object are not the same thing !!!</a:t>
            </a:r>
            <a:endParaRPr b="0" i="0" sz="17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 sz="3300"/>
              <a:t>Python Operators: </a:t>
            </a:r>
            <a:r>
              <a:rPr b="1" lang="en" sz="3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628650" y="1037750"/>
            <a:ext cx="81507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31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800"/>
              <a:t>When applied to operands of type </a:t>
            </a:r>
            <a:r>
              <a:rPr b="1" lang="en" sz="1800"/>
              <a:t>bool</a:t>
            </a:r>
            <a:r>
              <a:rPr lang="en" sz="1800"/>
              <a:t>, operator </a:t>
            </a: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800"/>
              <a:t> functions as the boolean /  logic operator </a:t>
            </a:r>
            <a:r>
              <a:rPr b="1" lang="en" sz="1800"/>
              <a:t>c</a:t>
            </a:r>
            <a:r>
              <a:rPr b="1" lang="en" sz="1800">
                <a:solidFill>
                  <a:schemeClr val="dk1"/>
                </a:solidFill>
              </a:rPr>
              <a:t>onjunction</a:t>
            </a:r>
            <a:r>
              <a:rPr lang="en" sz="1800">
                <a:solidFill>
                  <a:schemeClr val="dk1"/>
                </a:solidFill>
              </a:rPr>
              <a:t>. </a:t>
            </a:r>
            <a:r>
              <a:rPr lang="en" sz="1800"/>
              <a:t> It returns 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800"/>
              <a:t> if one of its operands is 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800"/>
              <a:t> and  returns </a:t>
            </a:r>
            <a:r>
              <a:rPr b="1"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/>
              <a:t>otherwise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-22860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1270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31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800"/>
              <a:t>When applied to operands of types </a:t>
            </a:r>
            <a:r>
              <a:rPr b="1" lang="en" sz="1800"/>
              <a:t>other than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800">
                <a:solidFill>
                  <a:schemeClr val="dk1"/>
                </a:solidFill>
              </a:rPr>
              <a:t>operator </a:t>
            </a: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/>
              <a:t>returns the </a:t>
            </a:r>
            <a:r>
              <a:rPr b="1" lang="en" sz="1800">
                <a:solidFill>
                  <a:srgbClr val="0000FF"/>
                </a:solidFill>
              </a:rPr>
              <a:t>value</a:t>
            </a:r>
            <a:r>
              <a:rPr lang="en" sz="1800"/>
              <a:t> of the first operand, if the </a:t>
            </a:r>
            <a:r>
              <a:rPr b="1" lang="en" sz="1800"/>
              <a:t>truth value</a:t>
            </a:r>
            <a:r>
              <a:rPr lang="en" sz="1800"/>
              <a:t> of that operand is 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800"/>
              <a:t>. Otherwise, it returns the </a:t>
            </a:r>
            <a:r>
              <a:rPr b="1" lang="en" sz="1800">
                <a:solidFill>
                  <a:srgbClr val="0000FF"/>
                </a:solidFill>
              </a:rPr>
              <a:t>value </a:t>
            </a:r>
            <a:r>
              <a:rPr lang="en" sz="1800"/>
              <a:t>of the second operand.  </a:t>
            </a:r>
            <a:endParaRPr sz="1800"/>
          </a:p>
        </p:txBody>
      </p:sp>
      <p:pic>
        <p:nvPicPr>
          <p:cNvPr descr="Text&#10;&#10;Description automatically generated" id="76" name="Google Shape;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4645" y="1609383"/>
            <a:ext cx="1513856" cy="12581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application&#10;&#10;Description automatically generated with medium confidence" id="77" name="Google Shape;77;p14"/>
          <p:cNvPicPr preferRelativeResize="0"/>
          <p:nvPr/>
        </p:nvPicPr>
        <p:blipFill rotWithShape="1">
          <a:blip r:embed="rId4">
            <a:alphaModFix/>
          </a:blip>
          <a:srcRect b="55342" l="0" r="0" t="0"/>
          <a:stretch/>
        </p:blipFill>
        <p:spPr>
          <a:xfrm>
            <a:off x="1135615" y="3981131"/>
            <a:ext cx="1754100" cy="3634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" id="78" name="Google Shape;78;p14"/>
          <p:cNvPicPr preferRelativeResize="0"/>
          <p:nvPr/>
        </p:nvPicPr>
        <p:blipFill rotWithShape="1">
          <a:blip r:embed="rId5">
            <a:alphaModFix/>
          </a:blip>
          <a:srcRect b="50071" l="0" r="0" t="0"/>
          <a:stretch/>
        </p:blipFill>
        <p:spPr>
          <a:xfrm>
            <a:off x="1135615" y="4488402"/>
            <a:ext cx="2717033" cy="36343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3925676" y="3827566"/>
            <a:ext cx="52725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Explanation:</a:t>
            </a:r>
            <a:endParaRPr b="1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3495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urier New"/>
              <a:buChar char="●"/>
            </a:pPr>
            <a:r>
              <a:rPr b="1" i="0" lang="en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"hello" and 0.0</a:t>
            </a: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evaluated first. Its result is  </a:t>
            </a:r>
            <a:r>
              <a:rPr b="0" i="0" lang="en" sz="1400" u="none" cap="none" strike="noStrike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0.0</a:t>
            </a: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(the </a:t>
            </a:r>
            <a:r>
              <a:rPr b="1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value</a:t>
            </a: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of the second operand)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3495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urier New"/>
              <a:buChar char="●"/>
            </a:pPr>
            <a:r>
              <a:rPr b="1" i="0" lang="en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0.0 and ""</a:t>
            </a: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evaluated next. Its result is </a:t>
            </a:r>
            <a:r>
              <a:rPr b="0" i="0" lang="en" sz="1400" u="none" cap="none" strike="noStrike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0.0</a:t>
            </a: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(the </a:t>
            </a:r>
            <a:r>
              <a:rPr b="1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value </a:t>
            </a: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 the first operand).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80" name="Google Shape;80;p14"/>
          <p:cNvCxnSpPr/>
          <p:nvPr/>
        </p:nvCxnSpPr>
        <p:spPr>
          <a:xfrm flipH="1">
            <a:off x="3710897" y="4193507"/>
            <a:ext cx="283500" cy="22297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540375" y="473411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96742"/>
              <a:buFont typeface="Quattrocento Sans"/>
              <a:buNone/>
            </a:pPr>
            <a:r>
              <a:rPr lang="en" sz="3411"/>
              <a:t>Python Operators: </a:t>
            </a:r>
            <a:r>
              <a:rPr b="1" lang="en" sz="3411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sz="3411"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152400" y="1063638"/>
            <a:ext cx="7236900" cy="25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9250" lvl="0" marL="431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2200"/>
              <a:t>When applied to operands of type </a:t>
            </a:r>
            <a:r>
              <a:rPr b="1" lang="en" sz="2200"/>
              <a:t>bool, </a:t>
            </a:r>
            <a:r>
              <a:rPr lang="en" sz="2200"/>
              <a:t>operator</a:t>
            </a:r>
            <a:r>
              <a:rPr b="1" lang="en" sz="2200"/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2200"/>
              <a:t>  functions as the boolean/logic operator </a:t>
            </a:r>
            <a:r>
              <a:rPr b="1" lang="en" sz="2200"/>
              <a:t>disjunction</a:t>
            </a:r>
            <a:r>
              <a:rPr lang="en" sz="2200"/>
              <a:t>. It returns </a:t>
            </a:r>
            <a:r>
              <a:rPr b="1" lang="en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2200"/>
              <a:t> if both of its operands are </a:t>
            </a:r>
            <a:r>
              <a:rPr b="1" lang="en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2200"/>
              <a:t>, and returns </a:t>
            </a:r>
            <a:r>
              <a:rPr b="1" lang="en" sz="2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/>
              <a:t>otherwise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200"/>
          </a:p>
          <a:p>
            <a:pPr indent="-38100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27000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31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2200"/>
              <a:t>When applied to operands of types </a:t>
            </a:r>
            <a:r>
              <a:rPr b="1" lang="en" sz="2200"/>
              <a:t>other than 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200"/>
              <a:t> </a:t>
            </a:r>
            <a:r>
              <a:rPr lang="en" sz="2200">
                <a:solidFill>
                  <a:schemeClr val="dk1"/>
                </a:solidFill>
              </a:rPr>
              <a:t>operator</a:t>
            </a:r>
            <a:r>
              <a:rPr b="1" lang="en" sz="2200">
                <a:solidFill>
                  <a:schemeClr val="dk1"/>
                </a:solidFill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2200">
                <a:solidFill>
                  <a:schemeClr val="dk1"/>
                </a:solidFill>
              </a:rPr>
              <a:t> </a:t>
            </a:r>
            <a:r>
              <a:rPr lang="en" sz="2200"/>
              <a:t> returns the </a:t>
            </a:r>
            <a:r>
              <a:rPr b="1" lang="en" sz="2200">
                <a:solidFill>
                  <a:srgbClr val="0000FF"/>
                </a:solidFill>
              </a:rPr>
              <a:t>value</a:t>
            </a:r>
            <a:r>
              <a:rPr lang="en" sz="2200"/>
              <a:t> of the first  operand, if its </a:t>
            </a:r>
            <a:r>
              <a:rPr b="1" lang="en" sz="2200"/>
              <a:t>truth value</a:t>
            </a:r>
            <a:r>
              <a:rPr lang="en" sz="2200"/>
              <a:t> is </a:t>
            </a:r>
            <a:r>
              <a:rPr b="1" lang="en" sz="2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200"/>
              <a:t>. Otherwise, it returns the </a:t>
            </a:r>
            <a:r>
              <a:rPr b="1" lang="en" sz="2200">
                <a:solidFill>
                  <a:srgbClr val="0000FF"/>
                </a:solidFill>
              </a:rPr>
              <a:t>value </a:t>
            </a:r>
            <a:r>
              <a:rPr lang="en" sz="2200"/>
              <a:t>of the second operand. 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200"/>
          </a:p>
        </p:txBody>
      </p:sp>
      <p:sp>
        <p:nvSpPr>
          <p:cNvPr id="87" name="Google Shape;87;p15"/>
          <p:cNvSpPr txBox="1"/>
          <p:nvPr/>
        </p:nvSpPr>
        <p:spPr>
          <a:xfrm>
            <a:off x="133335" y="3655499"/>
            <a:ext cx="6254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Explanation:</a:t>
            </a:r>
            <a:endParaRPr b="1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4765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Font typeface="Courier New"/>
              <a:buChar char="●"/>
            </a:pPr>
            <a:r>
              <a:rPr b="1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"hello" or 0.0</a:t>
            </a: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evaluated first. Its result is </a:t>
            </a:r>
            <a:r>
              <a:rPr b="1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(the </a:t>
            </a:r>
            <a:r>
              <a:rPr b="1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value</a:t>
            </a: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of the first operand)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4765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Font typeface="Courier New"/>
              <a:buChar char="●"/>
            </a:pPr>
            <a:r>
              <a:rPr b="1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"hello" and ""</a:t>
            </a: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evaluated next. Its result is </a:t>
            </a:r>
            <a:r>
              <a:rPr b="1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(the </a:t>
            </a:r>
            <a:r>
              <a:rPr b="1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value</a:t>
            </a: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of the first operand).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Graphical user interface, text, application, chat or text message&#10;&#10;Description automatically generated" id="88" name="Google Shape;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7722" y="4221047"/>
            <a:ext cx="2774600" cy="804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device, meter, gauge&#10;&#10;Description automatically generated" id="89" name="Google Shape;8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7019" y="2870048"/>
            <a:ext cx="1906984" cy="909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90" name="Google Shape;9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2751" y="915476"/>
            <a:ext cx="1513300" cy="14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