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259" r:id="rId3"/>
    <p:sldId id="309" r:id="rId4"/>
    <p:sldId id="317" r:id="rId5"/>
    <p:sldId id="311" r:id="rId6"/>
    <p:sldId id="321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4" r:id="rId16"/>
    <p:sldId id="336" r:id="rId17"/>
    <p:sldId id="337" r:id="rId18"/>
    <p:sldId id="338" r:id="rId19"/>
    <p:sldId id="339" r:id="rId20"/>
    <p:sldId id="340" r:id="rId21"/>
    <p:sldId id="341" r:id="rId22"/>
    <p:sldId id="322" r:id="rId23"/>
    <p:sldId id="323" r:id="rId24"/>
    <p:sldId id="324" r:id="rId25"/>
    <p:sldId id="325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D4CBC5"/>
    <a:srgbClr val="E2E3E7"/>
    <a:srgbClr val="E3E0E7"/>
    <a:srgbClr val="6EB5DF"/>
    <a:srgbClr val="000000"/>
    <a:srgbClr val="B2542B"/>
    <a:srgbClr val="AF508B"/>
    <a:srgbClr val="444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2" autoAdjust="0"/>
    <p:restoredTop sz="94648"/>
  </p:normalViewPr>
  <p:slideViewPr>
    <p:cSldViewPr snapToGrid="0">
      <p:cViewPr>
        <p:scale>
          <a:sx n="56" d="100"/>
          <a:sy n="56" d="100"/>
        </p:scale>
        <p:origin x="56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6821D-6DF2-4740-BCD3-1684EFB6B37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FC0A6-C05F-7243-B6A2-7907C8B0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tell the computer exactly what to do, correctly.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our responsibility to correctly tell the computer what to do.  Machine code works.  I’ve almost never come across a problem where the problem is the computer itself, and where it was – it was the computer didn’t have enough memory to do what I was asking it to because I wasn’t asking it in an efficient enough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getting hired back to add features to </a:t>
            </a:r>
            <a:r>
              <a:rPr lang="en-US" dirty="0" err="1"/>
              <a:t>GoodVibes</a:t>
            </a:r>
            <a:r>
              <a:rPr lang="en-US" dirty="0"/>
              <a:t> over a year later and coming back to absolute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chat to answer</a:t>
            </a:r>
          </a:p>
          <a:p>
            <a:r>
              <a:rPr lang="en-US" dirty="0"/>
              <a:t>I know this is painful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Tricked you! </a:t>
            </a:r>
            <a:r>
              <a:rPr lang="en-US" dirty="0" err="1"/>
              <a:t>Samesies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Programming Process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F771793-75E9-324B-8F8A-D6418C7B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6" y="1494832"/>
            <a:ext cx="9493251" cy="4088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68442-FC04-A64C-8268-1D51A13E0BA6}"/>
              </a:ext>
            </a:extLst>
          </p:cNvPr>
          <p:cNvSpPr txBox="1"/>
          <p:nvPr/>
        </p:nvSpPr>
        <p:spPr>
          <a:xfrm>
            <a:off x="1896533" y="5728338"/>
            <a:ext cx="897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Warning! This is not Python! It is an example from one of my iOS apps I had to come back to after a few years.  Comments are (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FFFFFF"/>
                </a:solidFill>
              </a:rPr>
              <a:t>) in Swift instead of (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FFFFFF"/>
                </a:solidFill>
              </a:rPr>
              <a:t>) in Python</a:t>
            </a:r>
          </a:p>
        </p:txBody>
      </p:sp>
    </p:spTree>
    <p:extLst>
      <p:ext uri="{BB962C8B-B14F-4D97-AF65-F5344CB8AC3E}">
        <p14:creationId xmlns:p14="http://schemas.microsoft.com/office/powerpoint/2010/main" val="120546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FA9-F2B7-3346-8059-FD9AE2AD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0772-B4CE-BF43-8EC0-28E46D6F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57533" cy="4835479"/>
          </a:xfrm>
        </p:spPr>
        <p:txBody>
          <a:bodyPr/>
          <a:lstStyle/>
          <a:p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mo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nes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writ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e,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mo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lik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ely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yo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mistake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der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  <a:p>
            <a:pPr lvl="1"/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“like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find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ne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a haystack”</a:t>
            </a:r>
          </a:p>
          <a:p>
            <a:r>
              <a:rPr lang="en-CA" spc="-34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wri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  <a:p>
            <a:pPr lvl="1"/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Requires you understanding what specific output an input will provide</a:t>
            </a:r>
          </a:p>
          <a:p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”Modular code”</a:t>
            </a:r>
          </a:p>
          <a:p>
            <a:pPr lvl="1"/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Test in small chunks or “modules”</a:t>
            </a:r>
          </a:p>
          <a:p>
            <a:pPr lvl="1"/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Put a test input into the beginning where you know what the output is and see what you get!</a:t>
            </a:r>
          </a:p>
          <a:p>
            <a:pPr lvl="1"/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3635D-2D76-664B-8D99-CC4FA146B80B}"/>
              </a:ext>
            </a:extLst>
          </p:cNvPr>
          <p:cNvSpPr txBox="1"/>
          <p:nvPr/>
        </p:nvSpPr>
        <p:spPr>
          <a:xfrm>
            <a:off x="8483599" y="2505670"/>
            <a:ext cx="315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Golden Rule</a:t>
            </a:r>
            <a:r>
              <a:rPr lang="en-US" dirty="0">
                <a:solidFill>
                  <a:srgbClr val="FFFF00"/>
                </a:solidFill>
              </a:rPr>
              <a:t>: Never spend more than 15 minutes programming without testing</a:t>
            </a:r>
          </a:p>
        </p:txBody>
      </p:sp>
    </p:spTree>
    <p:extLst>
      <p:ext uri="{BB962C8B-B14F-4D97-AF65-F5344CB8AC3E}">
        <p14:creationId xmlns:p14="http://schemas.microsoft.com/office/powerpoint/2010/main" val="344365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Reduction vs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45400" cy="4101043"/>
          </a:xfrm>
        </p:spPr>
        <p:txBody>
          <a:bodyPr/>
          <a:lstStyle/>
          <a:p>
            <a:pPr marL="12700" marR="767715">
              <a:lnSpc>
                <a:spcPct val="100000"/>
              </a:lnSpc>
            </a:pP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CA" sz="3200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imp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ble</a:t>
            </a:r>
            <a:r>
              <a:rPr lang="en-CA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CA"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wri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 with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s.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marR="767715" lvl="1">
              <a:lnSpc>
                <a:spcPct val="100000"/>
              </a:lnSpc>
            </a:pPr>
            <a:r>
              <a:rPr lang="en-CA" sz="3200" i="1" u="heavy" spc="-15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CA" sz="3200" i="1" u="heavy" spc="-10" dirty="0"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en-CA" sz="3200" i="1" u="heavy" spc="-2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i="1" u="heavy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i="1" u="heavy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3200" i="1" u="heavy" spc="-15" dirty="0">
                <a:latin typeface="Segoe UI" panose="020B0502040204020203" pitchFamily="34" charset="0"/>
                <a:cs typeface="Segoe UI" panose="020B0502040204020203" pitchFamily="34" charset="0"/>
              </a:rPr>
              <a:t>uc</a:t>
            </a:r>
            <a:r>
              <a:rPr lang="en-CA" sz="3200" i="1" u="heavy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z="3200" i="1" u="heavy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z="3200" i="1" u="heavy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i="1" u="heavy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CA" sz="32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CA" sz="3200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CA" sz="3200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us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 r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uce</a:t>
            </a:r>
            <a:r>
              <a:rPr lang="en-CA" sz="3200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sz="32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mb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ity</a:t>
            </a:r>
            <a:r>
              <a:rPr lang="en-CA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CA"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errors.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marR="767715" lvl="1">
              <a:lnSpc>
                <a:spcPct val="100000"/>
              </a:lnSpc>
            </a:pPr>
            <a:r>
              <a:rPr lang="en-CA" sz="3200" i="1" u="heavy" spc="-20" dirty="0">
                <a:latin typeface="Segoe UI" panose="020B0502040204020203" pitchFamily="34" charset="0"/>
                <a:cs typeface="Segoe UI" panose="020B0502040204020203" pitchFamily="34" charset="0"/>
              </a:rPr>
              <a:t>Debu</a:t>
            </a:r>
            <a:r>
              <a:rPr lang="en-CA" sz="3200" i="1" u="heavy" spc="-15" dirty="0">
                <a:latin typeface="Segoe UI" panose="020B0502040204020203" pitchFamily="34" charset="0"/>
                <a:cs typeface="Segoe UI" panose="020B0502040204020203" pitchFamily="34" charset="0"/>
              </a:rPr>
              <a:t>ggin</a:t>
            </a:r>
            <a:r>
              <a:rPr lang="en-CA" sz="3200" i="1" u="heavy" spc="-1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CA" sz="3200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hn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qu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f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ident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fy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z="3200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CA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co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cti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z="3200" spc="-10" dirty="0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z="3200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z="3200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CA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122" name="Picture 2" descr="Programming Memes That&amp;#39;ll Execute Your Laugh.exe - Geek Universe - Geek |  Fanart | Cosplay | Pokémon GO | Geek Memes | Funny pictures">
            <a:extLst>
              <a:ext uri="{FF2B5EF4-FFF2-40B4-BE49-F238E27FC236}">
                <a16:creationId xmlns:a16="http://schemas.microsoft.com/office/drawing/2014/main" id="{B93D9E99-E781-2F49-B79E-8050D14A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9" y="1185334"/>
            <a:ext cx="3786481" cy="47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0CB0-5497-FC49-834C-8C730806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student will you be?</a:t>
            </a:r>
          </a:p>
        </p:txBody>
      </p:sp>
      <p:pic>
        <p:nvPicPr>
          <p:cNvPr id="4" name="Picture 2" descr="Image result for debugging funny">
            <a:extLst>
              <a:ext uri="{FF2B5EF4-FFF2-40B4-BE49-F238E27FC236}">
                <a16:creationId xmlns:a16="http://schemas.microsoft.com/office/drawing/2014/main" id="{9F9A23A4-1401-D44C-95C4-154635B8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3" y="2240540"/>
            <a:ext cx="3145150" cy="3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ebugging funny">
            <a:extLst>
              <a:ext uri="{FF2B5EF4-FFF2-40B4-BE49-F238E27FC236}">
                <a16:creationId xmlns:a16="http://schemas.microsoft.com/office/drawing/2014/main" id="{A365CD91-7E73-7A47-856D-B26E5D7E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09" y="2345079"/>
            <a:ext cx="6244291" cy="327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397-AE02-4C43-B0C8-55DD52DF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2C3CD-04DB-7842-A26F-3EBDB54A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5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4489-66EE-0F4F-B1A8-4FCEA79F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Errors</a:t>
            </a: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E8C68848-75E3-D048-B5DB-CD314DD08A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49310" y="1825624"/>
            <a:ext cx="4477733" cy="244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800" spc="-20" dirty="0">
                <a:latin typeface="Arial"/>
                <a:cs typeface="Arial"/>
              </a:rPr>
              <a:t>Syn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ax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 marL="0" marR="5080" indent="0">
              <a:lnSpc>
                <a:spcPct val="144300"/>
              </a:lnSpc>
              <a:spcBef>
                <a:spcPts val="630"/>
              </a:spcBef>
              <a:buNone/>
            </a:pPr>
            <a:r>
              <a:rPr sz="2800" spc="-20" dirty="0">
                <a:latin typeface="Arial"/>
                <a:cs typeface="Arial"/>
              </a:rPr>
              <a:t>Sema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tic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 </a:t>
            </a:r>
            <a:endParaRPr lang="en-US" sz="2800" spc="-15" dirty="0">
              <a:latin typeface="Arial"/>
              <a:cs typeface="Arial"/>
            </a:endParaRPr>
          </a:p>
          <a:p>
            <a:pPr marL="0" marR="5080" indent="0">
              <a:lnSpc>
                <a:spcPct val="144300"/>
              </a:lnSpc>
              <a:spcBef>
                <a:spcPts val="630"/>
              </a:spcBef>
              <a:buNone/>
            </a:pPr>
            <a:r>
              <a:rPr sz="2800" spc="-15" dirty="0">
                <a:latin typeface="Arial"/>
                <a:cs typeface="Arial"/>
              </a:rPr>
              <a:t>Lo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or </a:t>
            </a:r>
            <a:endParaRPr lang="en-US" sz="2800" spc="-15" dirty="0">
              <a:latin typeface="Arial"/>
              <a:cs typeface="Arial"/>
            </a:endParaRPr>
          </a:p>
          <a:p>
            <a:pPr marL="0" marR="5080" indent="0">
              <a:lnSpc>
                <a:spcPct val="144300"/>
              </a:lnSpc>
              <a:spcBef>
                <a:spcPts val="630"/>
              </a:spcBef>
              <a:buNone/>
            </a:pPr>
            <a:r>
              <a:rPr sz="2800" spc="-15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ime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02050640-F58C-CA4E-8C07-C0DCAEF84972}"/>
              </a:ext>
            </a:extLst>
          </p:cNvPr>
          <p:cNvSpPr/>
          <p:nvPr/>
        </p:nvSpPr>
        <p:spPr>
          <a:xfrm>
            <a:off x="1422661" y="1769223"/>
            <a:ext cx="509048" cy="509048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&quot; Symbol 14">
            <a:extLst>
              <a:ext uri="{FF2B5EF4-FFF2-40B4-BE49-F238E27FC236}">
                <a16:creationId xmlns:a16="http://schemas.microsoft.com/office/drawing/2014/main" id="{530D3E9A-3D0F-AC44-BA97-F3A053527E85}"/>
              </a:ext>
            </a:extLst>
          </p:cNvPr>
          <p:cNvSpPr/>
          <p:nvPr/>
        </p:nvSpPr>
        <p:spPr>
          <a:xfrm>
            <a:off x="1422661" y="2416254"/>
            <a:ext cx="509048" cy="509048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FEC4EACF-D743-CA42-92B2-AC8B867028BD}"/>
              </a:ext>
            </a:extLst>
          </p:cNvPr>
          <p:cNvSpPr/>
          <p:nvPr/>
        </p:nvSpPr>
        <p:spPr>
          <a:xfrm>
            <a:off x="1422661" y="3072420"/>
            <a:ext cx="509048" cy="509048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&quot; Symbol 16">
            <a:extLst>
              <a:ext uri="{FF2B5EF4-FFF2-40B4-BE49-F238E27FC236}">
                <a16:creationId xmlns:a16="http://schemas.microsoft.com/office/drawing/2014/main" id="{7028B277-2D89-AB4E-836E-5623607A28C2}"/>
              </a:ext>
            </a:extLst>
          </p:cNvPr>
          <p:cNvSpPr/>
          <p:nvPr/>
        </p:nvSpPr>
        <p:spPr>
          <a:xfrm>
            <a:off x="1422661" y="3771348"/>
            <a:ext cx="509048" cy="509048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3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F29-02C8-C048-808F-62D5ED8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6A88-BEA1-6A45-A140-569774D6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0835">
              <a:lnSpc>
                <a:spcPct val="100000"/>
              </a:lnSpc>
            </a:pP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lang="en-CA" i="1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CA" i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ults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wh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gr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mming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y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de.</a:t>
            </a:r>
          </a:p>
          <a:p>
            <a:pPr marL="330835" marR="5080">
              <a:lnSpc>
                <a:spcPct val="100000"/>
              </a:lnSpc>
              <a:spcBef>
                <a:spcPts val="1800"/>
              </a:spcBef>
            </a:pP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miss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two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erat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ors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ro</a:t>
            </a:r>
            <a:r>
              <a:rPr lang="en-CA" spc="-18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legal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characte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va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nam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mis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ent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ke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marL="330835" marR="5080">
              <a:lnSpc>
                <a:spcPct val="100000"/>
              </a:lnSpc>
              <a:spcBef>
                <a:spcPts val="1800"/>
              </a:spcBef>
            </a:pP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 English, a syntax error is like a 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spelling error</a:t>
            </a:r>
          </a:p>
          <a:p>
            <a:pPr marL="330835" marR="5080">
              <a:lnSpc>
                <a:spcPct val="100000"/>
              </a:lnSpc>
              <a:spcBef>
                <a:spcPts val="1800"/>
              </a:spcBef>
            </a:pPr>
            <a:endParaRPr lang="en-CA" spc="-1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 3) + 2 * 4</a:t>
            </a: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 Error: unmatched ')’:  line 1, pos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1181-09F8-0448-84D7-6E5E8EA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5CF2-8F80-5F4A-8C71-AAA3EA4B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4"/>
            <a:ext cx="10515600" cy="4835479"/>
          </a:xfrm>
        </p:spPr>
        <p:txBody>
          <a:bodyPr>
            <a:normAutofit fontScale="92500" lnSpcReduction="20000"/>
          </a:bodyPr>
          <a:lstStyle/>
          <a:p>
            <a:pPr marL="12700" marR="303530">
              <a:lnSpc>
                <a:spcPct val="100000"/>
              </a:lnSpc>
            </a:pPr>
            <a:r>
              <a:rPr lang="en-CA" i="1" spc="-20" dirty="0">
                <a:latin typeface="Segoe UI" panose="020B0502040204020203" pitchFamily="34" charset="0"/>
                <a:cs typeface="Segoe UI" panose="020B0502040204020203" pitchFamily="34" charset="0"/>
              </a:rPr>
              <a:t>Sema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tic</a:t>
            </a:r>
            <a:r>
              <a:rPr lang="en-CA" i="1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i="1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i="1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i="1" spc="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esu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lts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fro</a:t>
            </a: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imp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ents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va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ria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usin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ato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nte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the va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ria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ype,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ll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fu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CA" spc="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wro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ty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mb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of 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ts,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 English, a semantic error is like a 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 error</a:t>
            </a: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 “Hello” - 4</a:t>
            </a: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spc="-15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TypeError</a:t>
            </a:r>
            <a:r>
              <a:rPr lang="en-CA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unsupported operand type(s) for -: 'str' and 'int’</a:t>
            </a: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 number = number * 2</a:t>
            </a: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CA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NameError</a:t>
            </a:r>
            <a:r>
              <a:rPr lang="en-CA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name 'number' is not defined</a:t>
            </a:r>
            <a:endParaRPr lang="en-CA" spc="-15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endParaRPr lang="en-CA" spc="-15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2235" marR="5080" indent="0">
              <a:lnSpc>
                <a:spcPct val="100000"/>
              </a:lnSpc>
              <a:spcBef>
                <a:spcPts val="1800"/>
              </a:spcBef>
              <a:buNone/>
            </a:pPr>
            <a:endParaRPr lang="en-CA" spc="-15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7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84CD-03C0-5C46-B544-74DFB72A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A5BB-C58F-644D-899A-216E05FD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 marR="5080">
              <a:lnSpc>
                <a:spcPct val="100000"/>
              </a:lnSpc>
            </a:pP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Runt</a:t>
            </a:r>
            <a:r>
              <a:rPr lang="en-CA" i="1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i="1" spc="-20" dirty="0"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en-CA" i="1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CA" i="1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or:</a:t>
            </a:r>
            <a:r>
              <a:rPr lang="en-CA" i="1" spc="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occurs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du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ing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the 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ntime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am.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Gen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lly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no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oc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imp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ams.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86995">
              <a:lnSpc>
                <a:spcPct val="100000"/>
              </a:lnSpc>
              <a:spcBef>
                <a:spcPts val="1939"/>
              </a:spcBef>
            </a:pP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could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time,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 ce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rta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cir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um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ces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may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enco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nter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ec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en-CA" spc="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ash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700" marR="86995">
              <a:lnSpc>
                <a:spcPct val="100000"/>
              </a:lnSpc>
              <a:spcBef>
                <a:spcPts val="1939"/>
              </a:spcBef>
            </a:pP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inf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ni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l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ps,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attemptin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cess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bo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ds,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c.</a:t>
            </a:r>
          </a:p>
          <a:p>
            <a:pPr marL="0" marR="86995" indent="0">
              <a:lnSpc>
                <a:spcPct val="100000"/>
              </a:lnSpc>
              <a:spcBef>
                <a:spcPts val="1939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 x = 10</a:t>
            </a:r>
          </a:p>
          <a:p>
            <a:pPr marL="0" marR="86995" indent="0">
              <a:lnSpc>
                <a:spcPct val="100000"/>
              </a:lnSpc>
              <a:spcBef>
                <a:spcPts val="1939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&gt;&gt;&gt; while x &gt; 0:</a:t>
            </a:r>
          </a:p>
          <a:p>
            <a:pPr marL="0" marR="86995" indent="0">
              <a:lnSpc>
                <a:spcPct val="100000"/>
              </a:lnSpc>
              <a:spcBef>
                <a:spcPts val="1939"/>
              </a:spcBef>
              <a:buNone/>
            </a:pPr>
            <a:r>
              <a:rPr lang="en-CA" spc="-15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print(”This is the song that never ends”)</a:t>
            </a:r>
          </a:p>
          <a:p>
            <a:pPr marL="12700" marR="86995">
              <a:lnSpc>
                <a:spcPct val="100000"/>
              </a:lnSpc>
              <a:spcBef>
                <a:spcPts val="1939"/>
              </a:spcBef>
            </a:pP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86995">
              <a:lnSpc>
                <a:spcPct val="100000"/>
              </a:lnSpc>
              <a:spcBef>
                <a:spcPts val="1939"/>
              </a:spcBef>
            </a:pP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2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774A-1A94-5045-8D56-1D2A57F2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986E-3C15-C54E-A057-15491D03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</a:pPr>
            <a:r>
              <a:rPr lang="en-CA" i="1" spc="-20" dirty="0">
                <a:latin typeface="Segoe UI" panose="020B0502040204020203" pitchFamily="34" charset="0"/>
                <a:cs typeface="Segoe UI" panose="020B0502040204020203" pitchFamily="34" charset="0"/>
              </a:rPr>
              <a:t>Lo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gica</a:t>
            </a:r>
            <a:r>
              <a:rPr lang="en-CA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i="1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i="1" spc="-15" dirty="0"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CA" i="1" spc="-10" dirty="0">
                <a:latin typeface="Segoe UI" panose="020B0502040204020203" pitchFamily="34" charset="0"/>
                <a:cs typeface="Segoe UI" panose="020B0502040204020203" pitchFamily="34" charset="0"/>
              </a:rPr>
              <a:t>r:</a:t>
            </a:r>
            <a:r>
              <a:rPr lang="en-CA" i="1" spc="2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ul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nte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re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ult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du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CA" spc="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of sp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cif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303530">
              <a:lnSpc>
                <a:spcPct val="100000"/>
              </a:lnSpc>
              <a:spcBef>
                <a:spcPts val="1800"/>
              </a:spcBef>
            </a:pP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3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ula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on,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typo,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mi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un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der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tandin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ire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ts,</a:t>
            </a:r>
            <a:r>
              <a:rPr lang="en-CA" spc="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ent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ati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5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s,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ator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 precedence,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tege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instea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f float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 d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CA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348615">
              <a:lnSpc>
                <a:spcPct val="100000"/>
              </a:lnSpc>
              <a:spcBef>
                <a:spcPts val="1800"/>
              </a:spcBef>
            </a:pPr>
            <a:r>
              <a:rPr lang="en-CA" b="1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CA" b="1" spc="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b="1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</a:t>
            </a:r>
            <a:r>
              <a:rPr lang="en-CA" b="1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b="1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cult</a:t>
            </a:r>
            <a:r>
              <a:rPr lang="en-CA" b="1" spc="3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b="1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CA" b="1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b="1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CA" b="1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b="1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CA" b="1" spc="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becaus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cod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3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 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ute</a:t>
            </a:r>
            <a:r>
              <a:rPr lang="en-CA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CA" spc="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CA" spc="-6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en-CA" spc="-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</a:t>
            </a:r>
            <a:r>
              <a:rPr lang="en-CA" spc="-2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CA" spc="-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CA" spc="15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CA" spc="-1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produced.</a:t>
            </a:r>
            <a:endParaRPr lang="en-CA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1.1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1.2</a:t>
            </a:r>
          </a:p>
          <a:p>
            <a:pPr lvl="1"/>
            <a:r>
              <a:rPr lang="en-US" dirty="0"/>
              <a:t>Variables, Expressions, and Operators</a:t>
            </a:r>
          </a:p>
          <a:p>
            <a:pPr lvl="1"/>
            <a:r>
              <a:rPr lang="en-US" dirty="0"/>
              <a:t>Chapters 1,2, and 3</a:t>
            </a:r>
          </a:p>
          <a:p>
            <a:pPr marL="0" indent="0">
              <a:buNone/>
            </a:pPr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1.3</a:t>
            </a:r>
          </a:p>
          <a:p>
            <a:pPr lvl="1"/>
            <a:r>
              <a:rPr lang="en-US" b="1" dirty="0"/>
              <a:t>The Programming Process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6BE-0CE3-A74F-A2D5-7DB06D0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Error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3584-1C0E-9542-B427-11568DA3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</a:t>
            </a:r>
            <a:r>
              <a:rPr lang="en-US" dirty="0" err="1">
                <a:solidFill>
                  <a:schemeClr val="accent2"/>
                </a:solidFill>
              </a:rPr>
              <a:t>fahrenheit</a:t>
            </a:r>
            <a:r>
              <a:rPr lang="en-US" dirty="0">
                <a:solidFill>
                  <a:schemeClr val="accent2"/>
                </a:solidFill>
              </a:rPr>
              <a:t> = 71.6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</a:t>
            </a:r>
            <a:r>
              <a:rPr lang="en-US" dirty="0" err="1">
                <a:solidFill>
                  <a:schemeClr val="accent2"/>
                </a:solidFill>
              </a:rPr>
              <a:t>celsius</a:t>
            </a:r>
            <a:r>
              <a:rPr lang="en-US" dirty="0">
                <a:solidFill>
                  <a:schemeClr val="accent2"/>
                </a:solidFill>
              </a:rPr>
              <a:t>  = </a:t>
            </a:r>
            <a:r>
              <a:rPr lang="en-US" dirty="0" err="1">
                <a:solidFill>
                  <a:schemeClr val="accent2"/>
                </a:solidFill>
              </a:rPr>
              <a:t>fahrenheit</a:t>
            </a:r>
            <a:r>
              <a:rPr lang="en-US" dirty="0">
                <a:solidFill>
                  <a:schemeClr val="accent2"/>
                </a:solidFill>
              </a:rPr>
              <a:t> – 32 * 5/9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</a:t>
            </a:r>
            <a:r>
              <a:rPr lang="en-US" dirty="0" err="1">
                <a:solidFill>
                  <a:schemeClr val="accent2"/>
                </a:solidFill>
              </a:rPr>
              <a:t>celsius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53.822222222222216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</a:t>
            </a:r>
            <a:r>
              <a:rPr lang="en-US" dirty="0" err="1">
                <a:solidFill>
                  <a:schemeClr val="accent2"/>
                </a:solidFill>
              </a:rPr>
              <a:t>fahrenheit</a:t>
            </a:r>
            <a:r>
              <a:rPr lang="en-US" dirty="0">
                <a:solidFill>
                  <a:schemeClr val="accent2"/>
                </a:solidFill>
              </a:rPr>
              <a:t> = 716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</a:t>
            </a:r>
            <a:r>
              <a:rPr lang="en-US" dirty="0" err="1">
                <a:solidFill>
                  <a:schemeClr val="accent2"/>
                </a:solidFill>
              </a:rPr>
              <a:t>celsius</a:t>
            </a:r>
            <a:r>
              <a:rPr lang="en-US" dirty="0">
                <a:solidFill>
                  <a:schemeClr val="accent2"/>
                </a:solidFill>
              </a:rPr>
              <a:t>  = (</a:t>
            </a:r>
            <a:r>
              <a:rPr lang="en-US" dirty="0" err="1">
                <a:solidFill>
                  <a:schemeClr val="accent2"/>
                </a:solidFill>
              </a:rPr>
              <a:t>fahrenheit</a:t>
            </a:r>
            <a:r>
              <a:rPr lang="en-US" dirty="0">
                <a:solidFill>
                  <a:schemeClr val="accent2"/>
                </a:solidFill>
              </a:rPr>
              <a:t> – 32) * 5/9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&gt;&gt;&gt; Celsius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380.0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95FB1-9A63-5F42-A01F-892C5063A6D0}"/>
              </a:ext>
            </a:extLst>
          </p:cNvPr>
          <p:cNvSpPr txBox="1"/>
          <p:nvPr/>
        </p:nvSpPr>
        <p:spPr>
          <a:xfrm>
            <a:off x="7056120" y="1383662"/>
            <a:ext cx="403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71.6 degrees F is about 22 degrees 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7B9E-10E4-BA43-97F1-7E219A8E5DCC}"/>
              </a:ext>
            </a:extLst>
          </p:cNvPr>
          <p:cNvSpPr txBox="1"/>
          <p:nvPr/>
        </p:nvSpPr>
        <p:spPr>
          <a:xfrm>
            <a:off x="7056120" y="2307676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Correct logic: </a:t>
            </a:r>
            <a:r>
              <a:rPr lang="en-US" dirty="0" err="1">
                <a:solidFill>
                  <a:srgbClr val="00B050"/>
                </a:solidFill>
              </a:rPr>
              <a:t>celsius</a:t>
            </a:r>
            <a:r>
              <a:rPr lang="en-US" dirty="0">
                <a:solidFill>
                  <a:srgbClr val="00B050"/>
                </a:solidFill>
              </a:rPr>
              <a:t>  = (</a:t>
            </a:r>
            <a:r>
              <a:rPr lang="en-US" dirty="0" err="1">
                <a:solidFill>
                  <a:srgbClr val="00B050"/>
                </a:solidFill>
              </a:rPr>
              <a:t>fahrenheit</a:t>
            </a:r>
            <a:r>
              <a:rPr lang="en-US" dirty="0">
                <a:solidFill>
                  <a:srgbClr val="00B050"/>
                </a:solidFill>
              </a:rPr>
              <a:t> – 32) * 5/9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A0153-E43D-364D-B9A1-D5F5976DF5F0}"/>
              </a:ext>
            </a:extLst>
          </p:cNvPr>
          <p:cNvSpPr txBox="1"/>
          <p:nvPr/>
        </p:nvSpPr>
        <p:spPr>
          <a:xfrm>
            <a:off x="6888480" y="4399387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Whoops, typo! Forgot the decimal.</a:t>
            </a:r>
          </a:p>
        </p:txBody>
      </p:sp>
    </p:spTree>
    <p:extLst>
      <p:ext uri="{BB962C8B-B14F-4D97-AF65-F5344CB8AC3E}">
        <p14:creationId xmlns:p14="http://schemas.microsoft.com/office/powerpoint/2010/main" val="9410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3B94-7072-9942-8A56-3E51CF97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Practice!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B8BC5-57DF-D643-967A-FB7D3664E4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545580" cy="4835479"/>
              </a:xfrm>
            </p:spPr>
            <p:txBody>
              <a:bodyPr/>
              <a:lstStyle/>
              <a:p>
                <a:r>
                  <a:rPr lang="en-US" dirty="0"/>
                  <a:t>The diagram and formula below introduces variables for the calculation of the deflection in a beam.  Write a program that can calculate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, or deflection of a beam.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B8BC5-57DF-D643-967A-FB7D3664E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545580" cy="4835479"/>
              </a:xfrm>
              <a:blipFill>
                <a:blip r:embed="rId2"/>
                <a:stretch>
                  <a:fillRect l="-1744" t="-209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33946F73-3FCD-4E48-9F8D-ACF1CA8C2FD2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Calculate Deflection of a Beam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96E7279-E2E4-D343-B32C-31265BCD9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76" y="3830149"/>
            <a:ext cx="4685613" cy="2038546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22C16F4-83A7-F540-9D33-9F41BBE96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02" y="5868695"/>
            <a:ext cx="3215159" cy="6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7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DE1-96F0-934F-8B64-C6FF2784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an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A138-5E41-2842-9572-24A275B4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start writing an essay?</a:t>
            </a:r>
          </a:p>
          <a:p>
            <a:pPr lvl="1"/>
            <a:r>
              <a:rPr lang="en-US" dirty="0"/>
              <a:t>Read the question carefully and with intent</a:t>
            </a:r>
          </a:p>
          <a:p>
            <a:pPr lvl="1"/>
            <a:r>
              <a:rPr lang="en-US" dirty="0"/>
              <a:t>Think about what information was provided in the topic that you should include in your answer</a:t>
            </a:r>
          </a:p>
          <a:p>
            <a:pPr lvl="1"/>
            <a:r>
              <a:rPr lang="en-US" dirty="0"/>
              <a:t>Brainstorm different ways to answer the question</a:t>
            </a:r>
          </a:p>
          <a:p>
            <a:pPr lvl="1"/>
            <a:r>
              <a:rPr lang="en-US" dirty="0"/>
              <a:t>Skim through course material to see what could help</a:t>
            </a:r>
          </a:p>
          <a:p>
            <a:pPr lvl="1"/>
            <a:r>
              <a:rPr lang="en-US" dirty="0"/>
              <a:t>Scaffold or quickly structure each paragraph</a:t>
            </a:r>
          </a:p>
          <a:p>
            <a:pPr lvl="1"/>
            <a:r>
              <a:rPr lang="en-US" dirty="0"/>
              <a:t>Figure out what you want to conclude and think of ways to get there</a:t>
            </a:r>
          </a:p>
          <a:p>
            <a:pPr lvl="1"/>
            <a:r>
              <a:rPr lang="en-US" dirty="0"/>
              <a:t>Make sure each section has purpose (you aren’t repeating yourself)</a:t>
            </a:r>
          </a:p>
          <a:p>
            <a:pPr lvl="1"/>
            <a:r>
              <a:rPr lang="en-US" dirty="0"/>
              <a:t>Think about order (what needs to be said at the beginning vs what needs to be said at the end)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9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DE1-96F0-934F-8B64-C6FF2784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A138-5E41-2842-9572-24A275B4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start writing code?</a:t>
            </a:r>
          </a:p>
          <a:p>
            <a:pPr lvl="1"/>
            <a:r>
              <a:rPr lang="en-US" dirty="0"/>
              <a:t>Read the question carefully and with intent</a:t>
            </a:r>
          </a:p>
          <a:p>
            <a:pPr lvl="1"/>
            <a:r>
              <a:rPr lang="en-US" dirty="0"/>
              <a:t>Think about what information was provided in the topic that you should include in your answer</a:t>
            </a:r>
          </a:p>
          <a:p>
            <a:pPr lvl="1"/>
            <a:r>
              <a:rPr lang="en-US" dirty="0"/>
              <a:t>Brainstorm different ways to answer the question</a:t>
            </a:r>
          </a:p>
          <a:p>
            <a:pPr lvl="1"/>
            <a:r>
              <a:rPr lang="en-US" dirty="0"/>
              <a:t>Skim through course material to see what could help</a:t>
            </a:r>
          </a:p>
          <a:p>
            <a:pPr lvl="1"/>
            <a:r>
              <a:rPr lang="en-US" dirty="0"/>
              <a:t>Scaffold or quickly structure each paragraph</a:t>
            </a:r>
          </a:p>
          <a:p>
            <a:pPr lvl="1"/>
            <a:r>
              <a:rPr lang="en-US" dirty="0"/>
              <a:t>Figure out what you want to conclude and think of ways to get there</a:t>
            </a:r>
          </a:p>
          <a:p>
            <a:pPr lvl="1"/>
            <a:r>
              <a:rPr lang="en-US" dirty="0"/>
              <a:t>Make sure each section has purpose (you aren’t repeating yourself)</a:t>
            </a:r>
          </a:p>
          <a:p>
            <a:pPr lvl="1"/>
            <a:r>
              <a:rPr lang="en-US" dirty="0"/>
              <a:t>Think about order (what needs to be said at the beginning vs what needs to be said at the end)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BD0D-6CE9-7F4D-A9D3-AF03703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4F8B-5A4A-FE47-8D3B-6AE6E79B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88F4E-DE65-F741-AC14-C36D9F2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5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8D2D-DA4D-5F4C-AE83-ED10CA4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Please… please… PLEASE have a plan!</a:t>
            </a:r>
          </a:p>
        </p:txBody>
      </p:sp>
      <p:pic>
        <p:nvPicPr>
          <p:cNvPr id="1028" name="Picture 4" descr="Meme Creator - Funny One does not simply Write code with out a Plan Meme  Generator at MemeCreator.org!">
            <a:extLst>
              <a:ext uri="{FF2B5EF4-FFF2-40B4-BE49-F238E27FC236}">
                <a16:creationId xmlns:a16="http://schemas.microsoft.com/office/drawing/2014/main" id="{31F697BD-6264-C74B-9E57-AEB1B530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951846"/>
            <a:ext cx="3754120" cy="22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pent programming Saves hours of planning - Insane Programmer Wolf -  quickmeme">
            <a:extLst>
              <a:ext uri="{FF2B5EF4-FFF2-40B4-BE49-F238E27FC236}">
                <a16:creationId xmlns:a16="http://schemas.microsoft.com/office/drawing/2014/main" id="{1C7DD144-8C79-3745-9071-EDAE943E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43" y="2285998"/>
            <a:ext cx="3540514" cy="354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8B74178-3070-C146-838C-7E420F4E0340}"/>
              </a:ext>
            </a:extLst>
          </p:cNvPr>
          <p:cNvSpPr/>
          <p:nvPr/>
        </p:nvSpPr>
        <p:spPr>
          <a:xfrm>
            <a:off x="8031480" y="1846872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Calculating Chemical Rate Constants</a:t>
            </a:r>
          </a:p>
        </p:txBody>
      </p:sp>
    </p:spTree>
    <p:extLst>
      <p:ext uri="{BB962C8B-B14F-4D97-AF65-F5344CB8AC3E}">
        <p14:creationId xmlns:p14="http://schemas.microsoft.com/office/powerpoint/2010/main" val="304059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Programming Process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86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0F18-C8F5-4E76-9F68-50E71A1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Recap: What is Programming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FC58-F4AF-4D45-A52D-6B691F13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8468"/>
          </a:xfrm>
        </p:spPr>
        <p:txBody>
          <a:bodyPr/>
          <a:lstStyle/>
          <a:p>
            <a:r>
              <a:rPr lang="en-US" dirty="0"/>
              <a:t>A way of telling a computer what to do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computer can’t infer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3"/>
                </a:solidFill>
              </a:rPr>
              <a:t>…</a:t>
            </a:r>
            <a:r>
              <a:rPr lang="en-US" dirty="0"/>
              <a:t>yet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/>
              <a:t>Need to tell a computer every single step it needs to do in a language it can understand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/>
              <a:t>How would you request an egg for breakfast to a chef and to a computer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/>
              <a:t>robot</a:t>
            </a:r>
            <a:r>
              <a:rPr lang="en-US" dirty="0">
                <a:solidFill>
                  <a:schemeClr val="accent3"/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D87F-57FC-4A8D-9E30-1DB8A39BA033}"/>
              </a:ext>
            </a:extLst>
          </p:cNvPr>
          <p:cNvSpPr txBox="1">
            <a:spLocks/>
          </p:cNvSpPr>
          <p:nvPr/>
        </p:nvSpPr>
        <p:spPr>
          <a:xfrm>
            <a:off x="838200" y="4557102"/>
            <a:ext cx="5085862" cy="171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To a Chef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Sunny</a:t>
            </a:r>
            <a:r>
              <a:rPr lang="en-US" sz="2000" dirty="0">
                <a:solidFill>
                  <a:schemeClr val="accent6"/>
                </a:solidFill>
              </a:rPr>
              <a:t>-</a:t>
            </a:r>
            <a:r>
              <a:rPr lang="en-US" sz="2000" dirty="0"/>
              <a:t>side up</a:t>
            </a:r>
            <a:r>
              <a:rPr lang="en-US" sz="2000" dirty="0">
                <a:solidFill>
                  <a:schemeClr val="accent6"/>
                </a:solidFill>
              </a:rPr>
              <a:t>,</a:t>
            </a:r>
            <a:r>
              <a:rPr lang="en-US" sz="2000" dirty="0"/>
              <a:t> please</a:t>
            </a:r>
            <a:r>
              <a:rPr lang="en-US" sz="2000" dirty="0">
                <a:solidFill>
                  <a:schemeClr val="accent6"/>
                </a:solidFill>
              </a:rPr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C4FAA2-BD76-4214-9699-BE755A4886AF}"/>
              </a:ext>
            </a:extLst>
          </p:cNvPr>
          <p:cNvSpPr txBox="1">
            <a:spLocks/>
          </p:cNvSpPr>
          <p:nvPr/>
        </p:nvSpPr>
        <p:spPr>
          <a:xfrm>
            <a:off x="6267938" y="4557102"/>
            <a:ext cx="5085862" cy="212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 a Computer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Turn on stove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Take out pan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Take one egg out of fridge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Crack egg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Pour egg into pan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Wait 5 minutes</a:t>
            </a:r>
            <a:r>
              <a:rPr lang="en-US" dirty="0">
                <a:solidFill>
                  <a:schemeClr val="accent6"/>
                </a:solidFill>
              </a:rPr>
              <a:t>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B1C4F-7039-6D4B-AAD2-2ABE6A3DDDCF}"/>
              </a:ext>
            </a:extLst>
          </p:cNvPr>
          <p:cNvSpPr txBox="1"/>
          <p:nvPr/>
        </p:nvSpPr>
        <p:spPr>
          <a:xfrm>
            <a:off x="7738532" y="1732212"/>
            <a:ext cx="262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 need to tell it what to do </a:t>
            </a:r>
            <a:r>
              <a:rPr lang="en-US" dirty="0">
                <a:solidFill>
                  <a:srgbClr val="00B050"/>
                </a:solidFill>
              </a:rPr>
              <a:t>CORRECTLY</a:t>
            </a:r>
          </a:p>
        </p:txBody>
      </p:sp>
    </p:spTree>
    <p:extLst>
      <p:ext uri="{BB962C8B-B14F-4D97-AF65-F5344CB8AC3E}">
        <p14:creationId xmlns:p14="http://schemas.microsoft.com/office/powerpoint/2010/main" val="163974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C9D0-AB23-0142-A47C-6F4D3EBD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661" y="1383662"/>
            <a:ext cx="8007927" cy="1386306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&gt; 10: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print(”x is greater than 10”)</a:t>
            </a:r>
          </a:p>
        </p:txBody>
      </p:sp>
      <p:pic>
        <p:nvPicPr>
          <p:cNvPr id="2050" name="Picture 2" descr="Assembly Code - an overview | ScienceDirect Topics">
            <a:extLst>
              <a:ext uri="{FF2B5EF4-FFF2-40B4-BE49-F238E27FC236}">
                <a16:creationId xmlns:a16="http://schemas.microsoft.com/office/drawing/2014/main" id="{42288C78-2467-C443-919E-61187C52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9" y="2486270"/>
            <a:ext cx="3874463" cy="41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593DE26-216D-BA4C-BA17-73E65B02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71843"/>
            <a:ext cx="113538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Recap: The power of programming languages</a:t>
            </a:r>
          </a:p>
        </p:txBody>
      </p:sp>
      <p:pic>
        <p:nvPicPr>
          <p:cNvPr id="2052" name="Picture 4" descr="What does a machine language code look like? - Quora">
            <a:extLst>
              <a:ext uri="{FF2B5EF4-FFF2-40B4-BE49-F238E27FC236}">
                <a16:creationId xmlns:a16="http://schemas.microsoft.com/office/drawing/2014/main" id="{9D09E438-679F-8746-B55D-149EF751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2" y="2998418"/>
            <a:ext cx="5212864" cy="31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rix Code GIFs | Tenor">
            <a:extLst>
              <a:ext uri="{FF2B5EF4-FFF2-40B4-BE49-F238E27FC236}">
                <a16:creationId xmlns:a16="http://schemas.microsoft.com/office/drawing/2014/main" id="{2CFA8D14-5329-4042-9E7E-5CA3AB9A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2" y="2672150"/>
            <a:ext cx="63246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47">
            <a:extLst>
              <a:ext uri="{FF2B5EF4-FFF2-40B4-BE49-F238E27FC236}">
                <a16:creationId xmlns:a16="http://schemas.microsoft.com/office/drawing/2014/main" id="{9FEB138B-B921-EC44-A1AA-D1D102E26B41}"/>
              </a:ext>
            </a:extLst>
          </p:cNvPr>
          <p:cNvSpPr/>
          <p:nvPr/>
        </p:nvSpPr>
        <p:spPr>
          <a:xfrm rot="16200000">
            <a:off x="4509023" y="3760540"/>
            <a:ext cx="903559" cy="160782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ython (programming language) - Wikipedia">
            <a:extLst>
              <a:ext uri="{FF2B5EF4-FFF2-40B4-BE49-F238E27FC236}">
                <a16:creationId xmlns:a16="http://schemas.microsoft.com/office/drawing/2014/main" id="{C056852D-9435-9F49-A4D7-869BCAF9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41" y="1484344"/>
            <a:ext cx="592471" cy="59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AB01-2F54-6449-965D-E349EFB5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3806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Recap: Arithmetic Operators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2609C9-0F88-1D4B-B1E2-B377F7953D88}"/>
              </a:ext>
            </a:extLst>
          </p:cNvPr>
          <p:cNvGrpSpPr/>
          <p:nvPr/>
        </p:nvGrpSpPr>
        <p:grpSpPr>
          <a:xfrm>
            <a:off x="1343661" y="1323923"/>
            <a:ext cx="9504680" cy="877181"/>
            <a:chOff x="1343661" y="960077"/>
            <a:chExt cx="9504680" cy="10185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1C5D52-6FEE-564B-A859-1A73A807B9BF}"/>
                </a:ext>
              </a:extLst>
            </p:cNvPr>
            <p:cNvSpPr/>
            <p:nvPr/>
          </p:nvSpPr>
          <p:spPr>
            <a:xfrm>
              <a:off x="1343661" y="960077"/>
              <a:ext cx="1583690" cy="1018540"/>
            </a:xfrm>
            <a:custGeom>
              <a:avLst/>
              <a:gdLst/>
              <a:ahLst/>
              <a:cxnLst/>
              <a:rect l="l" t="t" r="r" b="b"/>
              <a:pathLst>
                <a:path w="1583689" h="1018539">
                  <a:moveTo>
                    <a:pt x="0" y="0"/>
                  </a:moveTo>
                  <a:lnTo>
                    <a:pt x="1583690" y="0"/>
                  </a:lnTo>
                  <a:lnTo>
                    <a:pt x="1583690" y="1018539"/>
                  </a:lnTo>
                  <a:lnTo>
                    <a:pt x="0" y="101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1ADC1E-60C3-4943-9545-2DD246C0BA8B}"/>
                </a:ext>
              </a:extLst>
            </p:cNvPr>
            <p:cNvSpPr txBox="1"/>
            <p:nvPr/>
          </p:nvSpPr>
          <p:spPr>
            <a:xfrm>
              <a:off x="1421131" y="1327071"/>
              <a:ext cx="1141095" cy="393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Op</a:t>
              </a: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r>
                <a:rPr sz="2200" b="1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sz="2200" b="1" spc="-5" dirty="0"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  <a:r>
                <a:rPr sz="2200" b="1" spc="-15" dirty="0">
                  <a:solidFill>
                    <a:schemeClr val="bg1"/>
                  </a:solidFill>
                  <a:latin typeface="Times New Roman"/>
                  <a:cs typeface="Times New Roman"/>
                </a:rPr>
                <a:t>or</a:t>
              </a:r>
              <a:endParaRPr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0DA2EE4-F869-7F4F-87C6-532ADAF6207B}"/>
                </a:ext>
              </a:extLst>
            </p:cNvPr>
            <p:cNvSpPr/>
            <p:nvPr/>
          </p:nvSpPr>
          <p:spPr>
            <a:xfrm>
              <a:off x="2927352" y="960077"/>
              <a:ext cx="2197100" cy="1018540"/>
            </a:xfrm>
            <a:custGeom>
              <a:avLst/>
              <a:gdLst/>
              <a:ahLst/>
              <a:cxnLst/>
              <a:rect l="l" t="t" r="r" b="b"/>
              <a:pathLst>
                <a:path w="2197100" h="1018539">
                  <a:moveTo>
                    <a:pt x="0" y="0"/>
                  </a:moveTo>
                  <a:lnTo>
                    <a:pt x="2197100" y="0"/>
                  </a:lnTo>
                  <a:lnTo>
                    <a:pt x="2197100" y="1018539"/>
                  </a:lnTo>
                  <a:lnTo>
                    <a:pt x="0" y="101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D226278-D88E-4044-8BED-5EDBA213861A}"/>
                </a:ext>
              </a:extLst>
            </p:cNvPr>
            <p:cNvSpPr txBox="1"/>
            <p:nvPr/>
          </p:nvSpPr>
          <p:spPr>
            <a:xfrm>
              <a:off x="3004822" y="1327071"/>
              <a:ext cx="1250950" cy="393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Op</a:t>
              </a: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r>
                <a:rPr sz="2200" b="1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r>
                <a:rPr sz="2200" b="1" spc="-5" dirty="0">
                  <a:solidFill>
                    <a:schemeClr val="bg1"/>
                  </a:solidFill>
                  <a:latin typeface="Times New Roman"/>
                  <a:cs typeface="Times New Roman"/>
                </a:rPr>
                <a:t>ti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on</a:t>
              </a:r>
              <a:endParaRPr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9B2EAC4-527C-C449-AA79-DC3D091BD29D}"/>
                </a:ext>
              </a:extLst>
            </p:cNvPr>
            <p:cNvSpPr/>
            <p:nvPr/>
          </p:nvSpPr>
          <p:spPr>
            <a:xfrm>
              <a:off x="5124452" y="960077"/>
              <a:ext cx="1761489" cy="1018540"/>
            </a:xfrm>
            <a:custGeom>
              <a:avLst/>
              <a:gdLst/>
              <a:ahLst/>
              <a:cxnLst/>
              <a:rect l="l" t="t" r="r" b="b"/>
              <a:pathLst>
                <a:path w="1761489" h="1018539">
                  <a:moveTo>
                    <a:pt x="0" y="0"/>
                  </a:moveTo>
                  <a:lnTo>
                    <a:pt x="1761489" y="0"/>
                  </a:lnTo>
                  <a:lnTo>
                    <a:pt x="1761489" y="1018539"/>
                  </a:lnTo>
                  <a:lnTo>
                    <a:pt x="0" y="101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4903C9A-EF99-0647-9C94-5ADACFAB5D15}"/>
                </a:ext>
              </a:extLst>
            </p:cNvPr>
            <p:cNvSpPr txBox="1"/>
            <p:nvPr/>
          </p:nvSpPr>
          <p:spPr>
            <a:xfrm>
              <a:off x="5201922" y="1327071"/>
              <a:ext cx="1343025" cy="393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xp</a:t>
              </a:r>
              <a:r>
                <a:rPr sz="2200" b="1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es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s</a:t>
              </a:r>
              <a:r>
                <a:rPr sz="2200" b="1" spc="-15" dirty="0">
                  <a:solidFill>
                    <a:schemeClr val="bg1"/>
                  </a:solidFill>
                  <a:latin typeface="Times New Roman"/>
                  <a:cs typeface="Times New Roman"/>
                </a:rPr>
                <a:t>ion</a:t>
              </a:r>
              <a:endParaRPr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059340B-75A2-344E-B9A7-EC39B9EC329F}"/>
                </a:ext>
              </a:extLst>
            </p:cNvPr>
            <p:cNvSpPr/>
            <p:nvPr/>
          </p:nvSpPr>
          <p:spPr>
            <a:xfrm>
              <a:off x="6885942" y="960077"/>
              <a:ext cx="2528570" cy="1018540"/>
            </a:xfrm>
            <a:custGeom>
              <a:avLst/>
              <a:gdLst/>
              <a:ahLst/>
              <a:cxnLst/>
              <a:rect l="l" t="t" r="r" b="b"/>
              <a:pathLst>
                <a:path w="2528570" h="1018539">
                  <a:moveTo>
                    <a:pt x="0" y="0"/>
                  </a:moveTo>
                  <a:lnTo>
                    <a:pt x="2528569" y="0"/>
                  </a:lnTo>
                  <a:lnTo>
                    <a:pt x="2528569" y="1018539"/>
                  </a:lnTo>
                  <a:lnTo>
                    <a:pt x="0" y="101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9D2397C-9FFB-4D40-A542-B4C6DDAE08C5}"/>
                </a:ext>
              </a:extLst>
            </p:cNvPr>
            <p:cNvSpPr txBox="1"/>
            <p:nvPr/>
          </p:nvSpPr>
          <p:spPr>
            <a:xfrm>
              <a:off x="6963411" y="1327071"/>
              <a:ext cx="2327275" cy="393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n</a:t>
              </a: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gli</a:t>
              </a:r>
              <a:r>
                <a:rPr sz="2200" b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s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h </a:t>
              </a:r>
              <a:r>
                <a:rPr sz="2200" b="1" spc="-5" dirty="0"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escr</a:t>
              </a:r>
              <a:r>
                <a:rPr sz="2200" b="1" spc="-15" dirty="0">
                  <a:solidFill>
                    <a:schemeClr val="bg1"/>
                  </a:solidFill>
                  <a:latin typeface="Times New Roman"/>
                  <a:cs typeface="Times New Roman"/>
                </a:rPr>
                <a:t>ip</a:t>
              </a:r>
              <a:r>
                <a:rPr sz="2200" b="1" spc="-5" dirty="0"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  <a:r>
                <a:rPr sz="2200" b="1" spc="-15" dirty="0">
                  <a:solidFill>
                    <a:schemeClr val="bg1"/>
                  </a:solidFill>
                  <a:latin typeface="Times New Roman"/>
                  <a:cs typeface="Times New Roman"/>
                </a:rPr>
                <a:t>ion</a:t>
              </a:r>
              <a:endParaRPr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4404570-8CF4-4C4B-B690-275ABFA05CB1}"/>
                </a:ext>
              </a:extLst>
            </p:cNvPr>
            <p:cNvSpPr/>
            <p:nvPr/>
          </p:nvSpPr>
          <p:spPr>
            <a:xfrm>
              <a:off x="9414511" y="960077"/>
              <a:ext cx="1433830" cy="1018540"/>
            </a:xfrm>
            <a:custGeom>
              <a:avLst/>
              <a:gdLst/>
              <a:ahLst/>
              <a:cxnLst/>
              <a:rect l="l" t="t" r="r" b="b"/>
              <a:pathLst>
                <a:path w="1433829" h="1018539">
                  <a:moveTo>
                    <a:pt x="0" y="0"/>
                  </a:moveTo>
                  <a:lnTo>
                    <a:pt x="1433830" y="0"/>
                  </a:lnTo>
                  <a:lnTo>
                    <a:pt x="1433830" y="1018539"/>
                  </a:lnTo>
                  <a:lnTo>
                    <a:pt x="0" y="1018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E27AD640-A03C-7643-9F01-6B6EB57FDF8B}"/>
                </a:ext>
              </a:extLst>
            </p:cNvPr>
            <p:cNvSpPr txBox="1"/>
            <p:nvPr/>
          </p:nvSpPr>
          <p:spPr>
            <a:xfrm>
              <a:off x="9491982" y="1327071"/>
              <a:ext cx="784860" cy="3931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b="1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Re</a:t>
              </a:r>
              <a:r>
                <a:rPr sz="22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s</a:t>
              </a:r>
              <a:r>
                <a:rPr sz="2200" b="1" spc="-5" dirty="0">
                  <a:solidFill>
                    <a:schemeClr val="bg1"/>
                  </a:solidFill>
                  <a:latin typeface="Times New Roman"/>
                  <a:cs typeface="Times New Roman"/>
                </a:rPr>
                <a:t>u</a:t>
              </a:r>
              <a:r>
                <a:rPr sz="2200" b="1" spc="-15" dirty="0">
                  <a:solidFill>
                    <a:schemeClr val="bg1"/>
                  </a:solidFill>
                  <a:latin typeface="Times New Roman"/>
                  <a:cs typeface="Times New Roman"/>
                </a:rPr>
                <a:t>lt</a:t>
              </a:r>
              <a:endParaRPr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70816FD-8FEC-8E49-91ED-9BA6ACE1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07175"/>
              </p:ext>
            </p:extLst>
          </p:nvPr>
        </p:nvGraphicFramePr>
        <p:xfrm>
          <a:off x="1343661" y="2083981"/>
          <a:ext cx="9504677" cy="460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31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37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1 p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lu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 56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67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52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3 m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inu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 52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-29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mult</a:t>
                      </a:r>
                      <a:r>
                        <a:rPr sz="2000" b="1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pli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tion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ult</a:t>
                      </a:r>
                      <a:r>
                        <a:rPr sz="2000" b="1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pli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y 5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tiation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ower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of 5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7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divi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ivid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by 2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4.5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eg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b="1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ion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ivid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by 2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4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623570" marR="568325">
                        <a:lnSpc>
                          <a:spcPts val="2440"/>
                        </a:lnSpc>
                      </a:pP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2000" b="1" spc="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ain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b="1" spc="-1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2000" b="1" spc="-1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mod</a:t>
                      </a:r>
                      <a:r>
                        <a:rPr sz="2000" b="1" spc="-5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3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Recap: Variable Names and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5" y="1662395"/>
            <a:ext cx="7495311" cy="483547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rules for legal Python names:</a:t>
            </a:r>
          </a:p>
          <a:p>
            <a:pPr lvl="1"/>
            <a:r>
              <a:rPr lang="en-CA" dirty="0"/>
              <a:t>Names must start with a letter or _ (underscore)</a:t>
            </a:r>
          </a:p>
          <a:p>
            <a:pPr lvl="1"/>
            <a:r>
              <a:rPr lang="en-CA" dirty="0"/>
              <a:t>Names must contain only letters, digits, and _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In most situations, the convention is to use </a:t>
            </a:r>
            <a:r>
              <a:rPr lang="en-CA" dirty="0" err="1"/>
              <a:t>pothole_case</a:t>
            </a:r>
            <a:endParaRPr lang="en-CA" dirty="0"/>
          </a:p>
          <a:p>
            <a:pPr lvl="1"/>
            <a:r>
              <a:rPr lang="en-CA" dirty="0"/>
              <a:t>Lowercase letters with words separated by _ to improve readability</a:t>
            </a:r>
          </a:p>
          <a:p>
            <a:pPr lvl="1"/>
            <a:endParaRPr lang="en-CA" dirty="0"/>
          </a:p>
          <a:p>
            <a:r>
              <a:rPr lang="en-CA" dirty="0"/>
              <a:t>Try to add meaning where possible!</a:t>
            </a:r>
          </a:p>
          <a:p>
            <a:pPr lvl="1"/>
            <a:r>
              <a:rPr lang="en-CA" dirty="0"/>
              <a:t>Ex: </a:t>
            </a:r>
            <a:r>
              <a:rPr lang="en-CA" dirty="0" err="1"/>
              <a:t>gas_mileage</a:t>
            </a:r>
            <a:r>
              <a:rPr lang="en-CA" dirty="0"/>
              <a:t> and </a:t>
            </a:r>
            <a:r>
              <a:rPr lang="en-CA" dirty="0" err="1"/>
              <a:t>cost_per_litre</a:t>
            </a:r>
            <a:r>
              <a:rPr lang="en-CA" dirty="0"/>
              <a:t> instead of </a:t>
            </a:r>
            <a:r>
              <a:rPr lang="en-CA" dirty="0" err="1"/>
              <a:t>nomnom</a:t>
            </a:r>
            <a:r>
              <a:rPr lang="en-CA" dirty="0"/>
              <a:t> and </a:t>
            </a:r>
            <a:r>
              <a:rPr lang="en-CA" dirty="0" err="1"/>
              <a:t>nomnomnom</a:t>
            </a:r>
            <a:endParaRPr lang="en-CA" dirty="0"/>
          </a:p>
          <a:p>
            <a:pPr lvl="1"/>
            <a:r>
              <a:rPr lang="en-CA" dirty="0"/>
              <a:t>Save yourself when debugging &amp; put your TAs in a good mood when marking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6" descr="Actual programming vs debating 30 minutes on how to name a variable Drake  meme | StareCat.com">
            <a:extLst>
              <a:ext uri="{FF2B5EF4-FFF2-40B4-BE49-F238E27FC236}">
                <a16:creationId xmlns:a16="http://schemas.microsoft.com/office/drawing/2014/main" id="{A8179B86-6883-CE4A-8678-AD7FD062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4" y="1800674"/>
            <a:ext cx="4351866" cy="373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1004-D4DE-BD40-9A70-1836C439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84A5-C9B7-DE49-8D96-4710AB90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829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If nothing else, write #</a:t>
            </a:r>
            <a:r>
              <a:rPr lang="en-US" dirty="0" err="1"/>
              <a:t>cleancode</a:t>
            </a:r>
            <a:endParaRPr lang="en-US" dirty="0"/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Save yourself from yourself</a:t>
            </a:r>
          </a:p>
          <a:p>
            <a:r>
              <a:rPr lang="en-US" dirty="0"/>
              <a:t>Lots of testing!</a:t>
            </a:r>
          </a:p>
          <a:p>
            <a:pPr lvl="1"/>
            <a:r>
              <a:rPr lang="en-US" dirty="0"/>
              <a:t>Modular code (you will learn about functions next week)</a:t>
            </a:r>
          </a:p>
          <a:p>
            <a:pPr lvl="1"/>
            <a:r>
              <a:rPr lang="en-US" dirty="0"/>
              <a:t>Test often and with purpose</a:t>
            </a:r>
          </a:p>
          <a:p>
            <a:r>
              <a:rPr lang="en-US" dirty="0"/>
              <a:t>Understanding errors</a:t>
            </a:r>
          </a:p>
          <a:p>
            <a:pPr lvl="1"/>
            <a:r>
              <a:rPr lang="en-US" dirty="0"/>
              <a:t>Types of errors</a:t>
            </a:r>
          </a:p>
          <a:p>
            <a:pPr lvl="1"/>
            <a:r>
              <a:rPr lang="en-US" dirty="0"/>
              <a:t>Error codes</a:t>
            </a:r>
          </a:p>
          <a:p>
            <a:r>
              <a:rPr lang="en-US" dirty="0"/>
              <a:t>Always have a plan!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C3795D-1DE4-7F45-86EE-BD14786F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33" y="727514"/>
            <a:ext cx="3183467" cy="408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8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21B3-1EEF-8D43-9DBD-8E8CAFA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Readability Tips (#</a:t>
            </a:r>
            <a:r>
              <a:rPr lang="en-US" dirty="0" err="1"/>
              <a:t>cleancode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17B0-B365-F041-A4BD-A031C572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536"/>
            <a:ext cx="7689850" cy="4835479"/>
          </a:xfrm>
        </p:spPr>
        <p:txBody>
          <a:bodyPr/>
          <a:lstStyle/>
          <a:p>
            <a:r>
              <a:rPr lang="en-US" dirty="0"/>
              <a:t>Use whitespace to separate variables and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canda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cat+panda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Be consistent with spacing, too much whitespace can be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canda</a:t>
            </a:r>
            <a:r>
              <a:rPr lang="en-US" dirty="0">
                <a:solidFill>
                  <a:srgbClr val="FF0000"/>
                </a:solidFill>
              </a:rPr>
              <a:t> =                                 cat      +panda</a:t>
            </a:r>
          </a:p>
          <a:p>
            <a:r>
              <a:rPr lang="en-US" dirty="0"/>
              <a:t>Pick variable names that are easy to read and interpret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canda</a:t>
            </a:r>
            <a:r>
              <a:rPr lang="en-US" dirty="0">
                <a:solidFill>
                  <a:srgbClr val="FF0000"/>
                </a:solidFill>
              </a:rPr>
              <a:t> = nom + </a:t>
            </a:r>
            <a:r>
              <a:rPr lang="en-US" dirty="0" err="1">
                <a:solidFill>
                  <a:srgbClr val="FF0000"/>
                </a:solidFill>
              </a:rPr>
              <a:t>nomnomnomnomnom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Be consistent with naming schemes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Canda</a:t>
            </a:r>
            <a:r>
              <a:rPr lang="en-US" dirty="0">
                <a:solidFill>
                  <a:srgbClr val="FF0000"/>
                </a:solidFill>
              </a:rPr>
              <a:t> = CAT + _panda42</a:t>
            </a:r>
          </a:p>
        </p:txBody>
      </p:sp>
      <p:pic>
        <p:nvPicPr>
          <p:cNvPr id="3074" name="Picture 2" descr="Funny And Creepy Cat Hybrids Bred In Photoshop">
            <a:extLst>
              <a:ext uri="{FF2B5EF4-FFF2-40B4-BE49-F238E27FC236}">
                <a16:creationId xmlns:a16="http://schemas.microsoft.com/office/drawing/2014/main" id="{F3ADB852-BD64-2643-BE76-367FF4EEB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1490519"/>
            <a:ext cx="2959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32240-8BCA-1748-ABCE-4FCE5D8B8019}"/>
              </a:ext>
            </a:extLst>
          </p:cNvPr>
          <p:cNvSpPr txBox="1"/>
          <p:nvPr/>
        </p:nvSpPr>
        <p:spPr>
          <a:xfrm>
            <a:off x="7425267" y="8699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B050"/>
                </a:solidFill>
              </a:rPr>
              <a:t>&gt;&gt;&gt; </a:t>
            </a:r>
            <a:r>
              <a:rPr lang="en-US" sz="2400" dirty="0" err="1">
                <a:solidFill>
                  <a:srgbClr val="00B050"/>
                </a:solidFill>
              </a:rPr>
              <a:t>canda</a:t>
            </a:r>
            <a:r>
              <a:rPr lang="en-US" sz="2400" dirty="0">
                <a:solidFill>
                  <a:srgbClr val="00B050"/>
                </a:solidFill>
              </a:rPr>
              <a:t> = cat + panda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C48E-8CA5-324C-970F-517BFBF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6708-BB98-FB4B-9341-58381E6E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727200"/>
            <a:ext cx="7493000" cy="4835479"/>
          </a:xfrm>
        </p:spPr>
        <p:txBody>
          <a:bodyPr>
            <a:normAutofit/>
          </a:bodyPr>
          <a:lstStyle/>
          <a:p>
            <a:r>
              <a:rPr lang="en-CA" spc="-20" dirty="0"/>
              <a:t>Comments</a:t>
            </a:r>
            <a:r>
              <a:rPr lang="en-CA" spc="35" dirty="0"/>
              <a:t> </a:t>
            </a:r>
            <a:r>
              <a:rPr lang="en-CA" spc="-15" dirty="0"/>
              <a:t>are</a:t>
            </a:r>
            <a:r>
              <a:rPr lang="en-CA" spc="5" dirty="0"/>
              <a:t> </a:t>
            </a:r>
            <a:r>
              <a:rPr lang="en-CA" spc="-15" dirty="0"/>
              <a:t>to</a:t>
            </a:r>
            <a:r>
              <a:rPr lang="en-CA" spc="-5" dirty="0"/>
              <a:t> </a:t>
            </a:r>
            <a:r>
              <a:rPr lang="en-CA" spc="-15" dirty="0"/>
              <a:t>help</a:t>
            </a:r>
            <a:r>
              <a:rPr lang="en-CA" spc="15" dirty="0"/>
              <a:t> </a:t>
            </a:r>
            <a:r>
              <a:rPr lang="en-CA" spc="-15" dirty="0"/>
              <a:t>you,</a:t>
            </a:r>
            <a:r>
              <a:rPr lang="en-CA" spc="-5" dirty="0"/>
              <a:t> </a:t>
            </a:r>
            <a:r>
              <a:rPr lang="en-CA" spc="-20" dirty="0"/>
              <a:t>and</a:t>
            </a:r>
            <a:r>
              <a:rPr lang="en-CA" spc="5" dirty="0"/>
              <a:t> </a:t>
            </a:r>
            <a:r>
              <a:rPr lang="en-CA" spc="-20" dirty="0"/>
              <a:t>a</a:t>
            </a:r>
            <a:r>
              <a:rPr lang="en-CA" spc="-15" dirty="0"/>
              <a:t>nyo</a:t>
            </a:r>
            <a:r>
              <a:rPr lang="en-CA" spc="-20" dirty="0"/>
              <a:t>ne</a:t>
            </a:r>
            <a:r>
              <a:rPr lang="en-CA" spc="5" dirty="0"/>
              <a:t> </a:t>
            </a:r>
            <a:r>
              <a:rPr lang="en-CA" spc="-15" dirty="0"/>
              <a:t>el</a:t>
            </a:r>
            <a:r>
              <a:rPr lang="en-CA" spc="-10" dirty="0"/>
              <a:t>s</a:t>
            </a:r>
            <a:r>
              <a:rPr lang="en-CA" spc="-20" dirty="0"/>
              <a:t>e</a:t>
            </a:r>
            <a:r>
              <a:rPr lang="en-CA" spc="-15" dirty="0"/>
              <a:t> who</a:t>
            </a:r>
            <a:r>
              <a:rPr lang="en-CA" spc="15" dirty="0"/>
              <a:t> </a:t>
            </a:r>
            <a:r>
              <a:rPr lang="en-CA" spc="-15" dirty="0"/>
              <a:t>is</a:t>
            </a:r>
            <a:r>
              <a:rPr lang="en-CA" spc="-5" dirty="0"/>
              <a:t> </a:t>
            </a:r>
            <a:r>
              <a:rPr lang="en-CA" spc="-10" dirty="0"/>
              <a:t>r</a:t>
            </a:r>
            <a:r>
              <a:rPr lang="en-CA" spc="-15" dirty="0"/>
              <a:t>e</a:t>
            </a:r>
            <a:r>
              <a:rPr lang="en-CA" spc="-20" dirty="0"/>
              <a:t>a</a:t>
            </a:r>
            <a:r>
              <a:rPr lang="en-CA" spc="-15" dirty="0"/>
              <a:t>d</a:t>
            </a:r>
            <a:r>
              <a:rPr lang="en-CA" spc="-10" dirty="0"/>
              <a:t>i</a:t>
            </a:r>
            <a:r>
              <a:rPr lang="en-CA" spc="-15" dirty="0"/>
              <a:t>ng/</a:t>
            </a:r>
            <a:r>
              <a:rPr lang="en-CA" spc="-10" dirty="0"/>
              <a:t>u</a:t>
            </a:r>
            <a:r>
              <a:rPr lang="en-CA" spc="-15" dirty="0"/>
              <a:t>s</a:t>
            </a:r>
            <a:r>
              <a:rPr lang="en-CA" spc="-5" dirty="0"/>
              <a:t>i</a:t>
            </a:r>
            <a:r>
              <a:rPr lang="en-CA" spc="-20" dirty="0"/>
              <a:t>ng</a:t>
            </a:r>
            <a:r>
              <a:rPr lang="en-CA" spc="15" dirty="0"/>
              <a:t> </a:t>
            </a:r>
            <a:r>
              <a:rPr lang="en-CA" spc="-15" dirty="0"/>
              <a:t>your</a:t>
            </a:r>
            <a:r>
              <a:rPr lang="en-CA" spc="5" dirty="0"/>
              <a:t> </a:t>
            </a:r>
            <a:r>
              <a:rPr lang="en-CA" spc="-10" dirty="0"/>
              <a:t>c</a:t>
            </a:r>
            <a:r>
              <a:rPr lang="en-CA" spc="-20" dirty="0"/>
              <a:t>o</a:t>
            </a:r>
            <a:r>
              <a:rPr lang="en-CA" spc="-15" dirty="0"/>
              <a:t>de,</a:t>
            </a:r>
            <a:r>
              <a:rPr lang="en-CA" spc="-5" dirty="0"/>
              <a:t> </a:t>
            </a:r>
            <a:r>
              <a:rPr lang="en-CA" spc="-15" dirty="0"/>
              <a:t>to</a:t>
            </a:r>
            <a:r>
              <a:rPr lang="en-CA" dirty="0"/>
              <a:t> </a:t>
            </a:r>
            <a:r>
              <a:rPr lang="en-CA" spc="-10" dirty="0"/>
              <a:t>r</a:t>
            </a:r>
            <a:r>
              <a:rPr lang="en-CA" spc="-15" dirty="0"/>
              <a:t>e</a:t>
            </a:r>
            <a:r>
              <a:rPr lang="en-CA" spc="-25" dirty="0"/>
              <a:t>mem</a:t>
            </a:r>
            <a:r>
              <a:rPr lang="en-CA" spc="-15" dirty="0"/>
              <a:t>ber or</a:t>
            </a:r>
            <a:r>
              <a:rPr lang="en-CA" spc="5" dirty="0"/>
              <a:t> </a:t>
            </a:r>
            <a:r>
              <a:rPr lang="en-CA" spc="-20" dirty="0"/>
              <a:t>u</a:t>
            </a:r>
            <a:r>
              <a:rPr lang="en-CA" spc="-10" dirty="0"/>
              <a:t>n</a:t>
            </a:r>
            <a:r>
              <a:rPr lang="en-CA" spc="-20" dirty="0"/>
              <a:t>d</a:t>
            </a:r>
            <a:r>
              <a:rPr lang="en-CA" spc="-15" dirty="0"/>
              <a:t>e</a:t>
            </a:r>
            <a:r>
              <a:rPr lang="en-CA" spc="-10" dirty="0"/>
              <a:t>rs</a:t>
            </a:r>
            <a:r>
              <a:rPr lang="en-CA" spc="-15" dirty="0"/>
              <a:t>ta</a:t>
            </a:r>
            <a:r>
              <a:rPr lang="en-CA" spc="-10" dirty="0"/>
              <a:t>n</a:t>
            </a:r>
            <a:r>
              <a:rPr lang="en-CA" spc="-20" dirty="0"/>
              <a:t>d</a:t>
            </a:r>
            <a:r>
              <a:rPr lang="en-CA" spc="-5" dirty="0"/>
              <a:t> t</a:t>
            </a:r>
            <a:r>
              <a:rPr lang="en-CA" spc="-20" dirty="0"/>
              <a:t>he</a:t>
            </a:r>
            <a:r>
              <a:rPr lang="en-CA" spc="5" dirty="0"/>
              <a:t> </a:t>
            </a:r>
            <a:r>
              <a:rPr lang="en-CA" spc="-20" dirty="0"/>
              <a:t>p</a:t>
            </a:r>
            <a:r>
              <a:rPr lang="en-CA" spc="-10" dirty="0"/>
              <a:t>ur</a:t>
            </a:r>
            <a:r>
              <a:rPr lang="en-CA" spc="-15" dirty="0"/>
              <a:t>p</a:t>
            </a:r>
            <a:r>
              <a:rPr lang="en-CA" spc="-20" dirty="0"/>
              <a:t>o</a:t>
            </a:r>
            <a:r>
              <a:rPr lang="en-CA" spc="-10" dirty="0"/>
              <a:t>s</a:t>
            </a:r>
            <a:r>
              <a:rPr lang="en-CA" spc="-20" dirty="0"/>
              <a:t>e</a:t>
            </a:r>
            <a:r>
              <a:rPr lang="en-CA" spc="-5" dirty="0"/>
              <a:t> </a:t>
            </a:r>
            <a:r>
              <a:rPr lang="en-CA" spc="-10" dirty="0"/>
              <a:t>of</a:t>
            </a:r>
            <a:r>
              <a:rPr lang="en-CA" spc="-5" dirty="0"/>
              <a:t> </a:t>
            </a:r>
            <a:r>
              <a:rPr lang="en-CA" spc="-20" dirty="0"/>
              <a:t>a</a:t>
            </a:r>
            <a:r>
              <a:rPr lang="en-CA" spc="5" dirty="0"/>
              <a:t> </a:t>
            </a:r>
            <a:r>
              <a:rPr lang="en-CA" spc="-20" dirty="0"/>
              <a:t>g</a:t>
            </a:r>
            <a:r>
              <a:rPr lang="en-CA" spc="-5" dirty="0"/>
              <a:t>i</a:t>
            </a:r>
            <a:r>
              <a:rPr lang="en-CA" spc="-15" dirty="0"/>
              <a:t>ve</a:t>
            </a:r>
            <a:r>
              <a:rPr lang="en-CA" spc="-20" dirty="0"/>
              <a:t>n</a:t>
            </a:r>
            <a:r>
              <a:rPr lang="en-CA" spc="-5" dirty="0"/>
              <a:t> </a:t>
            </a:r>
            <a:r>
              <a:rPr lang="en-CA" spc="-15" dirty="0"/>
              <a:t>va</a:t>
            </a:r>
            <a:r>
              <a:rPr lang="en-CA" spc="-5" dirty="0"/>
              <a:t>r</a:t>
            </a:r>
            <a:r>
              <a:rPr lang="en-CA" spc="-10" dirty="0"/>
              <a:t>i</a:t>
            </a:r>
            <a:r>
              <a:rPr lang="en-CA" spc="-15" dirty="0"/>
              <a:t>a</a:t>
            </a:r>
            <a:r>
              <a:rPr lang="en-CA" spc="-20" dirty="0"/>
              <a:t>b</a:t>
            </a:r>
            <a:r>
              <a:rPr lang="en-CA" spc="-5" dirty="0"/>
              <a:t>l</a:t>
            </a:r>
            <a:r>
              <a:rPr lang="en-CA" spc="-20" dirty="0"/>
              <a:t>e</a:t>
            </a:r>
            <a:r>
              <a:rPr lang="en-CA" spc="-15" dirty="0"/>
              <a:t> or</a:t>
            </a:r>
            <a:r>
              <a:rPr lang="en-CA" spc="5" dirty="0"/>
              <a:t> </a:t>
            </a:r>
            <a:r>
              <a:rPr lang="en-CA" spc="-10" dirty="0"/>
              <a:t>f</a:t>
            </a:r>
            <a:r>
              <a:rPr lang="en-CA" spc="-15" dirty="0"/>
              <a:t>u</a:t>
            </a:r>
            <a:r>
              <a:rPr lang="en-CA" spc="-20" dirty="0"/>
              <a:t>n</a:t>
            </a:r>
            <a:r>
              <a:rPr lang="en-CA" spc="-10" dirty="0"/>
              <a:t>cti</a:t>
            </a:r>
            <a:r>
              <a:rPr lang="en-CA" spc="-15" dirty="0"/>
              <a:t>o</a:t>
            </a:r>
            <a:r>
              <a:rPr lang="en-CA" spc="-20" dirty="0"/>
              <a:t>n</a:t>
            </a:r>
            <a:r>
              <a:rPr lang="en-CA" spc="-5" dirty="0"/>
              <a:t> </a:t>
            </a:r>
            <a:r>
              <a:rPr lang="en-CA" spc="-15" dirty="0"/>
              <a:t>in</a:t>
            </a:r>
            <a:r>
              <a:rPr lang="en-CA" spc="-5" dirty="0"/>
              <a:t> </a:t>
            </a:r>
            <a:r>
              <a:rPr lang="en-CA" spc="-20" dirty="0"/>
              <a:t>a</a:t>
            </a:r>
            <a:r>
              <a:rPr lang="en-CA" spc="10" dirty="0"/>
              <a:t> </a:t>
            </a:r>
            <a:r>
              <a:rPr lang="en-CA" spc="-20" dirty="0"/>
              <a:t>p</a:t>
            </a:r>
            <a:r>
              <a:rPr lang="en-CA" dirty="0"/>
              <a:t>r</a:t>
            </a:r>
            <a:r>
              <a:rPr lang="en-CA" spc="-20" dirty="0"/>
              <a:t>o</a:t>
            </a:r>
            <a:r>
              <a:rPr lang="en-CA" spc="-15" dirty="0"/>
              <a:t>g</a:t>
            </a:r>
            <a:r>
              <a:rPr lang="en-CA" spc="-10" dirty="0"/>
              <a:t>r</a:t>
            </a:r>
            <a:r>
              <a:rPr lang="en-CA" spc="-15" dirty="0"/>
              <a:t>a</a:t>
            </a:r>
            <a:r>
              <a:rPr lang="en-CA" spc="-5" dirty="0"/>
              <a:t>m</a:t>
            </a:r>
            <a:r>
              <a:rPr lang="en-CA" spc="-10" dirty="0"/>
              <a:t>.</a:t>
            </a:r>
          </a:p>
          <a:p>
            <a:r>
              <a:rPr lang="en-CA" spc="-20" dirty="0"/>
              <a:t>A</a:t>
            </a:r>
            <a:r>
              <a:rPr lang="en-CA" spc="-160" dirty="0"/>
              <a:t> </a:t>
            </a:r>
            <a:r>
              <a:rPr lang="en-CA" spc="-15" dirty="0"/>
              <a:t>co</a:t>
            </a:r>
            <a:r>
              <a:rPr lang="en-CA" spc="-25" dirty="0"/>
              <a:t>mme</a:t>
            </a:r>
            <a:r>
              <a:rPr lang="en-CA" spc="-15" dirty="0"/>
              <a:t>n</a:t>
            </a:r>
            <a:r>
              <a:rPr lang="en-CA" spc="-10" dirty="0"/>
              <a:t>t</a:t>
            </a:r>
            <a:r>
              <a:rPr lang="en-CA" spc="10" dirty="0"/>
              <a:t> </a:t>
            </a:r>
            <a:r>
              <a:rPr lang="en-CA" spc="-20" dirty="0"/>
              <a:t>b</a:t>
            </a:r>
            <a:r>
              <a:rPr lang="en-CA" spc="-15" dirty="0"/>
              <a:t>e</a:t>
            </a:r>
            <a:r>
              <a:rPr lang="en-CA" spc="-20" dirty="0"/>
              <a:t>g</a:t>
            </a:r>
            <a:r>
              <a:rPr lang="en-CA" spc="-5" dirty="0"/>
              <a:t>i</a:t>
            </a:r>
            <a:r>
              <a:rPr lang="en-CA" spc="-15" dirty="0"/>
              <a:t>ns</a:t>
            </a:r>
            <a:r>
              <a:rPr lang="en-CA" spc="5" dirty="0"/>
              <a:t> </a:t>
            </a:r>
            <a:r>
              <a:rPr lang="en-CA" spc="-15" dirty="0"/>
              <a:t>with</a:t>
            </a:r>
            <a:r>
              <a:rPr lang="en-CA" spc="5" dirty="0"/>
              <a:t> </a:t>
            </a:r>
            <a:r>
              <a:rPr lang="en-CA" spc="-10" dirty="0"/>
              <a:t>t</a:t>
            </a:r>
            <a:r>
              <a:rPr lang="en-CA" spc="-15" dirty="0"/>
              <a:t>h</a:t>
            </a:r>
            <a:r>
              <a:rPr lang="en-CA" spc="-20" dirty="0"/>
              <a:t>e</a:t>
            </a:r>
            <a:r>
              <a:rPr lang="en-CA" spc="-5" dirty="0"/>
              <a:t> </a:t>
            </a:r>
            <a:r>
              <a:rPr lang="en-CA" spc="-10" dirty="0"/>
              <a:t>n</a:t>
            </a:r>
            <a:r>
              <a:rPr lang="en-CA" spc="-20" dirty="0"/>
              <a:t>um</a:t>
            </a:r>
            <a:r>
              <a:rPr lang="en-CA" spc="-15" dirty="0"/>
              <a:t>ber</a:t>
            </a:r>
            <a:r>
              <a:rPr lang="en-CA" spc="15" dirty="0"/>
              <a:t> </a:t>
            </a:r>
            <a:r>
              <a:rPr lang="en-CA" spc="-15" dirty="0"/>
              <a:t>s</a:t>
            </a:r>
            <a:r>
              <a:rPr lang="en-CA" spc="-5" dirty="0"/>
              <a:t>i</a:t>
            </a:r>
            <a:r>
              <a:rPr lang="en-CA" spc="-20" dirty="0"/>
              <a:t>gn</a:t>
            </a:r>
            <a:r>
              <a:rPr lang="en-CA" spc="60" dirty="0"/>
              <a:t> </a:t>
            </a:r>
            <a:r>
              <a:rPr lang="en-CA" spc="-5" dirty="0"/>
              <a:t>(</a:t>
            </a:r>
            <a:r>
              <a:rPr lang="en-CA" spc="-15" dirty="0">
                <a:solidFill>
                  <a:srgbClr val="00B050"/>
                </a:solidFill>
              </a:rPr>
              <a:t>#</a:t>
            </a:r>
            <a:r>
              <a:rPr lang="en-CA" spc="-10" dirty="0"/>
              <a:t>)</a:t>
            </a:r>
            <a:r>
              <a:rPr lang="en-CA" spc="-15" dirty="0"/>
              <a:t> an</a:t>
            </a:r>
            <a:r>
              <a:rPr lang="en-CA" spc="-20" dirty="0"/>
              <a:t>d</a:t>
            </a:r>
            <a:r>
              <a:rPr lang="en-CA" spc="-5" dirty="0"/>
              <a:t> </a:t>
            </a:r>
            <a:r>
              <a:rPr lang="en-CA" spc="-10" dirty="0"/>
              <a:t>g</a:t>
            </a:r>
            <a:r>
              <a:rPr lang="en-CA" spc="-20" dirty="0"/>
              <a:t>o</a:t>
            </a:r>
            <a:r>
              <a:rPr lang="en-CA" spc="-15" dirty="0"/>
              <a:t>es</a:t>
            </a:r>
            <a:r>
              <a:rPr lang="en-CA" spc="15" dirty="0"/>
              <a:t> </a:t>
            </a:r>
            <a:r>
              <a:rPr lang="en-CA" spc="-20" dirty="0"/>
              <a:t>u</a:t>
            </a:r>
            <a:r>
              <a:rPr lang="en-CA" spc="-15" dirty="0"/>
              <a:t>n</a:t>
            </a:r>
            <a:r>
              <a:rPr lang="en-CA" spc="-10" dirty="0"/>
              <a:t>til</a:t>
            </a:r>
            <a:r>
              <a:rPr lang="en-CA" dirty="0"/>
              <a:t> </a:t>
            </a:r>
            <a:r>
              <a:rPr lang="en-CA" spc="-10" dirty="0"/>
              <a:t>t</a:t>
            </a:r>
            <a:r>
              <a:rPr lang="en-CA" spc="-15" dirty="0"/>
              <a:t>h</a:t>
            </a:r>
            <a:r>
              <a:rPr lang="en-CA" spc="-20" dirty="0"/>
              <a:t>e</a:t>
            </a:r>
            <a:r>
              <a:rPr lang="en-CA" spc="-5" dirty="0"/>
              <a:t> </a:t>
            </a:r>
            <a:r>
              <a:rPr lang="en-CA" spc="-20" dirty="0"/>
              <a:t>end</a:t>
            </a:r>
            <a:r>
              <a:rPr lang="en-CA" spc="15" dirty="0"/>
              <a:t> </a:t>
            </a:r>
            <a:r>
              <a:rPr lang="en-CA" spc="-15" dirty="0"/>
              <a:t>of</a:t>
            </a:r>
            <a:r>
              <a:rPr lang="en-CA" spc="-5" dirty="0"/>
              <a:t> </a:t>
            </a:r>
            <a:r>
              <a:rPr lang="en-CA" spc="-15" dirty="0"/>
              <a:t>the</a:t>
            </a:r>
            <a:r>
              <a:rPr lang="en-CA" spc="5" dirty="0"/>
              <a:t> </a:t>
            </a:r>
            <a:r>
              <a:rPr lang="en-CA" spc="-10" dirty="0"/>
              <a:t>l</a:t>
            </a:r>
            <a:r>
              <a:rPr lang="en-CA" spc="-5" dirty="0"/>
              <a:t>i</a:t>
            </a:r>
            <a:r>
              <a:rPr lang="en-CA" spc="-20" dirty="0"/>
              <a:t>n</a:t>
            </a:r>
            <a:r>
              <a:rPr lang="en-CA" spc="15" dirty="0"/>
              <a:t>e</a:t>
            </a:r>
            <a:r>
              <a:rPr lang="en-CA" spc="-10" dirty="0"/>
              <a:t>.</a:t>
            </a:r>
          </a:p>
          <a:p>
            <a:r>
              <a:rPr lang="en-CA" spc="-15" dirty="0"/>
              <a:t>Pytho</a:t>
            </a:r>
            <a:r>
              <a:rPr lang="en-CA" spc="-20" dirty="0"/>
              <a:t>n</a:t>
            </a:r>
            <a:r>
              <a:rPr lang="en-CA" spc="-5" dirty="0"/>
              <a:t> i</a:t>
            </a:r>
            <a:r>
              <a:rPr lang="en-CA" spc="-20" dirty="0"/>
              <a:t>gn</a:t>
            </a:r>
            <a:r>
              <a:rPr lang="en-CA" spc="-15" dirty="0"/>
              <a:t>ores</a:t>
            </a:r>
            <a:r>
              <a:rPr lang="en-CA" spc="10" dirty="0"/>
              <a:t> </a:t>
            </a:r>
            <a:r>
              <a:rPr lang="en-CA" spc="-20" dirty="0"/>
              <a:t>a</a:t>
            </a:r>
            <a:r>
              <a:rPr lang="en-CA" spc="-15" dirty="0"/>
              <a:t>ny</a:t>
            </a:r>
            <a:r>
              <a:rPr lang="en-CA" spc="-5" dirty="0"/>
              <a:t> l</a:t>
            </a:r>
            <a:r>
              <a:rPr lang="en-CA" spc="-15" dirty="0"/>
              <a:t>ines</a:t>
            </a:r>
            <a:r>
              <a:rPr lang="en-CA" spc="-5" dirty="0"/>
              <a:t> </a:t>
            </a:r>
            <a:r>
              <a:rPr lang="en-CA" spc="-15" dirty="0"/>
              <a:t>that</a:t>
            </a:r>
            <a:r>
              <a:rPr lang="en-CA" spc="5" dirty="0"/>
              <a:t> </a:t>
            </a:r>
            <a:r>
              <a:rPr lang="en-CA" spc="-15" dirty="0"/>
              <a:t>sta</a:t>
            </a:r>
            <a:r>
              <a:rPr lang="en-CA" spc="-10" dirty="0"/>
              <a:t>rt</a:t>
            </a:r>
            <a:r>
              <a:rPr lang="en-CA" spc="-20" dirty="0"/>
              <a:t> </a:t>
            </a:r>
            <a:r>
              <a:rPr lang="en-CA" spc="-15" dirty="0"/>
              <a:t>with</a:t>
            </a:r>
            <a:r>
              <a:rPr lang="en-CA" spc="15" dirty="0"/>
              <a:t> </a:t>
            </a:r>
            <a:r>
              <a:rPr lang="en-CA" spc="-15" dirty="0"/>
              <a:t>the</a:t>
            </a:r>
            <a:r>
              <a:rPr lang="en-CA" spc="-5" dirty="0"/>
              <a:t> (</a:t>
            </a:r>
            <a:r>
              <a:rPr lang="en-CA" spc="-20" dirty="0">
                <a:solidFill>
                  <a:srgbClr val="00B050"/>
                </a:solidFill>
              </a:rPr>
              <a:t>#</a:t>
            </a:r>
            <a:r>
              <a:rPr lang="en-CA" spc="-20" dirty="0"/>
              <a:t>) </a:t>
            </a:r>
            <a:r>
              <a:rPr lang="en-CA" spc="-15" dirty="0"/>
              <a:t>ch</a:t>
            </a:r>
            <a:r>
              <a:rPr lang="en-CA" spc="-20" dirty="0"/>
              <a:t>a</a:t>
            </a:r>
            <a:r>
              <a:rPr lang="en-CA" spc="-5" dirty="0"/>
              <a:t>r</a:t>
            </a:r>
            <a:r>
              <a:rPr lang="en-CA" spc="-20" dirty="0"/>
              <a:t>a</a:t>
            </a:r>
            <a:r>
              <a:rPr lang="en-CA" spc="-10" dirty="0"/>
              <a:t>c</a:t>
            </a:r>
            <a:r>
              <a:rPr lang="en-CA" spc="-15" dirty="0"/>
              <a:t>ter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1A11C1-BC85-F344-824A-E64BBFBC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34" y="1727200"/>
            <a:ext cx="35306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9905F-EF58-E04A-A94D-0A1EC8E6B64A}"/>
              </a:ext>
            </a:extLst>
          </p:cNvPr>
          <p:cNvSpPr txBox="1"/>
          <p:nvPr/>
        </p:nvSpPr>
        <p:spPr>
          <a:xfrm>
            <a:off x="5835648" y="5474338"/>
            <a:ext cx="615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Warning! This is not Python! It is an example from one of my iOS apps I had to come back to after a few years.  Comments are (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FFFFFF"/>
                </a:solidFill>
              </a:rPr>
              <a:t>) in Swift instead of (</a:t>
            </a: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FFFFFF"/>
                </a:solidFill>
              </a:rPr>
              <a:t>) in Python</a:t>
            </a:r>
          </a:p>
        </p:txBody>
      </p:sp>
    </p:spTree>
    <p:extLst>
      <p:ext uri="{BB962C8B-B14F-4D97-AF65-F5344CB8AC3E}">
        <p14:creationId xmlns:p14="http://schemas.microsoft.com/office/powerpoint/2010/main" val="377727147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16997</TotalTime>
  <Words>1533</Words>
  <Application>Microsoft Macintosh PowerPoint</Application>
  <PresentationFormat>Widescreen</PresentationFormat>
  <Paragraphs>230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Segoe UI</vt:lpstr>
      <vt:lpstr>Times New Roman</vt:lpstr>
      <vt:lpstr>Wingdings</vt:lpstr>
      <vt:lpstr>APS106_PPTX_Theme</vt:lpstr>
      <vt:lpstr>The Programming Process.</vt:lpstr>
      <vt:lpstr>This Week’s Content</vt:lpstr>
      <vt:lpstr>Recap: What is Programming?</vt:lpstr>
      <vt:lpstr>Recap: The power of programming languages</vt:lpstr>
      <vt:lpstr>Recap: Arithmetic Operators</vt:lpstr>
      <vt:lpstr>Recap: Variable Names and Conventions</vt:lpstr>
      <vt:lpstr>Programming Guide</vt:lpstr>
      <vt:lpstr>Readability Tips (#cleancode)</vt:lpstr>
      <vt:lpstr>Comments</vt:lpstr>
      <vt:lpstr>PowerPoint Presentation</vt:lpstr>
      <vt:lpstr>Testing!</vt:lpstr>
      <vt:lpstr>Error Reduction vs Debugging</vt:lpstr>
      <vt:lpstr>Which student will you be?</vt:lpstr>
      <vt:lpstr>PowerPoint Presentation</vt:lpstr>
      <vt:lpstr>Types of Errors</vt:lpstr>
      <vt:lpstr>Syntax Errors</vt:lpstr>
      <vt:lpstr>Semantic Errors</vt:lpstr>
      <vt:lpstr>Runtime Errors</vt:lpstr>
      <vt:lpstr>Logical Errors</vt:lpstr>
      <vt:lpstr>Logical Error Examples</vt:lpstr>
      <vt:lpstr>Let’s Practice!</vt:lpstr>
      <vt:lpstr>Planning an Essay</vt:lpstr>
      <vt:lpstr>Planning Code</vt:lpstr>
      <vt:lpstr>PowerPoint Presentation</vt:lpstr>
      <vt:lpstr>Please… please… PLEASE have a plan!</vt:lpstr>
      <vt:lpstr>The Programming Process.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181</cp:revision>
  <dcterms:created xsi:type="dcterms:W3CDTF">2021-11-03T00:49:37Z</dcterms:created>
  <dcterms:modified xsi:type="dcterms:W3CDTF">2022-01-05T17:25:07Z</dcterms:modified>
</cp:coreProperties>
</file>