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600" r:id="rId4"/>
    <p:sldId id="620" r:id="rId5"/>
    <p:sldId id="599" r:id="rId6"/>
    <p:sldId id="601" r:id="rId7"/>
    <p:sldId id="615" r:id="rId8"/>
    <p:sldId id="617" r:id="rId9"/>
    <p:sldId id="614" r:id="rId10"/>
    <p:sldId id="603" r:id="rId11"/>
    <p:sldId id="618" r:id="rId12"/>
    <p:sldId id="616" r:id="rId13"/>
    <p:sldId id="602" r:id="rId14"/>
    <p:sldId id="604" r:id="rId15"/>
    <p:sldId id="619" r:id="rId16"/>
    <p:sldId id="605" r:id="rId17"/>
    <p:sldId id="606" r:id="rId18"/>
    <p:sldId id="607" r:id="rId19"/>
    <p:sldId id="609" r:id="rId20"/>
    <p:sldId id="610" r:id="rId21"/>
    <p:sldId id="611" r:id="rId22"/>
    <p:sldId id="612" r:id="rId23"/>
    <p:sldId id="613" r:id="rId24"/>
    <p:sldId id="370" r:id="rId25"/>
    <p:sldId id="371" r:id="rId26"/>
    <p:sldId id="372" r:id="rId27"/>
    <p:sldId id="373" r:id="rId28"/>
    <p:sldId id="374" r:id="rId29"/>
    <p:sldId id="596" r:id="rId30"/>
    <p:sldId id="597" r:id="rId31"/>
    <p:sldId id="598" r:id="rId32"/>
    <p:sldId id="379" r:id="rId33"/>
    <p:sldId id="380" r:id="rId34"/>
    <p:sldId id="381" r:id="rId35"/>
    <p:sldId id="375" r:id="rId36"/>
    <p:sldId id="376" r:id="rId37"/>
    <p:sldId id="377" r:id="rId38"/>
    <p:sldId id="481" r:id="rId39"/>
    <p:sldId id="382" r:id="rId40"/>
    <p:sldId id="482" r:id="rId41"/>
    <p:sldId id="483" r:id="rId42"/>
    <p:sldId id="484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95" r:id="rId53"/>
    <p:sldId id="494" r:id="rId54"/>
    <p:sldId id="496" r:id="rId55"/>
    <p:sldId id="497" r:id="rId56"/>
    <p:sldId id="498" r:id="rId57"/>
    <p:sldId id="499" r:id="rId58"/>
    <p:sldId id="500" r:id="rId59"/>
    <p:sldId id="501" r:id="rId60"/>
    <p:sldId id="502" r:id="rId61"/>
    <p:sldId id="503" r:id="rId62"/>
    <p:sldId id="504" r:id="rId63"/>
    <p:sldId id="505" r:id="rId64"/>
    <p:sldId id="506" r:id="rId65"/>
    <p:sldId id="507" r:id="rId66"/>
    <p:sldId id="508" r:id="rId67"/>
    <p:sldId id="509" r:id="rId68"/>
    <p:sldId id="510" r:id="rId69"/>
    <p:sldId id="511" r:id="rId70"/>
    <p:sldId id="512" r:id="rId71"/>
    <p:sldId id="513" r:id="rId72"/>
    <p:sldId id="514" r:id="rId73"/>
    <p:sldId id="515" r:id="rId74"/>
    <p:sldId id="516" r:id="rId75"/>
    <p:sldId id="517" r:id="rId76"/>
    <p:sldId id="518" r:id="rId77"/>
    <p:sldId id="520" r:id="rId78"/>
    <p:sldId id="519" r:id="rId79"/>
    <p:sldId id="521" r:id="rId80"/>
    <p:sldId id="522" r:id="rId81"/>
    <p:sldId id="523" r:id="rId82"/>
    <p:sldId id="524" r:id="rId83"/>
    <p:sldId id="525" r:id="rId84"/>
    <p:sldId id="526" r:id="rId85"/>
    <p:sldId id="527" r:id="rId86"/>
    <p:sldId id="528" r:id="rId87"/>
    <p:sldId id="529" r:id="rId88"/>
    <p:sldId id="530" r:id="rId89"/>
    <p:sldId id="531" r:id="rId90"/>
    <p:sldId id="532" r:id="rId91"/>
    <p:sldId id="533" r:id="rId92"/>
    <p:sldId id="534" r:id="rId93"/>
    <p:sldId id="535" r:id="rId94"/>
    <p:sldId id="536" r:id="rId95"/>
    <p:sldId id="537" r:id="rId96"/>
    <p:sldId id="538" r:id="rId97"/>
    <p:sldId id="539" r:id="rId98"/>
    <p:sldId id="540" r:id="rId99"/>
    <p:sldId id="541" r:id="rId100"/>
    <p:sldId id="542" r:id="rId101"/>
    <p:sldId id="543" r:id="rId102"/>
    <p:sldId id="544" r:id="rId103"/>
    <p:sldId id="545" r:id="rId104"/>
    <p:sldId id="546" r:id="rId105"/>
    <p:sldId id="547" r:id="rId106"/>
    <p:sldId id="548" r:id="rId107"/>
    <p:sldId id="549" r:id="rId108"/>
    <p:sldId id="550" r:id="rId109"/>
    <p:sldId id="551" r:id="rId110"/>
    <p:sldId id="552" r:id="rId111"/>
    <p:sldId id="553" r:id="rId112"/>
    <p:sldId id="554" r:id="rId113"/>
    <p:sldId id="555" r:id="rId114"/>
    <p:sldId id="556" r:id="rId115"/>
    <p:sldId id="557" r:id="rId116"/>
    <p:sldId id="558" r:id="rId117"/>
    <p:sldId id="559" r:id="rId118"/>
    <p:sldId id="560" r:id="rId119"/>
    <p:sldId id="561" r:id="rId120"/>
    <p:sldId id="562" r:id="rId121"/>
    <p:sldId id="563" r:id="rId122"/>
    <p:sldId id="564" r:id="rId123"/>
    <p:sldId id="565" r:id="rId124"/>
    <p:sldId id="566" r:id="rId125"/>
    <p:sldId id="567" r:id="rId126"/>
    <p:sldId id="568" r:id="rId127"/>
    <p:sldId id="569" r:id="rId128"/>
    <p:sldId id="570" r:id="rId129"/>
    <p:sldId id="571" r:id="rId130"/>
    <p:sldId id="572" r:id="rId131"/>
    <p:sldId id="573" r:id="rId132"/>
    <p:sldId id="574" r:id="rId133"/>
    <p:sldId id="575" r:id="rId134"/>
    <p:sldId id="576" r:id="rId135"/>
    <p:sldId id="577" r:id="rId136"/>
    <p:sldId id="578" r:id="rId137"/>
    <p:sldId id="579" r:id="rId138"/>
    <p:sldId id="580" r:id="rId139"/>
    <p:sldId id="581" r:id="rId140"/>
    <p:sldId id="582" r:id="rId141"/>
    <p:sldId id="583" r:id="rId142"/>
    <p:sldId id="584" r:id="rId143"/>
    <p:sldId id="585" r:id="rId144"/>
    <p:sldId id="586" r:id="rId145"/>
    <p:sldId id="587" r:id="rId146"/>
    <p:sldId id="588" r:id="rId147"/>
    <p:sldId id="589" r:id="rId148"/>
    <p:sldId id="590" r:id="rId149"/>
    <p:sldId id="591" r:id="rId150"/>
    <p:sldId id="592" r:id="rId151"/>
    <p:sldId id="593" r:id="rId152"/>
    <p:sldId id="594" r:id="rId153"/>
    <p:sldId id="595" r:id="rId154"/>
    <p:sldId id="621" r:id="rId155"/>
    <p:sldId id="360" r:id="rId1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600"/>
            <p14:sldId id="620"/>
            <p14:sldId id="599"/>
            <p14:sldId id="601"/>
            <p14:sldId id="615"/>
            <p14:sldId id="617"/>
            <p14:sldId id="614"/>
            <p14:sldId id="603"/>
            <p14:sldId id="618"/>
            <p14:sldId id="616"/>
            <p14:sldId id="602"/>
            <p14:sldId id="604"/>
            <p14:sldId id="619"/>
            <p14:sldId id="605"/>
            <p14:sldId id="606"/>
            <p14:sldId id="607"/>
            <p14:sldId id="609"/>
            <p14:sldId id="610"/>
            <p14:sldId id="611"/>
            <p14:sldId id="612"/>
            <p14:sldId id="613"/>
            <p14:sldId id="370"/>
            <p14:sldId id="371"/>
            <p14:sldId id="372"/>
            <p14:sldId id="373"/>
            <p14:sldId id="374"/>
            <p14:sldId id="596"/>
            <p14:sldId id="597"/>
            <p14:sldId id="598"/>
            <p14:sldId id="379"/>
            <p14:sldId id="380"/>
            <p14:sldId id="381"/>
            <p14:sldId id="375"/>
            <p14:sldId id="376"/>
            <p14:sldId id="377"/>
            <p14:sldId id="481"/>
            <p14:sldId id="382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5"/>
            <p14:sldId id="494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621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FF"/>
    <a:srgbClr val="444445"/>
    <a:srgbClr val="E00BE5"/>
    <a:srgbClr val="00FF00"/>
    <a:srgbClr val="00CC66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an identity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the very same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D98D4-D282-4798-8219-F60C1C22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endParaRPr lang="en-US" sz="20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Node()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</a:p>
          <a:p>
            <a:r>
              <a:rPr lang="en-US" sz="2000" dirty="0">
                <a:solidFill>
                  <a:srgbClr val="4C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rgbClr val="4C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&gt;&gt;&gt; None is not None</a:t>
            </a:r>
          </a:p>
          <a:p>
            <a:r>
              <a:rPr lang="en-US" sz="2000" dirty="0">
                <a:solidFill>
                  <a:srgbClr val="4C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0387B5D-F815-406A-8B3D-7B76E4A8F2AA}"/>
              </a:ext>
            </a:extLst>
          </p:cNvPr>
          <p:cNvSpPr/>
          <p:nvPr/>
        </p:nvSpPr>
        <p:spPr>
          <a:xfrm rot="19862315">
            <a:off x="2901284" y="4269432"/>
            <a:ext cx="2126915" cy="2005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0976AD-0CE9-48BF-87F7-7B6ED9BBA57B}"/>
              </a:ext>
            </a:extLst>
          </p:cNvPr>
          <p:cNvSpPr/>
          <p:nvPr/>
        </p:nvSpPr>
        <p:spPr>
          <a:xfrm flipH="1">
            <a:off x="3261609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5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9749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9094133-56B1-48D3-A093-420A1E3C492D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1CF420-8FAA-43EF-916F-46FE4B835C7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74421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97D2FC-BF28-48C4-9513-1C74B5636CBF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8D65A-E832-4139-8139-1D572A31344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5843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273249D-C8B3-4ED1-ACD7-DB8E5A800825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F771A-B9FB-4714-8E1A-DF9E6C7248AA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128248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BC4AB8D-085F-4860-85A2-7D109B779F80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0862-914B-4D54-98BB-0D35B8C35CF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0299657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68715603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41473724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648012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782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7327E-1F42-4A9E-A0A2-2F50321D6DEC}"/>
              </a:ext>
            </a:extLst>
          </p:cNvPr>
          <p:cNvCxnSpPr>
            <a:cxnSpLocks/>
            <a:stCxn id="59" idx="5"/>
            <a:endCxn id="45" idx="1"/>
          </p:cNvCxnSpPr>
          <p:nvPr/>
        </p:nvCxnSpPr>
        <p:spPr>
          <a:xfrm>
            <a:off x="7028728" y="6414970"/>
            <a:ext cx="253542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27C7386-DE3B-4356-84BD-4EFEBDF7F4AB}"/>
              </a:ext>
            </a:extLst>
          </p:cNvPr>
          <p:cNvSpPr/>
          <p:nvPr/>
        </p:nvSpPr>
        <p:spPr>
          <a:xfrm>
            <a:off x="7424634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205883-ACAC-4BD1-A04F-BB4D7762D55B}"/>
              </a:ext>
            </a:extLst>
          </p:cNvPr>
          <p:cNvSpPr txBox="1"/>
          <p:nvPr/>
        </p:nvSpPr>
        <p:spPr>
          <a:xfrm>
            <a:off x="7426676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A91906-EAC9-4398-A20D-A47EA13CE969}"/>
              </a:ext>
            </a:extLst>
          </p:cNvPr>
          <p:cNvSpPr txBox="1"/>
          <p:nvPr/>
        </p:nvSpPr>
        <p:spPr>
          <a:xfrm>
            <a:off x="7282270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5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B5112712-411A-41C1-964D-3C1F8D34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2" y="666273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49ADE-C836-4277-821C-0FD77B952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77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8BE18-9F15-4DB0-AE9C-D6E8E2F01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462" y="578043"/>
            <a:ext cx="4022255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9EF3E0-C72C-4E4E-AD2C-A18C330BAD30}"/>
              </a:ext>
            </a:extLst>
          </p:cNvPr>
          <p:cNvSpPr/>
          <p:nvPr/>
        </p:nvSpPr>
        <p:spPr>
          <a:xfrm flipH="1">
            <a:off x="2170963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EB1C95-26F9-4008-BAAA-84BAEB798D2D}"/>
              </a:ext>
            </a:extLst>
          </p:cNvPr>
          <p:cNvSpPr/>
          <p:nvPr/>
        </p:nvSpPr>
        <p:spPr>
          <a:xfrm flipH="1">
            <a:off x="7296542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846A1F-377B-44AD-8360-45E9CBADFE56}"/>
              </a:ext>
            </a:extLst>
          </p:cNvPr>
          <p:cNvSpPr/>
          <p:nvPr/>
        </p:nvSpPr>
        <p:spPr>
          <a:xfrm flipH="1">
            <a:off x="10982668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D866E-88A0-4584-A776-7537F61A3BB5}"/>
              </a:ext>
            </a:extLst>
          </p:cNvPr>
          <p:cNvSpPr/>
          <p:nvPr/>
        </p:nvSpPr>
        <p:spPr>
          <a:xfrm>
            <a:off x="8089625" y="619431"/>
            <a:ext cx="4029886" cy="599964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636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7A764A-7F27-4D45-A2E4-5E9FC316283A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B679FD-1A19-46B1-B8F9-975F81711EAA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526618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475261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E308623-CE64-4A9F-B38A-1BF4A7794ECA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60819-2EBF-407C-8C9F-FFB283153769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29856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56EA5CB-1BD2-4649-A047-B0C9B62BAABF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B76702-D304-439F-A41F-8B6EB93E2B8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4147121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9019269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3615175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2C4A0A7-3864-4993-B1FA-D0146F8A71C7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166373-36E4-48BC-9EEF-2D5928A2906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172105-CC91-44CA-829F-97ABC981E19C}"/>
              </a:ext>
            </a:extLst>
          </p:cNvPr>
          <p:cNvSpPr txBox="1"/>
          <p:nvPr/>
        </p:nvSpPr>
        <p:spPr>
          <a:xfrm>
            <a:off x="5271484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30034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D14A33-487E-48AA-AFE6-3CFBBB41F5A0}"/>
              </a:ext>
            </a:extLst>
          </p:cNvPr>
          <p:cNvCxnSpPr>
            <a:cxnSpLocks/>
            <a:stCxn id="61" idx="3"/>
            <a:endCxn id="70" idx="3"/>
          </p:cNvCxnSpPr>
          <p:nvPr/>
        </p:nvCxnSpPr>
        <p:spPr>
          <a:xfrm flipH="1">
            <a:off x="7543593" y="6414970"/>
            <a:ext cx="223465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6764445" y="566919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6766487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1DECA580-7ED3-4777-B52F-DB1143DBC3B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2FABB9-BC28-441D-8E97-DD056A2AD67D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629C24-77AA-4E9B-9596-D1B076C58208}"/>
              </a:ext>
            </a:extLst>
          </p:cNvPr>
          <p:cNvSpPr txBox="1"/>
          <p:nvPr/>
        </p:nvSpPr>
        <p:spPr>
          <a:xfrm>
            <a:off x="6621546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DCA3C2-3657-4562-9B7E-3C1B5E2DCBFE}"/>
              </a:ext>
            </a:extLst>
          </p:cNvPr>
          <p:cNvSpPr txBox="1"/>
          <p:nvPr/>
        </p:nvSpPr>
        <p:spPr>
          <a:xfrm>
            <a:off x="5271484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430213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D05A874-4F41-4820-B417-57C826904EF4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A006CC-9C48-4D01-9DCB-835A6A481882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43218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4412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B3A4A7-05B0-4A15-9FB7-9F114140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572144"/>
            <a:ext cx="4022255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is an equality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equal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== b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1603648396784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id(b)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1603648426160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B0B916-F253-4E60-BDD9-30990E5AC199}"/>
              </a:ext>
            </a:extLst>
          </p:cNvPr>
          <p:cNvSpPr/>
          <p:nvPr/>
        </p:nvSpPr>
        <p:spPr>
          <a:xfrm flipH="1">
            <a:off x="2901750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19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C5FC9BA-DCD2-4D19-A5F9-D0C0FB5B717B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6893AB-506A-4BDF-88AF-A2DFF0F4F20F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6387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0901EB5-C183-4240-8645-45844AADECC1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A862F-F3FF-419E-8EA5-03D8765C04A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1451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145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A3F2843-0D97-4233-8C6E-71A3ACDE39A0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E9B42E-2B80-4E83-A4D3-219278FBB0D5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9690424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5253699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CB48A81-1366-4F50-9BA1-14C9FBCCABFB}"/>
              </a:ext>
            </a:extLst>
          </p:cNvPr>
          <p:cNvSpPr/>
          <p:nvPr/>
        </p:nvSpPr>
        <p:spPr>
          <a:xfrm flipH="1">
            <a:off x="2289794" y="5646815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FAF86C-753B-47F5-BF99-C1E9D29AFA5F}"/>
              </a:ext>
            </a:extLst>
          </p:cNvPr>
          <p:cNvSpPr txBox="1"/>
          <p:nvPr/>
        </p:nvSpPr>
        <p:spPr>
          <a:xfrm>
            <a:off x="2898961" y="5552138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False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47884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Breakout Session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2437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new method that checks if a particular cargo value is in the tree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1B79BC-ED5A-488A-B2AA-100A2DE0D981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>
          <a:xfrm flipH="1">
            <a:off x="2810901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83CC9-A307-4823-A5F8-7A2921F3D4F6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560467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250B40-CDA7-4AA9-B6F5-280C3E5B10CA}"/>
              </a:ext>
            </a:extLst>
          </p:cNvPr>
          <p:cNvCxnSpPr>
            <a:cxnSpLocks/>
            <a:stCxn id="16" idx="4"/>
            <a:endCxn id="22" idx="0"/>
          </p:cNvCxnSpPr>
          <p:nvPr/>
        </p:nvCxnSpPr>
        <p:spPr>
          <a:xfrm>
            <a:off x="6374904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A2BE9-94E5-4F1C-B60A-F0B91EA347C9}"/>
              </a:ext>
            </a:extLst>
          </p:cNvPr>
          <p:cNvCxnSpPr>
            <a:cxnSpLocks/>
            <a:stCxn id="12" idx="4"/>
            <a:endCxn id="14" idx="7"/>
          </p:cNvCxnSpPr>
          <p:nvPr/>
        </p:nvCxnSpPr>
        <p:spPr>
          <a:xfrm flipH="1">
            <a:off x="3931897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98E4ED-6320-4CA6-B15E-AB4E84059E7E}"/>
              </a:ext>
            </a:extLst>
          </p:cNvPr>
          <p:cNvCxnSpPr>
            <a:cxnSpLocks/>
            <a:stCxn id="12" idx="4"/>
            <a:endCxn id="16" idx="1"/>
          </p:cNvCxnSpPr>
          <p:nvPr/>
        </p:nvCxnSpPr>
        <p:spPr>
          <a:xfrm>
            <a:off x="4946744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DDD1152-0060-4CFA-90CD-4182B9C071C2}"/>
              </a:ext>
            </a:extLst>
          </p:cNvPr>
          <p:cNvSpPr/>
          <p:nvPr/>
        </p:nvSpPr>
        <p:spPr>
          <a:xfrm>
            <a:off x="4421461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BF474-677C-4602-9355-A6695FCD0FEA}"/>
              </a:ext>
            </a:extLst>
          </p:cNvPr>
          <p:cNvSpPr txBox="1"/>
          <p:nvPr/>
        </p:nvSpPr>
        <p:spPr>
          <a:xfrm>
            <a:off x="4736589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395C22-89E4-46E1-B0A5-02868D695256}"/>
              </a:ext>
            </a:extLst>
          </p:cNvPr>
          <p:cNvSpPr/>
          <p:nvPr/>
        </p:nvSpPr>
        <p:spPr>
          <a:xfrm>
            <a:off x="3035184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6D50C-3DE5-456F-A65E-C08EDD1FCA2D}"/>
              </a:ext>
            </a:extLst>
          </p:cNvPr>
          <p:cNvSpPr txBox="1"/>
          <p:nvPr/>
        </p:nvSpPr>
        <p:spPr>
          <a:xfrm>
            <a:off x="3350312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798153-AB10-41D1-AB53-57FB0AA16C58}"/>
              </a:ext>
            </a:extLst>
          </p:cNvPr>
          <p:cNvSpPr/>
          <p:nvPr/>
        </p:nvSpPr>
        <p:spPr>
          <a:xfrm>
            <a:off x="584962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53AB31-110D-45C6-AC82-AE43670CAF06}"/>
              </a:ext>
            </a:extLst>
          </p:cNvPr>
          <p:cNvSpPr txBox="1"/>
          <p:nvPr/>
        </p:nvSpPr>
        <p:spPr>
          <a:xfrm>
            <a:off x="6046929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73862C-9016-429C-BE4E-DDA8AE25AE11}"/>
              </a:ext>
            </a:extLst>
          </p:cNvPr>
          <p:cNvSpPr/>
          <p:nvPr/>
        </p:nvSpPr>
        <p:spPr>
          <a:xfrm>
            <a:off x="2285618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90A45C-580B-433E-A718-F7A217D58E46}"/>
              </a:ext>
            </a:extLst>
          </p:cNvPr>
          <p:cNvSpPr txBox="1"/>
          <p:nvPr/>
        </p:nvSpPr>
        <p:spPr>
          <a:xfrm>
            <a:off x="2600746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FA5FEA-96CE-4BAA-A44F-65D8D5838A17}"/>
              </a:ext>
            </a:extLst>
          </p:cNvPr>
          <p:cNvSpPr/>
          <p:nvPr/>
        </p:nvSpPr>
        <p:spPr>
          <a:xfrm>
            <a:off x="3766809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019831-1F18-4847-B759-F5BAEBB0873C}"/>
              </a:ext>
            </a:extLst>
          </p:cNvPr>
          <p:cNvSpPr txBox="1"/>
          <p:nvPr/>
        </p:nvSpPr>
        <p:spPr>
          <a:xfrm>
            <a:off x="4081937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62D711-8F78-45AE-A180-EE2E49E6B080}"/>
              </a:ext>
            </a:extLst>
          </p:cNvPr>
          <p:cNvSpPr/>
          <p:nvPr/>
        </p:nvSpPr>
        <p:spPr>
          <a:xfrm>
            <a:off x="658304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46FE9F-C285-416E-8E54-17993CC300D8}"/>
              </a:ext>
            </a:extLst>
          </p:cNvPr>
          <p:cNvSpPr txBox="1"/>
          <p:nvPr/>
        </p:nvSpPr>
        <p:spPr>
          <a:xfrm>
            <a:off x="6780353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91C94D71-1572-413E-BBE2-B28FF1BF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49" y="1790807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63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554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3644348-D5BE-49F8-8BA3-F294E328958A}"/>
              </a:ext>
            </a:extLst>
          </p:cNvPr>
          <p:cNvSpPr/>
          <p:nvPr/>
        </p:nvSpPr>
        <p:spPr>
          <a:xfrm flipH="1">
            <a:off x="1873979" y="413125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5D798-754A-4248-A6EA-BF6FA797DA6A}"/>
              </a:ext>
            </a:extLst>
          </p:cNvPr>
          <p:cNvSpPr txBox="1"/>
          <p:nvPr/>
        </p:nvSpPr>
        <p:spPr>
          <a:xfrm>
            <a:off x="2538723" y="404179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93525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7287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B3A4A7-05B0-4A15-9FB7-9F114140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572144"/>
            <a:ext cx="4022255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is an equality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equal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== b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1603648396784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id(b)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1603648426160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B0B916-F253-4E60-BDD9-30990E5AC199}"/>
              </a:ext>
            </a:extLst>
          </p:cNvPr>
          <p:cNvSpPr/>
          <p:nvPr/>
        </p:nvSpPr>
        <p:spPr>
          <a:xfrm flipH="1">
            <a:off x="2901750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3940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9)</a:t>
            </a:r>
          </a:p>
        </p:txBody>
      </p:sp>
    </p:spTree>
    <p:extLst>
      <p:ext uri="{BB962C8B-B14F-4D97-AF65-F5344CB8AC3E}">
        <p14:creationId xmlns:p14="http://schemas.microsoft.com/office/powerpoint/2010/main" val="18421649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9906668" y="32806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9908710" y="27299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E643250-50CA-44E2-8C79-54D17712893A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4FF388-F4E9-4D6F-9321-6B747A6571E7}"/>
              </a:ext>
            </a:extLst>
          </p:cNvPr>
          <p:cNvSpPr txBox="1"/>
          <p:nvPr/>
        </p:nvSpPr>
        <p:spPr>
          <a:xfrm>
            <a:off x="2915022" y="47112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9)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BBFE642-D40D-41C3-A25D-C57145187381}"/>
              </a:ext>
            </a:extLst>
          </p:cNvPr>
          <p:cNvSpPr/>
          <p:nvPr/>
        </p:nvSpPr>
        <p:spPr>
          <a:xfrm flipH="1">
            <a:off x="2340737" y="498884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C5B455-FBB3-48D5-AE31-4747698E77B5}"/>
              </a:ext>
            </a:extLst>
          </p:cNvPr>
          <p:cNvSpPr txBox="1"/>
          <p:nvPr/>
        </p:nvSpPr>
        <p:spPr>
          <a:xfrm>
            <a:off x="3005481" y="4899387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right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12091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9906668" y="32806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9908710" y="27299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9126817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9906668" y="32806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9908710" y="27299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61C1AE4-30AA-4CF5-A49D-136153885A11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73957-E645-49B4-B2B2-5C60BEC1467F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10)</a:t>
            </a:r>
          </a:p>
        </p:txBody>
      </p:sp>
    </p:spTree>
    <p:extLst>
      <p:ext uri="{BB962C8B-B14F-4D97-AF65-F5344CB8AC3E}">
        <p14:creationId xmlns:p14="http://schemas.microsoft.com/office/powerpoint/2010/main" val="230099599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0642601" y="47617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0644643" y="42110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61C1AE4-30AA-4CF5-A49D-136153885A11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A73957-E645-49B4-B2B2-5C60BEC1467F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10)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A52F168-F061-422B-A30F-EE8EF0A6B7F6}"/>
              </a:ext>
            </a:extLst>
          </p:cNvPr>
          <p:cNvSpPr/>
          <p:nvPr/>
        </p:nvSpPr>
        <p:spPr>
          <a:xfrm flipH="1">
            <a:off x="2340737" y="498884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E2949C-0A06-4E5A-AA62-FDD711AE40B7}"/>
              </a:ext>
            </a:extLst>
          </p:cNvPr>
          <p:cNvSpPr txBox="1"/>
          <p:nvPr/>
        </p:nvSpPr>
        <p:spPr>
          <a:xfrm>
            <a:off x="3005481" y="4899387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right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98024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0642601" y="47617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0644643" y="42110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655831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0642601" y="476172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0644643" y="42110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FF8CCF1-8D95-4ED5-A8BE-AD3D47DBFE25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5D7BB-16E3-4BB2-AFC0-C586F7005A09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11)</a:t>
            </a:r>
          </a:p>
        </p:txBody>
      </p:sp>
    </p:spTree>
    <p:extLst>
      <p:ext uri="{BB962C8B-B14F-4D97-AF65-F5344CB8AC3E}">
        <p14:creationId xmlns:p14="http://schemas.microsoft.com/office/powerpoint/2010/main" val="206715716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17226-9120-4304-B063-0BA19144939D}"/>
              </a:ext>
            </a:extLst>
          </p:cNvPr>
          <p:cNvCxnSpPr>
            <a:cxnSpLocks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1497541" y="565609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1499583" y="510538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FF8CCF1-8D95-4ED5-A8BE-AD3D47DBFE25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C5D7BB-16E3-4BB2-AFC0-C586F7005A09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(14 &gt; 11)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5AB909A-35DF-4F9B-8AF4-6A7CA12CCD69}"/>
              </a:ext>
            </a:extLst>
          </p:cNvPr>
          <p:cNvSpPr/>
          <p:nvPr/>
        </p:nvSpPr>
        <p:spPr>
          <a:xfrm flipH="1">
            <a:off x="2340737" y="498884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2AECD4-29B3-481D-9614-70C0FDBD3586}"/>
              </a:ext>
            </a:extLst>
          </p:cNvPr>
          <p:cNvSpPr txBox="1"/>
          <p:nvPr/>
        </p:nvSpPr>
        <p:spPr>
          <a:xfrm>
            <a:off x="3005481" y="4899387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right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D7FB1-BD76-47DA-9728-E44837CE68C0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67681487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17226-9120-4304-B063-0BA19144939D}"/>
              </a:ext>
            </a:extLst>
          </p:cNvPr>
          <p:cNvCxnSpPr>
            <a:cxnSpLocks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1497541" y="565609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1499583" y="510538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D7FB1-BD76-47DA-9728-E44837CE68C0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71594666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B17226-9120-4304-B063-0BA19144939D}"/>
              </a:ext>
            </a:extLst>
          </p:cNvPr>
          <p:cNvCxnSpPr>
            <a:cxnSpLocks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11497541" y="565609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11499583" y="510538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D7FB1-BD76-47DA-9728-E44837CE68C0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9B3E8B7-9ED5-450C-9124-2D652A95D353}"/>
              </a:ext>
            </a:extLst>
          </p:cNvPr>
          <p:cNvSpPr/>
          <p:nvPr/>
        </p:nvSpPr>
        <p:spPr>
          <a:xfrm flipH="1">
            <a:off x="1703976" y="633592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E40684-1900-4983-9946-879F470F96F0}"/>
              </a:ext>
            </a:extLst>
          </p:cNvPr>
          <p:cNvSpPr txBox="1"/>
          <p:nvPr/>
        </p:nvSpPr>
        <p:spPr>
          <a:xfrm>
            <a:off x="2368720" y="6246471"/>
            <a:ext cx="261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Didn</a:t>
            </a:r>
            <a:r>
              <a:rPr lang="en-US" sz="1600" b="1" dirty="0">
                <a:solidFill>
                  <a:schemeClr val="accent1"/>
                </a:solidFill>
              </a:rPr>
              <a:t>’</a:t>
            </a:r>
            <a:r>
              <a:rPr lang="en-US" sz="1600" b="1" dirty="0">
                <a:solidFill>
                  <a:srgbClr val="FFFFFF"/>
                </a:solidFill>
              </a:rPr>
              <a:t>t find the value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5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B3A4A7-05B0-4A15-9FB7-9F114140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572144"/>
            <a:ext cx="4022255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is an equality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equal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D6D91-2CE5-457E-99D1-9CF7FA1511EF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endParaRPr lang="en-US" sz="2000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Node() !=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r>
              <a:rPr lang="en-US" sz="2000" dirty="0">
                <a:solidFill>
                  <a:srgbClr val="4C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rgbClr val="4C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&gt;&gt;&gt; None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r>
              <a:rPr lang="en-US" sz="2000" dirty="0">
                <a:solidFill>
                  <a:srgbClr val="4C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B2BF10-C6DC-4C21-B278-12A162A037C0}"/>
              </a:ext>
            </a:extLst>
          </p:cNvPr>
          <p:cNvSpPr/>
          <p:nvPr/>
        </p:nvSpPr>
        <p:spPr>
          <a:xfrm rot="19862315">
            <a:off x="3022349" y="4238166"/>
            <a:ext cx="1997776" cy="200578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2BFAFCC-A0F3-4BEF-8014-B6CFE5CAA984}"/>
              </a:ext>
            </a:extLst>
          </p:cNvPr>
          <p:cNvSpPr/>
          <p:nvPr/>
        </p:nvSpPr>
        <p:spPr>
          <a:xfrm flipH="1">
            <a:off x="2901750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841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4152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3644348-D5BE-49F8-8BA3-F294E328958A}"/>
              </a:ext>
            </a:extLst>
          </p:cNvPr>
          <p:cNvSpPr/>
          <p:nvPr/>
        </p:nvSpPr>
        <p:spPr>
          <a:xfrm flipH="1">
            <a:off x="1873979" y="4131252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5D798-754A-4248-A6EA-BF6FA797DA6A}"/>
              </a:ext>
            </a:extLst>
          </p:cNvPr>
          <p:cNvSpPr txBox="1"/>
          <p:nvPr/>
        </p:nvSpPr>
        <p:spPr>
          <a:xfrm>
            <a:off x="2538723" y="404179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306116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5705179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9)</a:t>
            </a:r>
          </a:p>
        </p:txBody>
      </p:sp>
    </p:spTree>
    <p:extLst>
      <p:ext uri="{BB962C8B-B14F-4D97-AF65-F5344CB8AC3E}">
        <p14:creationId xmlns:p14="http://schemas.microsoft.com/office/powerpoint/2010/main" val="282875025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9)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BFDE00-E5FF-4A5F-8EE2-52C03189282F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0E3BF4-08C3-493C-9E33-2400033EE195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9)</a:t>
            </a:r>
          </a:p>
        </p:txBody>
      </p:sp>
    </p:spTree>
    <p:extLst>
      <p:ext uri="{BB962C8B-B14F-4D97-AF65-F5344CB8AC3E}">
        <p14:creationId xmlns:p14="http://schemas.microsoft.com/office/powerpoint/2010/main" val="193972731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D8FFE55-13D2-41CD-9086-F3E75D32DF2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00E3EA-FA0F-4FCE-93BB-17F597198ACC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9)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BFDE00-E5FF-4A5F-8EE2-52C03189282F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0E3BF4-08C3-493C-9E33-2400033EE195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9)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4CFE256-9ABC-47AA-BA1A-C7DBA1678BD2}"/>
              </a:ext>
            </a:extLst>
          </p:cNvPr>
          <p:cNvSpPr/>
          <p:nvPr/>
        </p:nvSpPr>
        <p:spPr>
          <a:xfrm flipH="1">
            <a:off x="2317088" y="5493345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EE7CF-A5BE-4E0A-B668-6E9C6475E5AE}"/>
              </a:ext>
            </a:extLst>
          </p:cNvPr>
          <p:cNvSpPr txBox="1"/>
          <p:nvPr/>
        </p:nvSpPr>
        <p:spPr>
          <a:xfrm>
            <a:off x="2981832" y="5403890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left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6286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7492175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7EE689-AC05-459D-9224-1ED06C34D7A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7F87-3D3B-4B8E-AE21-42ADDB04DE48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6)</a:t>
            </a:r>
          </a:p>
        </p:txBody>
      </p:sp>
    </p:spTree>
    <p:extLst>
      <p:ext uri="{BB962C8B-B14F-4D97-AF65-F5344CB8AC3E}">
        <p14:creationId xmlns:p14="http://schemas.microsoft.com/office/powerpoint/2010/main" val="24118735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7079179" y="324944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7081221" y="269872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7EE689-AC05-459D-9224-1ED06C34D7A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7F87-3D3B-4B8E-AE21-42ADDB04DE48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6)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92C254A-0300-4970-BE4B-13F29AEB3B70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018E5-E2D7-427C-ADA0-CC5ACE27BBC4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6)</a:t>
            </a:r>
          </a:p>
        </p:txBody>
      </p:sp>
    </p:spTree>
    <p:extLst>
      <p:ext uri="{BB962C8B-B14F-4D97-AF65-F5344CB8AC3E}">
        <p14:creationId xmlns:p14="http://schemas.microsoft.com/office/powerpoint/2010/main" val="344623761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7EE689-AC05-459D-9224-1ED06C34D7A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17F87-3D3B-4B8E-AE21-42ADDB04DE48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6)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92C254A-0300-4970-BE4B-13F29AEB3B70}"/>
              </a:ext>
            </a:extLst>
          </p:cNvPr>
          <p:cNvSpPr/>
          <p:nvPr/>
        </p:nvSpPr>
        <p:spPr>
          <a:xfrm flipH="1">
            <a:off x="2764819" y="531779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018E5-E2D7-427C-ADA0-CC5ACE27BBC4}"/>
              </a:ext>
            </a:extLst>
          </p:cNvPr>
          <p:cNvSpPr txBox="1"/>
          <p:nvPr/>
        </p:nvSpPr>
        <p:spPr>
          <a:xfrm>
            <a:off x="3062503" y="5223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(4 &lt; 6)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ABCAA53-9828-49D9-8872-1927987ECF92}"/>
              </a:ext>
            </a:extLst>
          </p:cNvPr>
          <p:cNvSpPr/>
          <p:nvPr/>
        </p:nvSpPr>
        <p:spPr>
          <a:xfrm flipH="1">
            <a:off x="2317088" y="5493345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7C65C-E191-4029-B6F6-3A3DF69234B8}"/>
              </a:ext>
            </a:extLst>
          </p:cNvPr>
          <p:cNvSpPr txBox="1"/>
          <p:nvPr/>
        </p:nvSpPr>
        <p:spPr>
          <a:xfrm>
            <a:off x="2981832" y="5403890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the left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64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B5112712-411A-41C1-964D-3C1F8D34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2" y="666273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49ADE-C836-4277-821C-0FD77B952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77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8BE18-9F15-4DB0-AE9C-D6E8E2F01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462" y="578043"/>
            <a:ext cx="4022255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9EF3E0-C72C-4E4E-AD2C-A18C330BAD30}"/>
              </a:ext>
            </a:extLst>
          </p:cNvPr>
          <p:cNvSpPr/>
          <p:nvPr/>
        </p:nvSpPr>
        <p:spPr>
          <a:xfrm flipH="1">
            <a:off x="2170963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EB1C95-26F9-4008-BAAA-84BAEB798D2D}"/>
              </a:ext>
            </a:extLst>
          </p:cNvPr>
          <p:cNvSpPr/>
          <p:nvPr/>
        </p:nvSpPr>
        <p:spPr>
          <a:xfrm flipH="1">
            <a:off x="7296542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846A1F-377B-44AD-8360-45E9CBADFE56}"/>
              </a:ext>
            </a:extLst>
          </p:cNvPr>
          <p:cNvSpPr/>
          <p:nvPr/>
        </p:nvSpPr>
        <p:spPr>
          <a:xfrm flipH="1">
            <a:off x="10982668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D866E-88A0-4584-A776-7537F61A3BB5}"/>
              </a:ext>
            </a:extLst>
          </p:cNvPr>
          <p:cNvSpPr/>
          <p:nvPr/>
        </p:nvSpPr>
        <p:spPr>
          <a:xfrm>
            <a:off x="88587" y="619431"/>
            <a:ext cx="4029886" cy="599964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2291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1948207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AF26BA-247B-4E46-9838-E1A561C52B9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DD508-7ACF-4D00-9C7E-341B12E4B0C6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4)</a:t>
            </a:r>
          </a:p>
        </p:txBody>
      </p:sp>
    </p:spTree>
    <p:extLst>
      <p:ext uri="{BB962C8B-B14F-4D97-AF65-F5344CB8AC3E}">
        <p14:creationId xmlns:p14="http://schemas.microsoft.com/office/powerpoint/2010/main" val="295756628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AF26BA-247B-4E46-9838-E1A561C52B9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DD508-7ACF-4D00-9C7E-341B12E4B0C6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4)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C73624-1ABD-41EC-8F32-DA1F3D2079D5}"/>
              </a:ext>
            </a:extLst>
          </p:cNvPr>
          <p:cNvSpPr/>
          <p:nvPr/>
        </p:nvSpPr>
        <p:spPr>
          <a:xfrm flipH="1">
            <a:off x="2761855" y="5320203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CBFFF-7C7C-4938-B05D-2169A0FCF928}"/>
              </a:ext>
            </a:extLst>
          </p:cNvPr>
          <p:cNvSpPr txBox="1"/>
          <p:nvPr/>
        </p:nvSpPr>
        <p:spPr>
          <a:xfrm>
            <a:off x="3059539" y="522624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!&lt; 4)</a:t>
            </a:r>
          </a:p>
        </p:txBody>
      </p:sp>
    </p:spTree>
    <p:extLst>
      <p:ext uri="{BB962C8B-B14F-4D97-AF65-F5344CB8AC3E}">
        <p14:creationId xmlns:p14="http://schemas.microsoft.com/office/powerpoint/2010/main" val="194172790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1B70A3-CC7E-4A4E-815A-71833BCC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697"/>
            <a:ext cx="4754880" cy="5847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'This is not a valid binary search tree.'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number) -&gt; bool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cargo value is in the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&gt;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 &lt; on.cargo: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return False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5C427-B0FA-49F0-BBE5-43A60C8C3B05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BDB61F-C444-40A9-A2E2-A10B13465FE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2FEEC1-10D9-41AD-8951-1E7080A7AA3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1FABB4-2E07-4052-B75F-25343C90BB91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9438B5-7A22-41BF-B889-E92895127C95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5F5FA3E-8F74-4818-94D5-6D1C7F1182A5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2C2CF-9DEC-45C4-932B-6C09CC1F8BC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1DC8B1-69A6-4A79-A806-68DE83BC50D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43D94-9300-4257-A35B-FCFD67C3A67D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F9D78-5CAB-444F-B8AD-DCD3BE34949B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A8C54-5302-4988-A81A-918185353236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F1E2FD-0B78-4F40-AAE8-4694529536E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AF28E-496D-43E8-B228-ED0F87B93D23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0D2FB2-4316-4959-AC9A-5E82F9F5AA12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66358-8EBE-43CC-82A7-9D9DE81810D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0FFB04-3937-4FE0-AC70-7FCFE97ECC2E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03061-8E0F-48B3-AA03-C3F5EA104DCB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2376266-B6E6-4FF2-AC32-4393BBDE63A2}"/>
              </a:ext>
            </a:extLst>
          </p:cNvPr>
          <p:cNvSpPr/>
          <p:nvPr/>
        </p:nvSpPr>
        <p:spPr>
          <a:xfrm>
            <a:off x="6308430" y="474756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C828D-BDAD-44A2-8911-E61427DF8330}"/>
              </a:ext>
            </a:extLst>
          </p:cNvPr>
          <p:cNvSpPr txBox="1"/>
          <p:nvPr/>
        </p:nvSpPr>
        <p:spPr>
          <a:xfrm>
            <a:off x="6310472" y="4196847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82D11D4-0780-4B06-AF6E-3882B423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5" y="624845"/>
            <a:ext cx="246383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tree.find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F1B2F2-2AE9-4B38-9B02-1C52C2245553}"/>
              </a:ext>
            </a:extLst>
          </p:cNvPr>
          <p:cNvSpPr/>
          <p:nvPr/>
        </p:nvSpPr>
        <p:spPr>
          <a:xfrm flipH="1">
            <a:off x="2370549" y="4477257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63FF6-6B63-4BD1-8450-B697889ADD3D}"/>
              </a:ext>
            </a:extLst>
          </p:cNvPr>
          <p:cNvSpPr txBox="1"/>
          <p:nvPr/>
        </p:nvSpPr>
        <p:spPr>
          <a:xfrm>
            <a:off x="2668233" y="4383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AF26BA-247B-4E46-9838-E1A561C52B9E}"/>
              </a:ext>
            </a:extLst>
          </p:cNvPr>
          <p:cNvSpPr/>
          <p:nvPr/>
        </p:nvSpPr>
        <p:spPr>
          <a:xfrm flipH="1">
            <a:off x="2617338" y="4805194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DD508-7ACF-4D00-9C7E-341B12E4B0C6}"/>
              </a:ext>
            </a:extLst>
          </p:cNvPr>
          <p:cNvSpPr txBox="1"/>
          <p:nvPr/>
        </p:nvSpPr>
        <p:spPr>
          <a:xfrm>
            <a:off x="2915022" y="47112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!&gt; 4)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C73624-1ABD-41EC-8F32-DA1F3D2079D5}"/>
              </a:ext>
            </a:extLst>
          </p:cNvPr>
          <p:cNvSpPr/>
          <p:nvPr/>
        </p:nvSpPr>
        <p:spPr>
          <a:xfrm flipH="1">
            <a:off x="2761855" y="5320203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CBFFF-7C7C-4938-B05D-2169A0FCF928}"/>
              </a:ext>
            </a:extLst>
          </p:cNvPr>
          <p:cNvSpPr txBox="1"/>
          <p:nvPr/>
        </p:nvSpPr>
        <p:spPr>
          <a:xfrm>
            <a:off x="3059539" y="522624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(4 !&lt; 4)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1A4BF4E-0021-4F91-A844-A0754DDE14D8}"/>
              </a:ext>
            </a:extLst>
          </p:cNvPr>
          <p:cNvSpPr/>
          <p:nvPr/>
        </p:nvSpPr>
        <p:spPr>
          <a:xfrm flipH="1">
            <a:off x="2256644" y="599769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0CC03A-915C-41C8-9E6B-D9C095A65A2A}"/>
              </a:ext>
            </a:extLst>
          </p:cNvPr>
          <p:cNvSpPr txBox="1"/>
          <p:nvPr/>
        </p:nvSpPr>
        <p:spPr>
          <a:xfrm>
            <a:off x="2921388" y="5908235"/>
            <a:ext cx="261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Value is in the tree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22318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90434-607E-C50C-3C03-815F5BC71F42}"/>
              </a:ext>
            </a:extLst>
          </p:cNvPr>
          <p:cNvSpPr/>
          <p:nvPr/>
        </p:nvSpPr>
        <p:spPr>
          <a:xfrm>
            <a:off x="7203112" y="495546"/>
            <a:ext cx="4988888" cy="6235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65DC6-1C27-1DBC-D764-A0D4B699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Week 13 </a:t>
            </a:r>
            <a:r>
              <a:rPr lang="en-US" b="1" dirty="0">
                <a:solidFill>
                  <a:schemeClr val="accent6"/>
                </a:solidFill>
              </a:rPr>
              <a:t>|</a:t>
            </a:r>
            <a:r>
              <a:rPr lang="en-US" b="1" dirty="0"/>
              <a:t> Exam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146E-7991-20FF-DF94-2BC46F067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89495" cy="4835479"/>
          </a:xfrm>
        </p:spPr>
        <p:txBody>
          <a:bodyPr/>
          <a:lstStyle/>
          <a:p>
            <a:r>
              <a:rPr lang="en-US" b="1" dirty="0"/>
              <a:t>Review 1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Tuesday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dirty="0"/>
              <a:t>Confusing Topics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b="1" dirty="0"/>
              <a:t>Review 2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Thursday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dirty="0"/>
              <a:t>Solving Long</a:t>
            </a:r>
            <a:r>
              <a:rPr lang="en-US" dirty="0">
                <a:solidFill>
                  <a:schemeClr val="accent3"/>
                </a:solidFill>
              </a:rPr>
              <a:t>-</a:t>
            </a:r>
            <a:r>
              <a:rPr lang="en-US" dirty="0"/>
              <a:t>Answer Questions From Past Exams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b="1" dirty="0"/>
              <a:t>Review 3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Friday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dirty="0"/>
              <a:t>Jeopardy (Winner Takes All)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#</a:t>
            </a:r>
            <a:r>
              <a:rPr lang="en-US" dirty="0"/>
              <a:t>go</a:t>
            </a:r>
            <a:r>
              <a:rPr lang="en-US" dirty="0">
                <a:solidFill>
                  <a:schemeClr val="accent6"/>
                </a:solidFill>
              </a:rPr>
              <a:t>mins</a:t>
            </a:r>
            <a:r>
              <a:rPr lang="en-US" dirty="0"/>
              <a:t>go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C5DAC3-3A52-392D-C104-62FDF580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946" y="1193390"/>
            <a:ext cx="4471219" cy="447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EB6927-139B-41AC-6CC0-7836D6D0A3E9}"/>
              </a:ext>
            </a:extLst>
          </p:cNvPr>
          <p:cNvSpPr/>
          <p:nvPr/>
        </p:nvSpPr>
        <p:spPr>
          <a:xfrm>
            <a:off x="7120028" y="365760"/>
            <a:ext cx="166165" cy="6427348"/>
          </a:xfrm>
          <a:prstGeom prst="rect">
            <a:avLst/>
          </a:prstGeom>
          <a:solidFill>
            <a:srgbClr val="444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73A00-96C2-5238-3525-FA48A7320DD9}"/>
              </a:ext>
            </a:extLst>
          </p:cNvPr>
          <p:cNvSpPr txBox="1"/>
          <p:nvPr/>
        </p:nvSpPr>
        <p:spPr>
          <a:xfrm>
            <a:off x="7523530" y="870922"/>
            <a:ext cx="434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https://www.menti.com/blab1hazqqzt</a:t>
            </a:r>
          </a:p>
        </p:txBody>
      </p:sp>
    </p:spTree>
    <p:extLst>
      <p:ext uri="{BB962C8B-B14F-4D97-AF65-F5344CB8AC3E}">
        <p14:creationId xmlns:p14="http://schemas.microsoft.com/office/powerpoint/2010/main" val="235229203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in Python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Expressions with operands and operators evaluate to either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and they can be used in 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condition to determine if a code block should run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F965F-2C05-4A73-B084-4EFAD461D601}"/>
              </a:ext>
            </a:extLst>
          </p:cNvPr>
          <p:cNvSpPr txBox="1"/>
          <p:nvPr/>
        </p:nvSpPr>
        <p:spPr>
          <a:xfrm>
            <a:off x="4431883" y="4650498"/>
            <a:ext cx="5669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5 &gt; 3: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print("True")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F505F48-8D94-44EE-8F2C-DFBBA818FE38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in Python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What do you think would be the output of this code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F965F-2C05-4A73-B084-4EFAD461D601}"/>
              </a:ext>
            </a:extLst>
          </p:cNvPr>
          <p:cNvSpPr txBox="1"/>
          <p:nvPr/>
        </p:nvSpPr>
        <p:spPr>
          <a:xfrm>
            <a:off x="4431885" y="3565011"/>
            <a:ext cx="566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4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print(a)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2ED87F-A93E-4E4D-B9CC-C0110C7B92E9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14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in Python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What do you think would be the output of this code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F965F-2C05-4A73-B084-4EFAD461D601}"/>
              </a:ext>
            </a:extLst>
          </p:cNvPr>
          <p:cNvSpPr txBox="1"/>
          <p:nvPr/>
        </p:nvSpPr>
        <p:spPr>
          <a:xfrm>
            <a:off x="4431885" y="3565011"/>
            <a:ext cx="566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4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print(a)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00130C0-1C17-488C-B7FC-2BB9F67122C8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9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in Python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What do you think would be the output of this code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F965F-2C05-4A73-B084-4EFAD461D601}"/>
              </a:ext>
            </a:extLst>
          </p:cNvPr>
          <p:cNvSpPr txBox="1"/>
          <p:nvPr/>
        </p:nvSpPr>
        <p:spPr>
          <a:xfrm>
            <a:off x="4431885" y="3565011"/>
            <a:ext cx="566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0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print(a)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6450809-9C2C-45FA-9E3D-55868080453A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3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12.1</a:t>
            </a:r>
          </a:p>
          <a:p>
            <a:pPr lvl="1"/>
            <a:r>
              <a:rPr lang="en-US" dirty="0"/>
              <a:t>Linked 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binary trees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12.2</a:t>
            </a:r>
          </a:p>
          <a:p>
            <a:pPr lvl="1"/>
            <a:r>
              <a:rPr lang="en-US" b="1" dirty="0"/>
              <a:t>Binary search trees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20 Questions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6967139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Values in Python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Python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individual values can evaluate to either True or 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They do not necessarily have to be part of a larger expression to evaluate to a truth value because they already have one that has been determined by the rules of the Python language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Values that evaluate to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are considered </a:t>
            </a:r>
            <a:r>
              <a:rPr lang="en-US" b="1" dirty="0" err="1">
                <a:solidFill>
                  <a:schemeClr val="accent6"/>
                </a:solidFill>
              </a:rPr>
              <a:t>Falsy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Values that evaluate to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are considered </a:t>
            </a:r>
            <a:r>
              <a:rPr lang="en-US" b="1" dirty="0">
                <a:solidFill>
                  <a:schemeClr val="accent6"/>
                </a:solidFill>
              </a:rPr>
              <a:t>Truthy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BC19881-18DA-4211-A754-C244383841A2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4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6967139" cy="491143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Falsy</a:t>
            </a:r>
            <a:r>
              <a:rPr lang="en-US" b="1" dirty="0"/>
              <a:t> Values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Sequences and Collections</a:t>
            </a:r>
          </a:p>
          <a:p>
            <a:pPr lvl="1"/>
            <a:r>
              <a:rPr lang="en-US" dirty="0"/>
              <a:t>Empty lists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lvl="1"/>
            <a:r>
              <a:rPr lang="en-US" dirty="0"/>
              <a:t>Empty tuples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Empty dictionaries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1"/>
            <a:r>
              <a:rPr lang="en-US" dirty="0"/>
              <a:t>Empty sets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  <a:p>
            <a:pPr lvl="1"/>
            <a:r>
              <a:rPr lang="en-US" dirty="0"/>
              <a:t>Empty strings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</a:p>
          <a:p>
            <a:pPr lvl="1"/>
            <a:r>
              <a:rPr lang="en-US" dirty="0"/>
              <a:t>Empty ranges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range(0)</a:t>
            </a:r>
          </a:p>
          <a:p>
            <a:r>
              <a:rPr lang="en-US" b="1" dirty="0">
                <a:solidFill>
                  <a:schemeClr val="accent6"/>
                </a:solidFill>
              </a:rPr>
              <a:t>Numbers</a:t>
            </a:r>
          </a:p>
          <a:p>
            <a:pPr lvl="1"/>
            <a:r>
              <a:rPr lang="en-US" dirty="0"/>
              <a:t>Zero of any numeric type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Integer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en-US" dirty="0"/>
              <a:t>Float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lvl="1"/>
            <a:r>
              <a:rPr lang="en-US" dirty="0"/>
              <a:t>Complex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0j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Constants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583FB83-5AEF-42C5-BA78-F84B98E16E11}"/>
              </a:ext>
            </a:extLst>
          </p:cNvPr>
          <p:cNvSpPr/>
          <p:nvPr/>
        </p:nvSpPr>
        <p:spPr>
          <a:xfrm flipH="1">
            <a:off x="5691917" y="608679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21F02D4-5F1E-4802-898D-BF4C3128B303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4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6967139" cy="4835479"/>
          </a:xfrm>
        </p:spPr>
        <p:txBody>
          <a:bodyPr>
            <a:normAutofit/>
          </a:bodyPr>
          <a:lstStyle/>
          <a:p>
            <a:r>
              <a:rPr lang="en-US" b="1" dirty="0"/>
              <a:t>Truthy Values</a:t>
            </a:r>
          </a:p>
          <a:p>
            <a:r>
              <a:rPr lang="en-US" dirty="0"/>
              <a:t>By default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 object is considered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Non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>
                <a:solidFill>
                  <a:schemeClr val="accent6"/>
                </a:solidFill>
              </a:rPr>
              <a:t>empty</a:t>
            </a:r>
            <a:r>
              <a:rPr lang="en-US" dirty="0"/>
              <a:t> sequences or collections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dictionaries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Numeric values </a:t>
            </a:r>
            <a:r>
              <a:rPr lang="en-US" dirty="0"/>
              <a:t>that are </a:t>
            </a:r>
            <a:r>
              <a:rPr lang="en-US" b="1" dirty="0">
                <a:solidFill>
                  <a:schemeClr val="accent6"/>
                </a:solidFill>
              </a:rPr>
              <a:t>not zero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441E1C-3A40-4060-97F3-B77F2BC8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1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86634E-6C9C-469E-A2B6-7B2A20630578}"/>
              </a:ext>
            </a:extLst>
          </p:cNvPr>
          <p:cNvSpPr/>
          <p:nvPr/>
        </p:nvSpPr>
        <p:spPr>
          <a:xfrm flipH="1">
            <a:off x="2164333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87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Clearing things up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When in </a:t>
            </a:r>
            <a:r>
              <a:rPr lang="en-US" sz="3200" b="1" dirty="0">
                <a:solidFill>
                  <a:schemeClr val="accent6"/>
                </a:solidFill>
              </a:rPr>
              <a:t>doubt</a:t>
            </a:r>
            <a:r>
              <a:rPr lang="en-US" sz="3200" dirty="0">
                <a:solidFill>
                  <a:schemeClr val="accent3"/>
                </a:solidFill>
              </a:rPr>
              <a:t>,</a:t>
            </a:r>
            <a:r>
              <a:rPr lang="en-US" sz="3200" dirty="0"/>
              <a:t> try it </a:t>
            </a:r>
            <a:r>
              <a:rPr lang="en-US" sz="3200" b="1" dirty="0">
                <a:solidFill>
                  <a:schemeClr val="accent6"/>
                </a:solidFill>
              </a:rPr>
              <a:t>out</a:t>
            </a:r>
            <a:r>
              <a:rPr lang="en-US" sz="3200" dirty="0">
                <a:solidFill>
                  <a:schemeClr val="accent3"/>
                </a:solidFill>
              </a:rPr>
              <a:t>!</a:t>
            </a:r>
            <a:endParaRPr lang="en-US" sz="2800" dirty="0">
              <a:solidFill>
                <a:schemeClr val="accent3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Truthy and </a:t>
            </a:r>
            <a:r>
              <a:rPr lang="en-US" sz="2600" b="1" dirty="0" err="1">
                <a:solidFill>
                  <a:schemeClr val="accent6"/>
                </a:solidFill>
              </a:rPr>
              <a:t>Falsy</a:t>
            </a:r>
            <a:r>
              <a:rPr lang="en-US" sz="2600" b="1" dirty="0">
                <a:solidFill>
                  <a:schemeClr val="accent6"/>
                </a:solidFill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172962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b="1" dirty="0"/>
              <a:t>Trees expand in one direction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Trees are made up of parents and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These are relative terms for nodes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Every parent can be a child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3F01495-0116-407B-ADBC-8C6CA181199B}"/>
              </a:ext>
            </a:extLst>
          </p:cNvPr>
          <p:cNvSpPr/>
          <p:nvPr/>
        </p:nvSpPr>
        <p:spPr>
          <a:xfrm>
            <a:off x="5519086" y="1335812"/>
            <a:ext cx="685934" cy="3120759"/>
          </a:xfrm>
          <a:prstGeom prst="down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E7F0EA-3011-46D4-BBFA-ED384D6A516B}"/>
              </a:ext>
            </a:extLst>
          </p:cNvPr>
          <p:cNvSpPr txBox="1"/>
          <p:nvPr/>
        </p:nvSpPr>
        <p:spPr>
          <a:xfrm rot="5400000">
            <a:off x="5603900" y="1739222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Expands</a:t>
            </a:r>
          </a:p>
        </p:txBody>
      </p:sp>
    </p:spTree>
    <p:extLst>
      <p:ext uri="{BB962C8B-B14F-4D97-AF65-F5344CB8AC3E}">
        <p14:creationId xmlns:p14="http://schemas.microsoft.com/office/powerpoint/2010/main" val="2190526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6589578" y="1771331"/>
            <a:ext cx="1626515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5232419" y="1669225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949368" y="3525472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851776" y="3423366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36102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5734173" y="3539094"/>
            <a:ext cx="1192928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4421274" y="3436988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282413" y="5299134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184821" y="5197028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2528894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66292" cy="4835479"/>
          </a:xfrm>
        </p:spPr>
        <p:txBody>
          <a:bodyPr/>
          <a:lstStyle/>
          <a:p>
            <a:r>
              <a:rPr lang="en-US" dirty="0">
                <a:solidFill>
                  <a:srgbClr val="E00BE5"/>
                </a:solidFill>
              </a:rPr>
              <a:t>Node 2</a:t>
            </a:r>
            <a:r>
              <a:rPr lang="en-US" dirty="0"/>
              <a:t> is a child of Node 3 and a parent of Node 1 and Node 6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Every node can only have one parent but can have many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86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644609" cy="4835479"/>
          </a:xfrm>
        </p:spPr>
        <p:txBody>
          <a:bodyPr/>
          <a:lstStyle/>
          <a:p>
            <a:r>
              <a:rPr lang="en-US" dirty="0"/>
              <a:t>There are many different types of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Family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Decision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Heaps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Tries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HTML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Binary Trees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We will focus on these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457200" lvl="1" indent="0">
              <a:buNone/>
            </a:pPr>
            <a:endParaRPr lang="en-US" b="1" dirty="0">
              <a:solidFill>
                <a:srgbClr val="E00BE5"/>
              </a:solidFill>
            </a:endParaRP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78C96-781D-4459-B7A1-A8A637A88695}"/>
              </a:ext>
            </a:extLst>
          </p:cNvPr>
          <p:cNvCxnSpPr>
            <a:cxnSpLocks/>
            <a:stCxn id="34" idx="4"/>
            <a:endCxn id="39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3B3789-D21B-4615-BF76-B16F4F139DF1}"/>
              </a:ext>
            </a:extLst>
          </p:cNvPr>
          <p:cNvCxnSpPr>
            <a:cxnSpLocks/>
            <a:stCxn id="34" idx="4"/>
            <a:endCxn id="44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42E114-0950-4B09-A20E-C7CDA65687E6}"/>
              </a:ext>
            </a:extLst>
          </p:cNvPr>
          <p:cNvCxnSpPr>
            <a:cxnSpLocks/>
            <a:endCxn id="5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044547-A708-4571-A74C-05A0D5557A2F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95712D-A8AD-4546-9C42-AD3ACFECABB0}"/>
              </a:ext>
            </a:extLst>
          </p:cNvPr>
          <p:cNvCxnSpPr>
            <a:cxnSpLocks/>
            <a:stCxn id="32" idx="4"/>
            <a:endCxn id="34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A0B309-E04B-4CB4-AC04-0BF3D7606841}"/>
              </a:ext>
            </a:extLst>
          </p:cNvPr>
          <p:cNvCxnSpPr>
            <a:cxnSpLocks/>
            <a:stCxn id="32" idx="4"/>
            <a:endCxn id="36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B8293CC-39A3-429D-8688-7E42792FC0D3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5B886F-BA65-4E06-A521-4A02E8872D4A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95AD05-ECEC-4746-AE9D-93CD1B78A13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6BF5E0-7D25-48CD-9361-BEF28EB76AC7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19C3A7-E3B5-4166-A9C6-C42026C7CFF0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058418-588B-4778-BBFD-1BE766731D36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D0C7AB-F13D-4E2E-911B-86EB843984D7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97EEF2-28D7-423A-BE1B-78826C768591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38DCBB-DC8A-4AB7-A4CF-716F40059AC2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F9DE8A-DBF5-42CF-916C-C7434CFE4E14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F0CBAE-7389-4878-8AC8-CBFF4D72F327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1E9A34-C4DC-4AE0-99EC-FF6D5FBE74F1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BEA41C3-9D32-4D10-9F55-18D269ABA098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D2DA7-B283-4B5A-9601-60DC6EB437A5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3565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3E1A4-A366-4332-BC78-5B19F86CA0C5}"/>
              </a:ext>
            </a:extLst>
          </p:cNvPr>
          <p:cNvCxnSpPr>
            <a:cxnSpLocks/>
            <a:stCxn id="15" idx="4"/>
            <a:endCxn id="17" idx="7"/>
          </p:cNvCxnSpPr>
          <p:nvPr/>
        </p:nvCxnSpPr>
        <p:spPr>
          <a:xfrm flipH="1">
            <a:off x="5613867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4C2B1-00E2-4599-9413-8DC9A0A3710C}"/>
              </a:ext>
            </a:extLst>
          </p:cNvPr>
          <p:cNvCxnSpPr>
            <a:cxnSpLocks/>
            <a:stCxn id="15" idx="4"/>
            <a:endCxn id="19" idx="1"/>
          </p:cNvCxnSpPr>
          <p:nvPr/>
        </p:nvCxnSpPr>
        <p:spPr>
          <a:xfrm>
            <a:off x="6108960" y="50245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00CC5D8-8C63-41FE-8F89-9487AA5A784D}"/>
              </a:ext>
            </a:extLst>
          </p:cNvPr>
          <p:cNvSpPr/>
          <p:nvPr/>
        </p:nvSpPr>
        <p:spPr>
          <a:xfrm>
            <a:off x="5657899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93BBD-D60A-47B5-9F5B-B4D5806E27C7}"/>
              </a:ext>
            </a:extLst>
          </p:cNvPr>
          <p:cNvSpPr txBox="1"/>
          <p:nvPr/>
        </p:nvSpPr>
        <p:spPr>
          <a:xfrm>
            <a:off x="5894578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89EFA-58F6-4C24-9365-EB61C401D612}"/>
              </a:ext>
            </a:extLst>
          </p:cNvPr>
          <p:cNvSpPr/>
          <p:nvPr/>
        </p:nvSpPr>
        <p:spPr>
          <a:xfrm>
            <a:off x="4843859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F9532-4448-48EB-926A-B43720D87156}"/>
              </a:ext>
            </a:extLst>
          </p:cNvPr>
          <p:cNvSpPr txBox="1"/>
          <p:nvPr/>
        </p:nvSpPr>
        <p:spPr>
          <a:xfrm>
            <a:off x="5084765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8230A-71E4-4E0A-95DC-521D0739A80B}"/>
              </a:ext>
            </a:extLst>
          </p:cNvPr>
          <p:cNvSpPr/>
          <p:nvPr/>
        </p:nvSpPr>
        <p:spPr>
          <a:xfrm>
            <a:off x="6459197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A452A-A132-4EE9-8450-9556ED69FF4D}"/>
              </a:ext>
            </a:extLst>
          </p:cNvPr>
          <p:cNvSpPr txBox="1"/>
          <p:nvPr/>
        </p:nvSpPr>
        <p:spPr>
          <a:xfrm>
            <a:off x="6700103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6AC5C-4DFD-4E00-97AF-3E918DBE233A}"/>
              </a:ext>
            </a:extLst>
          </p:cNvPr>
          <p:cNvCxnSpPr>
            <a:cxnSpLocks/>
            <a:stCxn id="29" idx="4"/>
            <a:endCxn id="31" idx="7"/>
          </p:cNvCxnSpPr>
          <p:nvPr/>
        </p:nvCxnSpPr>
        <p:spPr>
          <a:xfrm flipH="1">
            <a:off x="8464862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74BA9B-9E86-48A8-BC6B-B72758B64092}"/>
              </a:ext>
            </a:extLst>
          </p:cNvPr>
          <p:cNvSpPr/>
          <p:nvPr/>
        </p:nvSpPr>
        <p:spPr>
          <a:xfrm>
            <a:off x="8508894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69D3-5DFD-4658-8FCA-9A2B3BA33999}"/>
              </a:ext>
            </a:extLst>
          </p:cNvPr>
          <p:cNvSpPr txBox="1"/>
          <p:nvPr/>
        </p:nvSpPr>
        <p:spPr>
          <a:xfrm>
            <a:off x="8745573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D8FDF5-763D-4597-9C56-923589F79DB0}"/>
              </a:ext>
            </a:extLst>
          </p:cNvPr>
          <p:cNvSpPr/>
          <p:nvPr/>
        </p:nvSpPr>
        <p:spPr>
          <a:xfrm>
            <a:off x="7694854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2941E-5103-4277-BD28-88B00F8A245B}"/>
              </a:ext>
            </a:extLst>
          </p:cNvPr>
          <p:cNvSpPr txBox="1"/>
          <p:nvPr/>
        </p:nvSpPr>
        <p:spPr>
          <a:xfrm>
            <a:off x="7935760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9CE856-38B7-4C69-8D7A-0AACF643E8D5}"/>
              </a:ext>
            </a:extLst>
          </p:cNvPr>
          <p:cNvSpPr/>
          <p:nvPr/>
        </p:nvSpPr>
        <p:spPr>
          <a:xfrm>
            <a:off x="10643512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C53C3-6D2C-4BFB-82BB-55B01D399084}"/>
              </a:ext>
            </a:extLst>
          </p:cNvPr>
          <p:cNvSpPr txBox="1"/>
          <p:nvPr/>
        </p:nvSpPr>
        <p:spPr>
          <a:xfrm>
            <a:off x="10880191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873F4-8D8C-4E96-ACC1-0D56675D0554}"/>
              </a:ext>
            </a:extLst>
          </p:cNvPr>
          <p:cNvSpPr txBox="1"/>
          <p:nvPr/>
        </p:nvSpPr>
        <p:spPr>
          <a:xfrm>
            <a:off x="5448675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 Children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874E5-A6D3-4A51-9CE6-1FECB563D437}"/>
              </a:ext>
            </a:extLst>
          </p:cNvPr>
          <p:cNvSpPr txBox="1"/>
          <p:nvPr/>
        </p:nvSpPr>
        <p:spPr>
          <a:xfrm>
            <a:off x="8308402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 Children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9C055E-9F50-459C-A232-732F1F0ADB86}"/>
              </a:ext>
            </a:extLst>
          </p:cNvPr>
          <p:cNvSpPr txBox="1"/>
          <p:nvPr/>
        </p:nvSpPr>
        <p:spPr>
          <a:xfrm>
            <a:off x="10443020" y="361321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Children</a:t>
            </a:r>
          </a:p>
        </p:txBody>
      </p:sp>
    </p:spTree>
    <p:extLst>
      <p:ext uri="{BB962C8B-B14F-4D97-AF65-F5344CB8AC3E}">
        <p14:creationId xmlns:p14="http://schemas.microsoft.com/office/powerpoint/2010/main" val="11801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Clearing things up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806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Children are represented using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 </a:t>
            </a:r>
            <a:r>
              <a:rPr lang="en-US" dirty="0"/>
              <a:t>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47BB65-5D94-4B58-AF55-7BD22916A47C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A75F59-B55C-45E7-8E09-A4E2D4CE9C16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F873490-39E0-4135-B1FF-F48C2B400396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46E7F2-8EA7-44B8-9E85-D0F0560E42E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FCC06B-65FF-4AD4-A6C4-2419B83E02BD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621EE6-C617-4EA8-851A-E6CD0955EA71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2DA63A-646A-44C0-92A3-0E0247EF616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3837C2-F37D-466C-9883-E1D842539C23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AC060-558A-40C3-98BD-AF05B2DB10F0}"/>
              </a:ext>
            </a:extLst>
          </p:cNvPr>
          <p:cNvSpPr txBox="1"/>
          <p:nvPr/>
        </p:nvSpPr>
        <p:spPr>
          <a:xfrm>
            <a:off x="9738230" y="234839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9F210E-906C-4607-9DB2-DB0DADEF9F82}"/>
              </a:ext>
            </a:extLst>
          </p:cNvPr>
          <p:cNvSpPr txBox="1"/>
          <p:nvPr/>
        </p:nvSpPr>
        <p:spPr>
          <a:xfrm>
            <a:off x="7018068" y="234839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</a:t>
            </a:r>
            <a:endParaRPr lang="en-US" sz="2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023F1B-C0E6-472B-9AF4-C0C4C895211A}"/>
              </a:ext>
            </a:extLst>
          </p:cNvPr>
          <p:cNvSpPr/>
          <p:nvPr/>
        </p:nvSpPr>
        <p:spPr>
          <a:xfrm>
            <a:off x="520287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A3ACEA-81E6-422D-A477-DBAC88A41474}"/>
              </a:ext>
            </a:extLst>
          </p:cNvPr>
          <p:cNvCxnSpPr>
            <a:cxnSpLocks/>
            <a:stCxn id="36" idx="0"/>
            <a:endCxn id="36" idx="4"/>
          </p:cNvCxnSpPr>
          <p:nvPr/>
        </p:nvCxnSpPr>
        <p:spPr>
          <a:xfrm>
            <a:off x="1168645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3157BF-4B10-4DAC-BCBA-310B95996A1D}"/>
              </a:ext>
            </a:extLst>
          </p:cNvPr>
          <p:cNvSpPr txBox="1"/>
          <p:nvPr/>
        </p:nvSpPr>
        <p:spPr>
          <a:xfrm>
            <a:off x="628740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0AC178-81C4-4833-BA3B-1671CAFC5004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391252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653962-E6FA-4DC3-BB02-B178D938E0B2}"/>
              </a:ext>
            </a:extLst>
          </p:cNvPr>
          <p:cNvSpPr/>
          <p:nvPr/>
        </p:nvSpPr>
        <p:spPr>
          <a:xfrm>
            <a:off x="2926241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921969-A312-4DA2-BFFA-73E24B477CC8}"/>
              </a:ext>
            </a:extLst>
          </p:cNvPr>
          <p:cNvCxnSpPr>
            <a:cxnSpLocks/>
            <a:stCxn id="42" idx="0"/>
            <a:endCxn id="42" idx="4"/>
          </p:cNvCxnSpPr>
          <p:nvPr/>
        </p:nvCxnSpPr>
        <p:spPr>
          <a:xfrm>
            <a:off x="3574599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D8FFB1-9817-408F-AC69-DE9D95559BDD}"/>
              </a:ext>
            </a:extLst>
          </p:cNvPr>
          <p:cNvSpPr txBox="1"/>
          <p:nvPr/>
        </p:nvSpPr>
        <p:spPr>
          <a:xfrm>
            <a:off x="3034694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01E931-E9C9-4194-9770-E7C6A402419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797206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E8C1513-5BCE-4D38-B8E0-EE9BFD8BA119}"/>
              </a:ext>
            </a:extLst>
          </p:cNvPr>
          <p:cNvSpPr/>
          <p:nvPr/>
        </p:nvSpPr>
        <p:spPr>
          <a:xfrm>
            <a:off x="5332195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A33A12-42DF-4ED0-AF7D-FB8A9F7CD1C2}"/>
              </a:ext>
            </a:extLst>
          </p:cNvPr>
          <p:cNvCxnSpPr>
            <a:cxnSpLocks/>
            <a:stCxn id="49" idx="0"/>
            <a:endCxn id="49" idx="4"/>
          </p:cNvCxnSpPr>
          <p:nvPr/>
        </p:nvCxnSpPr>
        <p:spPr>
          <a:xfrm>
            <a:off x="5980553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ACC9527-56B2-48E3-94FE-8D9A59A00547}"/>
              </a:ext>
            </a:extLst>
          </p:cNvPr>
          <p:cNvSpPr txBox="1"/>
          <p:nvPr/>
        </p:nvSpPr>
        <p:spPr>
          <a:xfrm>
            <a:off x="5440648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ECDFC-25DD-4D6A-8C06-2E9770CF4E7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203160" y="5698904"/>
            <a:ext cx="92326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D129810-5BBA-4F6B-8DE7-1D922731B158}"/>
              </a:ext>
            </a:extLst>
          </p:cNvPr>
          <p:cNvSpPr/>
          <p:nvPr/>
        </p:nvSpPr>
        <p:spPr>
          <a:xfrm>
            <a:off x="1391252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BB1B7B-E2BD-4063-8367-756B2BD7F813}"/>
              </a:ext>
            </a:extLst>
          </p:cNvPr>
          <p:cNvSpPr/>
          <p:nvPr/>
        </p:nvSpPr>
        <p:spPr>
          <a:xfrm>
            <a:off x="3797206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1F850B-AF75-4634-B021-C65C157A5BA0}"/>
              </a:ext>
            </a:extLst>
          </p:cNvPr>
          <p:cNvSpPr/>
          <p:nvPr/>
        </p:nvSpPr>
        <p:spPr>
          <a:xfrm>
            <a:off x="6203160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6E5A-83DD-48DE-8757-513FD78E968C}"/>
              </a:ext>
            </a:extLst>
          </p:cNvPr>
          <p:cNvSpPr txBox="1"/>
          <p:nvPr/>
        </p:nvSpPr>
        <p:spPr>
          <a:xfrm>
            <a:off x="6789177" y="6220347"/>
            <a:ext cx="26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 for reference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9A9E8A-213C-4A0E-A5CA-4FA68BABEAC3}"/>
              </a:ext>
            </a:extLst>
          </p:cNvPr>
          <p:cNvSpPr txBox="1"/>
          <p:nvPr/>
        </p:nvSpPr>
        <p:spPr>
          <a:xfrm>
            <a:off x="1667563" y="441046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1BAC95-0C23-4422-B17D-67EC5B54B5B5}"/>
              </a:ext>
            </a:extLst>
          </p:cNvPr>
          <p:cNvSpPr txBox="1"/>
          <p:nvPr/>
        </p:nvSpPr>
        <p:spPr>
          <a:xfrm>
            <a:off x="4127607" y="440922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986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pic>
        <p:nvPicPr>
          <p:cNvPr id="24" name="Picture 2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3886354C-AEF7-4065-83A7-BE5D8575F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88556" y="727514"/>
            <a:ext cx="1751958" cy="184305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9BD55A0-52D0-4A7E-A7F7-7B5ECAFAD4CF}"/>
              </a:ext>
            </a:extLst>
          </p:cNvPr>
          <p:cNvSpPr/>
          <p:nvPr/>
        </p:nvSpPr>
        <p:spPr>
          <a:xfrm rot="19838053">
            <a:off x="9471112" y="1039176"/>
            <a:ext cx="1430192" cy="200890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3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6902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24442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06375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3E1A4-A366-4332-BC78-5B19F86CA0C5}"/>
              </a:ext>
            </a:extLst>
          </p:cNvPr>
          <p:cNvCxnSpPr>
            <a:cxnSpLocks/>
            <a:stCxn id="15" idx="4"/>
            <a:endCxn id="17" idx="7"/>
          </p:cNvCxnSpPr>
          <p:nvPr/>
        </p:nvCxnSpPr>
        <p:spPr>
          <a:xfrm flipH="1">
            <a:off x="5613867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4C2B1-00E2-4599-9413-8DC9A0A3710C}"/>
              </a:ext>
            </a:extLst>
          </p:cNvPr>
          <p:cNvCxnSpPr>
            <a:cxnSpLocks/>
            <a:stCxn id="15" idx="4"/>
            <a:endCxn id="19" idx="1"/>
          </p:cNvCxnSpPr>
          <p:nvPr/>
        </p:nvCxnSpPr>
        <p:spPr>
          <a:xfrm>
            <a:off x="6108960" y="50245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00CC5D8-8C63-41FE-8F89-9487AA5A784D}"/>
              </a:ext>
            </a:extLst>
          </p:cNvPr>
          <p:cNvSpPr/>
          <p:nvPr/>
        </p:nvSpPr>
        <p:spPr>
          <a:xfrm>
            <a:off x="5657899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93BBD-D60A-47B5-9F5B-B4D5806E27C7}"/>
              </a:ext>
            </a:extLst>
          </p:cNvPr>
          <p:cNvSpPr txBox="1"/>
          <p:nvPr/>
        </p:nvSpPr>
        <p:spPr>
          <a:xfrm>
            <a:off x="5894578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89EFA-58F6-4C24-9365-EB61C401D612}"/>
              </a:ext>
            </a:extLst>
          </p:cNvPr>
          <p:cNvSpPr/>
          <p:nvPr/>
        </p:nvSpPr>
        <p:spPr>
          <a:xfrm>
            <a:off x="4843859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F9532-4448-48EB-926A-B43720D87156}"/>
              </a:ext>
            </a:extLst>
          </p:cNvPr>
          <p:cNvSpPr txBox="1"/>
          <p:nvPr/>
        </p:nvSpPr>
        <p:spPr>
          <a:xfrm>
            <a:off x="5084765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8230A-71E4-4E0A-95DC-521D0739A80B}"/>
              </a:ext>
            </a:extLst>
          </p:cNvPr>
          <p:cNvSpPr/>
          <p:nvPr/>
        </p:nvSpPr>
        <p:spPr>
          <a:xfrm>
            <a:off x="6459197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A452A-A132-4EE9-8450-9556ED69FF4D}"/>
              </a:ext>
            </a:extLst>
          </p:cNvPr>
          <p:cNvSpPr txBox="1"/>
          <p:nvPr/>
        </p:nvSpPr>
        <p:spPr>
          <a:xfrm>
            <a:off x="6700103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6AC5C-4DFD-4E00-97AF-3E918DBE233A}"/>
              </a:ext>
            </a:extLst>
          </p:cNvPr>
          <p:cNvCxnSpPr>
            <a:cxnSpLocks/>
            <a:stCxn id="29" idx="4"/>
            <a:endCxn id="31" idx="7"/>
          </p:cNvCxnSpPr>
          <p:nvPr/>
        </p:nvCxnSpPr>
        <p:spPr>
          <a:xfrm flipH="1">
            <a:off x="8464862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74BA9B-9E86-48A8-BC6B-B72758B64092}"/>
              </a:ext>
            </a:extLst>
          </p:cNvPr>
          <p:cNvSpPr/>
          <p:nvPr/>
        </p:nvSpPr>
        <p:spPr>
          <a:xfrm>
            <a:off x="8508894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69D3-5DFD-4658-8FCA-9A2B3BA33999}"/>
              </a:ext>
            </a:extLst>
          </p:cNvPr>
          <p:cNvSpPr txBox="1"/>
          <p:nvPr/>
        </p:nvSpPr>
        <p:spPr>
          <a:xfrm>
            <a:off x="8745573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D8FDF5-763D-4597-9C56-923589F79DB0}"/>
              </a:ext>
            </a:extLst>
          </p:cNvPr>
          <p:cNvSpPr/>
          <p:nvPr/>
        </p:nvSpPr>
        <p:spPr>
          <a:xfrm>
            <a:off x="7694854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2941E-5103-4277-BD28-88B00F8A245B}"/>
              </a:ext>
            </a:extLst>
          </p:cNvPr>
          <p:cNvSpPr txBox="1"/>
          <p:nvPr/>
        </p:nvSpPr>
        <p:spPr>
          <a:xfrm>
            <a:off x="7935760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9CE856-38B7-4C69-8D7A-0AACF643E8D5}"/>
              </a:ext>
            </a:extLst>
          </p:cNvPr>
          <p:cNvSpPr/>
          <p:nvPr/>
        </p:nvSpPr>
        <p:spPr>
          <a:xfrm>
            <a:off x="10643512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C53C3-6D2C-4BFB-82BB-55B01D399084}"/>
              </a:ext>
            </a:extLst>
          </p:cNvPr>
          <p:cNvSpPr txBox="1"/>
          <p:nvPr/>
        </p:nvSpPr>
        <p:spPr>
          <a:xfrm>
            <a:off x="10880191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873F4-8D8C-4E96-ACC1-0D56675D0554}"/>
              </a:ext>
            </a:extLst>
          </p:cNvPr>
          <p:cNvSpPr txBox="1"/>
          <p:nvPr/>
        </p:nvSpPr>
        <p:spPr>
          <a:xfrm>
            <a:off x="5448675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 Children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874E5-A6D3-4A51-9CE6-1FECB563D437}"/>
              </a:ext>
            </a:extLst>
          </p:cNvPr>
          <p:cNvSpPr txBox="1"/>
          <p:nvPr/>
        </p:nvSpPr>
        <p:spPr>
          <a:xfrm>
            <a:off x="8308402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 Children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9C055E-9F50-459C-A232-732F1F0ADB86}"/>
              </a:ext>
            </a:extLst>
          </p:cNvPr>
          <p:cNvSpPr txBox="1"/>
          <p:nvPr/>
        </p:nvSpPr>
        <p:spPr>
          <a:xfrm>
            <a:off x="10443020" y="361321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Children</a:t>
            </a:r>
          </a:p>
        </p:txBody>
      </p:sp>
    </p:spTree>
    <p:extLst>
      <p:ext uri="{BB962C8B-B14F-4D97-AF65-F5344CB8AC3E}">
        <p14:creationId xmlns:p14="http://schemas.microsoft.com/office/powerpoint/2010/main" val="1219604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</a:t>
            </a:r>
            <a:r>
              <a:rPr lang="en-US" b="1" dirty="0">
                <a:solidFill>
                  <a:schemeClr val="accent6"/>
                </a:solidFill>
              </a:rPr>
              <a:t>Search</a:t>
            </a:r>
            <a:r>
              <a:rPr lang="en-US" b="1" dirty="0"/>
              <a:t>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must be more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node.left.cargo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less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node.right.cargo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b="1" dirty="0"/>
              <a:t>3 &gt; 2</a:t>
            </a:r>
          </a:p>
          <a:p>
            <a:pPr lvl="2"/>
            <a:r>
              <a:rPr lang="en-US" b="1" dirty="0"/>
              <a:t>3 &lt; 7</a:t>
            </a:r>
          </a:p>
          <a:p>
            <a:pPr marL="457200" lvl="1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AD27F-0738-475A-B0C0-2DB9BCB3DB81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858512" y="31957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C8BA69-C7D2-4980-A0EC-E30BCA5F8291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353605" y="31957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3937A5C-3074-4BE0-8BB7-7947A9515469}"/>
              </a:ext>
            </a:extLst>
          </p:cNvPr>
          <p:cNvSpPr/>
          <p:nvPr/>
        </p:nvSpPr>
        <p:spPr>
          <a:xfrm>
            <a:off x="8902544" y="22936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F2D20-AC4C-406F-BC65-93A00DA257B9}"/>
              </a:ext>
            </a:extLst>
          </p:cNvPr>
          <p:cNvSpPr txBox="1"/>
          <p:nvPr/>
        </p:nvSpPr>
        <p:spPr>
          <a:xfrm>
            <a:off x="9139223" y="24523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8CE005-1A88-4B6C-BC42-CE30267FB79D}"/>
              </a:ext>
            </a:extLst>
          </p:cNvPr>
          <p:cNvSpPr/>
          <p:nvPr/>
        </p:nvSpPr>
        <p:spPr>
          <a:xfrm>
            <a:off x="8088504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D47119-3269-4F29-B2C9-923D07979169}"/>
              </a:ext>
            </a:extLst>
          </p:cNvPr>
          <p:cNvSpPr txBox="1"/>
          <p:nvPr/>
        </p:nvSpPr>
        <p:spPr>
          <a:xfrm>
            <a:off x="8329410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45BC6-EEF2-4C5F-8D79-E798808BFF59}"/>
              </a:ext>
            </a:extLst>
          </p:cNvPr>
          <p:cNvSpPr/>
          <p:nvPr/>
        </p:nvSpPr>
        <p:spPr>
          <a:xfrm>
            <a:off x="9703842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E8CBFD-10F8-4B20-966B-5AC8D6CBBDBC}"/>
              </a:ext>
            </a:extLst>
          </p:cNvPr>
          <p:cNvSpPr txBox="1"/>
          <p:nvPr/>
        </p:nvSpPr>
        <p:spPr>
          <a:xfrm>
            <a:off x="9944748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pic>
        <p:nvPicPr>
          <p:cNvPr id="1026" name="Picture 2" descr="White Check In Green Circle transparent PNG - StickPNG">
            <a:extLst>
              <a:ext uri="{FF2B5EF4-FFF2-40B4-BE49-F238E27FC236}">
                <a16:creationId xmlns:a16="http://schemas.microsoft.com/office/drawing/2014/main" id="{FFECC05B-DBEB-4981-980B-DAE7731E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535" y="3707604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White Check In Green Circle transparent PNG - StickPNG">
            <a:extLst>
              <a:ext uri="{FF2B5EF4-FFF2-40B4-BE49-F238E27FC236}">
                <a16:creationId xmlns:a16="http://schemas.microsoft.com/office/drawing/2014/main" id="{1F5B3A79-C810-4A60-AD4B-A580B3E3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30" y="3707605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935B6-75A4-41F6-A343-4EA56A3D3024}"/>
              </a:ext>
            </a:extLst>
          </p:cNvPr>
          <p:cNvSpPr txBox="1"/>
          <p:nvPr/>
        </p:nvSpPr>
        <p:spPr>
          <a:xfrm>
            <a:off x="7739032" y="941841"/>
            <a:ext cx="3220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 special case of the binary tree</a:t>
            </a:r>
            <a:r>
              <a:rPr lang="en-US" sz="28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682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0B3BAE-013E-41A4-897D-37D5F99D1ECD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9751634" y="4477613"/>
            <a:ext cx="403269" cy="5309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</a:t>
            </a:r>
            <a:r>
              <a:rPr lang="en-US" b="1" dirty="0">
                <a:solidFill>
                  <a:schemeClr val="accent6"/>
                </a:solidFill>
              </a:rPr>
              <a:t>Search</a:t>
            </a:r>
            <a:r>
              <a:rPr lang="en-US" b="1" dirty="0"/>
              <a:t>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must be more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node.left.cargo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less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node.right.cargo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b="1" dirty="0"/>
              <a:t>3 &gt; 2</a:t>
            </a:r>
          </a:p>
          <a:p>
            <a:pPr lvl="2"/>
            <a:r>
              <a:rPr lang="en-US" b="1" dirty="0"/>
              <a:t>3 &lt; 7</a:t>
            </a:r>
            <a:endParaRPr lang="en-US" b="1" dirty="0">
              <a:solidFill>
                <a:srgbClr val="00FF00"/>
              </a:solidFill>
            </a:endParaRPr>
          </a:p>
          <a:p>
            <a:pPr lvl="1"/>
            <a:r>
              <a:rPr lang="en-US" dirty="0"/>
              <a:t>This rule must be true for the entire tree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dirty="0"/>
              <a:t>Everything to the right of 3 must be greater than 3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AD27F-0738-475A-B0C0-2DB9BCB3DB81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858512" y="31957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C8BA69-C7D2-4980-A0EC-E30BCA5F8291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353605" y="31957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3937A5C-3074-4BE0-8BB7-7947A9515469}"/>
              </a:ext>
            </a:extLst>
          </p:cNvPr>
          <p:cNvSpPr/>
          <p:nvPr/>
        </p:nvSpPr>
        <p:spPr>
          <a:xfrm>
            <a:off x="8902544" y="22936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F2D20-AC4C-406F-BC65-93A00DA257B9}"/>
              </a:ext>
            </a:extLst>
          </p:cNvPr>
          <p:cNvSpPr txBox="1"/>
          <p:nvPr/>
        </p:nvSpPr>
        <p:spPr>
          <a:xfrm>
            <a:off x="9139223" y="24523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8CE005-1A88-4B6C-BC42-CE30267FB79D}"/>
              </a:ext>
            </a:extLst>
          </p:cNvPr>
          <p:cNvSpPr/>
          <p:nvPr/>
        </p:nvSpPr>
        <p:spPr>
          <a:xfrm>
            <a:off x="8088504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D47119-3269-4F29-B2C9-923D07979169}"/>
              </a:ext>
            </a:extLst>
          </p:cNvPr>
          <p:cNvSpPr txBox="1"/>
          <p:nvPr/>
        </p:nvSpPr>
        <p:spPr>
          <a:xfrm>
            <a:off x="8329410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45BC6-EEF2-4C5F-8D79-E798808BFF59}"/>
              </a:ext>
            </a:extLst>
          </p:cNvPr>
          <p:cNvSpPr/>
          <p:nvPr/>
        </p:nvSpPr>
        <p:spPr>
          <a:xfrm>
            <a:off x="9703842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E8CBFD-10F8-4B20-966B-5AC8D6CBBDBC}"/>
              </a:ext>
            </a:extLst>
          </p:cNvPr>
          <p:cNvSpPr txBox="1"/>
          <p:nvPr/>
        </p:nvSpPr>
        <p:spPr>
          <a:xfrm>
            <a:off x="9944748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pic>
        <p:nvPicPr>
          <p:cNvPr id="1026" name="Picture 2" descr="White Check In Green Circle transparent PNG - StickPNG">
            <a:extLst>
              <a:ext uri="{FF2B5EF4-FFF2-40B4-BE49-F238E27FC236}">
                <a16:creationId xmlns:a16="http://schemas.microsoft.com/office/drawing/2014/main" id="{FFECC05B-DBEB-4981-980B-DAE7731E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535" y="3707604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White Check In Green Circle transparent PNG - StickPNG">
            <a:extLst>
              <a:ext uri="{FF2B5EF4-FFF2-40B4-BE49-F238E27FC236}">
                <a16:creationId xmlns:a16="http://schemas.microsoft.com/office/drawing/2014/main" id="{1F5B3A79-C810-4A60-AD4B-A580B3E3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30" y="3707605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C16E89E-B191-4928-8533-D52C03546CDB}"/>
              </a:ext>
            </a:extLst>
          </p:cNvPr>
          <p:cNvSpPr/>
          <p:nvPr/>
        </p:nvSpPr>
        <p:spPr>
          <a:xfrm>
            <a:off x="9042627" y="4928673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0DE3D-C75C-4307-B4F6-F853D85EE5BB}"/>
              </a:ext>
            </a:extLst>
          </p:cNvPr>
          <p:cNvSpPr txBox="1"/>
          <p:nvPr/>
        </p:nvSpPr>
        <p:spPr>
          <a:xfrm>
            <a:off x="9279306" y="5087345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id="3074" name="Picture 2" descr="Download Free png HD X Mark Png , Png Download - Transparent Background Red  Cross ... - DLPNG.com">
            <a:extLst>
              <a:ext uri="{FF2B5EF4-FFF2-40B4-BE49-F238E27FC236}">
                <a16:creationId xmlns:a16="http://schemas.microsoft.com/office/drawing/2014/main" id="{9E689688-A240-4F5F-9CAE-B38E96F7A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58" y="5969722"/>
            <a:ext cx="686423" cy="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1C324-297D-4A98-B0FF-538DF7756AA3}"/>
              </a:ext>
            </a:extLst>
          </p:cNvPr>
          <p:cNvSpPr txBox="1"/>
          <p:nvPr/>
        </p:nvSpPr>
        <p:spPr>
          <a:xfrm>
            <a:off x="9034387" y="5989894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 &lt; 3</a:t>
            </a:r>
          </a:p>
        </p:txBody>
      </p:sp>
    </p:spTree>
    <p:extLst>
      <p:ext uri="{BB962C8B-B14F-4D97-AF65-F5344CB8AC3E}">
        <p14:creationId xmlns:p14="http://schemas.microsoft.com/office/powerpoint/2010/main" val="417867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Binary Search Tree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BinarySearchTree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BinarySearchTree Class</a:t>
            </a:r>
          </a:p>
        </p:txBody>
      </p:sp>
    </p:spTree>
    <p:extLst>
      <p:ext uri="{BB962C8B-B14F-4D97-AF65-F5344CB8AC3E}">
        <p14:creationId xmlns:p14="http://schemas.microsoft.com/office/powerpoint/2010/main" val="284585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</a:t>
            </a:r>
            <a:r>
              <a:rPr lang="en-US" b="1" dirty="0">
                <a:solidFill>
                  <a:schemeClr val="accent6"/>
                </a:solidFill>
              </a:rPr>
              <a:t>’</a:t>
            </a:r>
            <a:r>
              <a:rPr lang="en-US" b="1" dirty="0"/>
              <a:t>s try with a valid binary search tree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60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B5112712-411A-41C1-964D-3C1F8D34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2" y="666273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49ADE-C836-4277-821C-0FD77B952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77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8BE18-9F15-4DB0-AE9C-D6E8E2F01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462" y="578043"/>
            <a:ext cx="4022255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9EF3E0-C72C-4E4E-AD2C-A18C330BAD30}"/>
              </a:ext>
            </a:extLst>
          </p:cNvPr>
          <p:cNvSpPr/>
          <p:nvPr/>
        </p:nvSpPr>
        <p:spPr>
          <a:xfrm flipH="1">
            <a:off x="2170963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EB1C95-26F9-4008-BAAA-84BAEB798D2D}"/>
              </a:ext>
            </a:extLst>
          </p:cNvPr>
          <p:cNvSpPr/>
          <p:nvPr/>
        </p:nvSpPr>
        <p:spPr>
          <a:xfrm flipH="1">
            <a:off x="7296542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846A1F-377B-44AD-8360-45E9CBADFE56}"/>
              </a:ext>
            </a:extLst>
          </p:cNvPr>
          <p:cNvSpPr/>
          <p:nvPr/>
        </p:nvSpPr>
        <p:spPr>
          <a:xfrm flipH="1">
            <a:off x="10982668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1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881611-FC9F-4BEA-978D-A4FD94DE17C1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217BC-CD08-461C-8DAF-4C0E3B94B58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F51B5-F47C-4372-A1B8-AA73962825BE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92AC7F-6640-4E24-B077-944120D1689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3805DB-7534-4FF1-81E5-9A24DAC3EE6E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3E17C82-2E02-46C2-A2CA-7F2F1DB8A010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6C17D-947A-4CF2-9552-0F77BF67324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F01E73-F8AA-490A-9040-CE0717BDE49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21C51-5BC4-4436-8C88-DAFB991AAF5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2C7A79-76EA-4037-97C7-1283283C7CA3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8C046-ECFE-4486-8213-B7A970A6BB72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FF2FCF-8064-4BCF-AFF2-4348FF830737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F1DCA-3139-48FE-907B-C6200B8361C0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8A698-8090-4045-B5FD-9931FF2DF53F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60315-DDED-471D-B280-4EE686F2B52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EC9420-1EAA-4F95-AA33-A87076684C93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2F482-F1AB-4B03-A905-8A9EFD380B68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0AE89D7-1F06-4543-839D-61C0D7B02D5D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60C6E-7E4E-451F-83B6-318CED78D479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90DD1-9E6B-4042-BEAB-6E0320534815}"/>
              </a:ext>
            </a:extLst>
          </p:cNvPr>
          <p:cNvSpPr txBox="1"/>
          <p:nvPr/>
        </p:nvSpPr>
        <p:spPr>
          <a:xfrm>
            <a:off x="7152109" y="672963"/>
            <a:ext cx="327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 Valid Tree</a:t>
            </a:r>
          </a:p>
        </p:txBody>
      </p:sp>
    </p:spTree>
    <p:extLst>
      <p:ext uri="{BB962C8B-B14F-4D97-AF65-F5344CB8AC3E}">
        <p14:creationId xmlns:p14="http://schemas.microsoft.com/office/powerpoint/2010/main" val="3613956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873979" y="345027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538723" y="3360821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019610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555414" y="364342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54216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stack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0C37A-7D04-4483-821E-D101CD82180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E95103-9645-42F5-AB91-57A98E105D2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1021E-100F-4F49-9F43-75404BCF637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7301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604624" y="379090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695549"/>
            <a:ext cx="252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Initialize previous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420-4C6B-43E6-B2B1-E09B73A47FF0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F7ED6-4E46-49C9-9475-405F06B929EA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40D83-71FD-493B-996E-61F9012C9458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88836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0B5AF-9633-4912-A2FD-8BA52562E212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439CF-5DF2-4508-B31F-AF8A843EB1DC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08835-26CA-4988-AA06-2A5EBB95281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93A86-10B1-4312-9A29-088DD0D121CE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28563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DF65E-A260-408E-84BD-059A6E30DE25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E04DB0F-284D-40EF-8ED1-8C36BC19CB49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54D32-C825-451C-B923-898D310A157C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BCDF1-3ADE-40E7-9E8B-3787C287447D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50122-2A79-447F-B2EE-D62626C1A1F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C6910-894B-4D0E-A1CB-DB340940584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211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172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228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9094133-56B1-48D3-A093-420A1E3C492D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1CF420-8FAA-43EF-916F-46FE4B835C7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845894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97D2FC-BF28-48C4-9513-1C74B5636CBF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8D65A-E832-4139-8139-1D572A31344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14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B5112712-411A-41C1-964D-3C1F8D34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2" y="666273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49ADE-C836-4277-821C-0FD77B952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77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8BE18-9F15-4DB0-AE9C-D6E8E2F01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462" y="578043"/>
            <a:ext cx="4022255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9EF3E0-C72C-4E4E-AD2C-A18C330BAD30}"/>
              </a:ext>
            </a:extLst>
          </p:cNvPr>
          <p:cNvSpPr/>
          <p:nvPr/>
        </p:nvSpPr>
        <p:spPr>
          <a:xfrm flipH="1">
            <a:off x="2170963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EB1C95-26F9-4008-BAAA-84BAEB798D2D}"/>
              </a:ext>
            </a:extLst>
          </p:cNvPr>
          <p:cNvSpPr/>
          <p:nvPr/>
        </p:nvSpPr>
        <p:spPr>
          <a:xfrm flipH="1">
            <a:off x="7296542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846A1F-377B-44AD-8360-45E9CBADFE56}"/>
              </a:ext>
            </a:extLst>
          </p:cNvPr>
          <p:cNvSpPr/>
          <p:nvPr/>
        </p:nvSpPr>
        <p:spPr>
          <a:xfrm flipH="1">
            <a:off x="10982668" y="4889222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D866E-88A0-4584-A776-7537F61A3BB5}"/>
              </a:ext>
            </a:extLst>
          </p:cNvPr>
          <p:cNvSpPr/>
          <p:nvPr/>
        </p:nvSpPr>
        <p:spPr>
          <a:xfrm>
            <a:off x="4093047" y="619431"/>
            <a:ext cx="4029886" cy="599964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82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273249D-C8B3-4ED1-ACD7-DB8E5A800825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F771A-B9FB-4714-8E1A-DF9E6C7248AA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2681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BC4AB8D-085F-4860-85A2-7D109B779F80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0862-914B-4D54-98BB-0D35B8C35CF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527565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078992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89879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9040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70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7327E-1F42-4A9E-A0A2-2F50321D6DEC}"/>
              </a:ext>
            </a:extLst>
          </p:cNvPr>
          <p:cNvCxnSpPr>
            <a:cxnSpLocks/>
            <a:stCxn id="59" idx="5"/>
            <a:endCxn id="45" idx="1"/>
          </p:cNvCxnSpPr>
          <p:nvPr/>
        </p:nvCxnSpPr>
        <p:spPr>
          <a:xfrm>
            <a:off x="7028728" y="6414970"/>
            <a:ext cx="253542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27C7386-DE3B-4356-84BD-4EFEBDF7F4AB}"/>
              </a:ext>
            </a:extLst>
          </p:cNvPr>
          <p:cNvSpPr/>
          <p:nvPr/>
        </p:nvSpPr>
        <p:spPr>
          <a:xfrm>
            <a:off x="7424634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205883-ACAC-4BD1-A04F-BB4D7762D55B}"/>
              </a:ext>
            </a:extLst>
          </p:cNvPr>
          <p:cNvSpPr txBox="1"/>
          <p:nvPr/>
        </p:nvSpPr>
        <p:spPr>
          <a:xfrm>
            <a:off x="7426676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A91906-EAC9-4398-A20D-A47EA13CE969}"/>
              </a:ext>
            </a:extLst>
          </p:cNvPr>
          <p:cNvSpPr txBox="1"/>
          <p:nvPr/>
        </p:nvSpPr>
        <p:spPr>
          <a:xfrm>
            <a:off x="7282270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93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7A764A-7F27-4D45-A2E4-5E9FC316283A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B679FD-1A19-46B1-B8F9-975F81711EAA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117308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932797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E308623-CE64-4A9F-B38A-1BF4A7794ECA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60819-2EBF-407C-8C9F-FFB283153769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46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an identity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the very same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D98D4-D282-4798-8219-F60C1C22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is b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1603648396784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id(b)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1603648426160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AFAF05-3995-4B23-914B-A31D7DAB7EBA}"/>
              </a:ext>
            </a:extLst>
          </p:cNvPr>
          <p:cNvSpPr/>
          <p:nvPr/>
        </p:nvSpPr>
        <p:spPr>
          <a:xfrm flipH="1">
            <a:off x="3261609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7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56EA5CB-1BD2-4649-A047-B0C9B62BAABF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B76702-D304-439F-A41F-8B6EB93E2B8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607482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611216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51957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2C4A0A7-3864-4993-B1FA-D0146F8A71C7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166373-36E4-48BC-9EEF-2D5928A2906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D07514-CFBF-4DE5-8BFC-6060769BB59B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49654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D14A33-487E-48AA-AFE6-3CFBBB41F5A0}"/>
              </a:ext>
            </a:extLst>
          </p:cNvPr>
          <p:cNvCxnSpPr>
            <a:cxnSpLocks/>
            <a:stCxn id="61" idx="3"/>
            <a:endCxn id="70" idx="3"/>
          </p:cNvCxnSpPr>
          <p:nvPr/>
        </p:nvCxnSpPr>
        <p:spPr>
          <a:xfrm flipH="1">
            <a:off x="7543593" y="6414970"/>
            <a:ext cx="223465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6764445" y="566919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6766487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D07514-CFBF-4DE5-8BFC-6060769BB59B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1DECA580-7ED3-4777-B52F-DB1143DBC3B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2FABB9-BC28-441D-8E97-DD056A2AD67D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629C24-77AA-4E9B-9596-D1B076C58208}"/>
              </a:ext>
            </a:extLst>
          </p:cNvPr>
          <p:cNvSpPr txBox="1"/>
          <p:nvPr/>
        </p:nvSpPr>
        <p:spPr>
          <a:xfrm>
            <a:off x="6621546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3095541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D05A874-4F41-4820-B417-57C826904EF4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A006CC-9C48-4D01-9DCB-835A6A481882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441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693849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C5FC9BA-DCD2-4D19-A5F9-D0C0FB5B717B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6893AB-506A-4BDF-88AF-A2DFF0F4F20F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9072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0901EB5-C183-4240-8645-45844AADECC1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A862F-F3FF-419E-8EA5-03D8765C04A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139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4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an identity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the very same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D98D4-D282-4798-8219-F60C1C22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'hello world'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is b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1603648396784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id(b)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1603648426160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AFAF05-3995-4B23-914B-A31D7DAB7EBA}"/>
              </a:ext>
            </a:extLst>
          </p:cNvPr>
          <p:cNvSpPr/>
          <p:nvPr/>
        </p:nvSpPr>
        <p:spPr>
          <a:xfrm flipH="1">
            <a:off x="3261609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17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A3F2843-0D97-4233-8C6E-71A3ACDE39A0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E9B42E-2B80-4E83-A4D3-219278FBB0D5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6026258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51599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B8D8C76-DCDD-4125-8D31-B13A331B34C5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8F7AA-455C-4A05-9F4B-E5B06FF8FC6B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6712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2247E97-D8EB-465F-AD5C-30E7FFFED567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882D54-D702-4B4D-A758-E2F1BE71B93A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130921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205046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CAE8055-40C6-4D9E-9CB2-5C23F98C31D0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00B0E-5094-4338-92F8-322AE4BB1D18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815724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8BD99-6CD0-4ECA-868A-ABC3206B74D0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9681809" y="5092362"/>
            <a:ext cx="539492" cy="6132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5A0F35B-673B-4EC9-83C6-9EE0A3C4CAB4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AAE642-DE12-4FEA-BE24-78F1C09BD1C5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8954356" y="485946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8956398" y="4327239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BAAB87-65C4-41B8-937B-8BE7668D0D49}"/>
              </a:ext>
            </a:extLst>
          </p:cNvPr>
          <p:cNvSpPr txBox="1"/>
          <p:nvPr/>
        </p:nvSpPr>
        <p:spPr>
          <a:xfrm>
            <a:off x="8811457" y="551825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2610084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8BD99-6CD0-4ECA-868A-ABC3206B74D0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9681809" y="5092362"/>
            <a:ext cx="539492" cy="6132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8954356" y="485946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8956398" y="4327239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BAAB87-65C4-41B8-937B-8BE7668D0D49}"/>
              </a:ext>
            </a:extLst>
          </p:cNvPr>
          <p:cNvSpPr txBox="1"/>
          <p:nvPr/>
        </p:nvSpPr>
        <p:spPr>
          <a:xfrm>
            <a:off x="8811457" y="551825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387370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902811" y="274477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64C8564-E9E3-47DD-8724-021F3D815155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8A1784-C65B-428A-AEDA-5C63B0F5269D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04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902811" y="274477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5010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an identity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the very same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D98D4-D282-4798-8219-F60C1C22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None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None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is b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140718929239264</a:t>
            </a: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id(b)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140718929239264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AFAF05-3995-4B23-914B-A31D7DAB7EBA}"/>
              </a:ext>
            </a:extLst>
          </p:cNvPr>
          <p:cNvSpPr/>
          <p:nvPr/>
        </p:nvSpPr>
        <p:spPr>
          <a:xfrm flipH="1">
            <a:off x="3261609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01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B7915FE-84FB-4E70-8282-6391438BBE0F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037189-156D-4166-A0F0-47B88F19F163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759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0F91DF4-4220-400D-80C9-DB8C9B3EA27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2D18DD-4BC6-49A3-891C-0D98B753F49E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3855095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9064495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BA5EA1B-EDAF-40A4-9B2A-C33845D06D12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9DEBC2-BCEA-485A-A103-BB326B7281B3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066758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F72E9-F4A0-4D44-AAF4-5DA91FC28E0B}"/>
              </a:ext>
            </a:extLst>
          </p:cNvPr>
          <p:cNvCxnSpPr>
            <a:cxnSpLocks/>
            <a:stCxn id="63" idx="3"/>
            <a:endCxn id="66" idx="3"/>
          </p:cNvCxnSpPr>
          <p:nvPr/>
        </p:nvCxnSpPr>
        <p:spPr>
          <a:xfrm flipH="1">
            <a:off x="9984871" y="6414970"/>
            <a:ext cx="598423" cy="115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4AFB72-A539-470A-9909-0D8686A10B65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AA3BE-3CC0-4D7D-A179-7F2C54E83EC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9205723" y="564043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9207765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7DCAD-20AC-4D3D-A469-D8588F209EDD}"/>
              </a:ext>
            </a:extLst>
          </p:cNvPr>
          <p:cNvSpPr txBox="1"/>
          <p:nvPr/>
        </p:nvSpPr>
        <p:spPr>
          <a:xfrm>
            <a:off x="9062824" y="629922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1695568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F72E9-F4A0-4D44-AAF4-5DA91FC28E0B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9984871" y="6405963"/>
            <a:ext cx="598423" cy="115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9205723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9207765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7DCAD-20AC-4D3D-A469-D8588F209EDD}"/>
              </a:ext>
            </a:extLst>
          </p:cNvPr>
          <p:cNvSpPr txBox="1"/>
          <p:nvPr/>
        </p:nvSpPr>
        <p:spPr>
          <a:xfrm>
            <a:off x="9062824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8337409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631300" y="421450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2C157EE-C1C3-4B5A-B0D9-4D9FFC09EAAC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BAE166-327B-4AB9-A473-E8A39E7E39D7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9310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631300" y="421450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040221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D4BC5C9-7392-4A66-9FF5-F3F618833785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42AC7-0391-44FA-A538-47640DD4E0AC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3221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073B0F7-EA28-4C4A-A37D-E0E12B787BDA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34640F-7DB6-49E2-B1AE-66B5F075879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6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2E69-1E14-46F8-9709-5837B42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40" y="727514"/>
            <a:ext cx="715936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we testing</a:t>
            </a:r>
            <a:r>
              <a:rPr lang="en-US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A632-5C14-4EBF-8D10-029C50C5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40" y="1825624"/>
            <a:ext cx="7798948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an identity test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checks whether the right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and the left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hand side are the very same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D98D4-D282-4798-8219-F60C1C22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6" y="672172"/>
            <a:ext cx="4022255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D1580-990C-4581-A95D-1453BA75A3B0}"/>
              </a:ext>
            </a:extLst>
          </p:cNvPr>
          <p:cNvSpPr txBox="1"/>
          <p:nvPr/>
        </p:nvSpPr>
        <p:spPr>
          <a:xfrm>
            <a:off x="4473179" y="3476525"/>
            <a:ext cx="5669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= None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 = None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 is b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id(a)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140718929239264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id(b)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140718929239264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0AFAF05-3995-4B23-914B-A31D7DAB7EBA}"/>
              </a:ext>
            </a:extLst>
          </p:cNvPr>
          <p:cNvSpPr/>
          <p:nvPr/>
        </p:nvSpPr>
        <p:spPr>
          <a:xfrm flipH="1">
            <a:off x="3261609" y="4901621"/>
            <a:ext cx="525042" cy="260915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167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71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0565AD1-0E0C-4FBA-B4F0-DC5F8E45588A}"/>
              </a:ext>
            </a:extLst>
          </p:cNvPr>
          <p:cNvSpPr/>
          <p:nvPr/>
        </p:nvSpPr>
        <p:spPr>
          <a:xfrm flipH="1">
            <a:off x="1662832" y="6475330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7AB012-F052-43B0-8D52-4A5B2BE65063}"/>
              </a:ext>
            </a:extLst>
          </p:cNvPr>
          <p:cNvSpPr txBox="1"/>
          <p:nvPr/>
        </p:nvSpPr>
        <p:spPr>
          <a:xfrm>
            <a:off x="2283797" y="6404825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240D2-D100-4136-92D4-EA56744A7FAD}"/>
              </a:ext>
            </a:extLst>
          </p:cNvPr>
          <p:cNvSpPr txBox="1"/>
          <p:nvPr/>
        </p:nvSpPr>
        <p:spPr>
          <a:xfrm>
            <a:off x="6970782" y="1024824"/>
            <a:ext cx="4401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 Valid Binary Search Tree</a:t>
            </a:r>
            <a:r>
              <a:rPr lang="en-US" sz="2800" b="1" dirty="0">
                <a:solidFill>
                  <a:schemeClr val="accent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28988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</a:t>
            </a:r>
            <a:r>
              <a:rPr lang="en-US" b="1" dirty="0">
                <a:solidFill>
                  <a:schemeClr val="accent6"/>
                </a:solidFill>
              </a:rPr>
              <a:t>’</a:t>
            </a:r>
            <a:r>
              <a:rPr lang="en-US" b="1" dirty="0"/>
              <a:t>s try with an invalid binary search tree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3000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881611-FC9F-4BEA-978D-A4FD94DE17C1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217BC-CD08-461C-8DAF-4C0E3B94B58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F51B5-F47C-4372-A1B8-AA73962825BE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92AC7F-6640-4E24-B077-944120D1689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3805DB-7534-4FF1-81E5-9A24DAC3EE6E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3E17C82-2E02-46C2-A2CA-7F2F1DB8A010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6C17D-947A-4CF2-9552-0F77BF67324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F01E73-F8AA-490A-9040-CE0717BDE49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21C51-5BC4-4436-8C88-DAFB991AAF5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2C7A79-76EA-4037-97C7-1283283C7CA3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8C046-ECFE-4486-8213-B7A970A6BB72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FF2FCF-8064-4BCF-AFF2-4348FF830737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F1DCA-3139-48FE-907B-C6200B8361C0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8A698-8090-4045-B5FD-9931FF2DF53F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60315-DDED-471D-B280-4EE686F2B525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EC9420-1EAA-4F95-AA33-A87076684C93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2F482-F1AB-4B03-A905-8A9EFD380B68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0AE89D7-1F06-4543-839D-61C0D7B02D5D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60C6E-7E4E-451F-83B6-318CED78D479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90DD1-9E6B-4042-BEAB-6E0320534815}"/>
              </a:ext>
            </a:extLst>
          </p:cNvPr>
          <p:cNvSpPr txBox="1"/>
          <p:nvPr/>
        </p:nvSpPr>
        <p:spPr>
          <a:xfrm>
            <a:off x="6888863" y="674546"/>
            <a:ext cx="3797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an Invalid Tree</a:t>
            </a:r>
          </a:p>
        </p:txBody>
      </p:sp>
    </p:spTree>
    <p:extLst>
      <p:ext uri="{BB962C8B-B14F-4D97-AF65-F5344CB8AC3E}">
        <p14:creationId xmlns:p14="http://schemas.microsoft.com/office/powerpoint/2010/main" val="41599937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873979" y="345027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538723" y="3360821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8460043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555414" y="364342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54216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stack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0C37A-7D04-4483-821E-D101CD82180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E95103-9645-42F5-AB91-57A98E105D2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1021E-100F-4F49-9F43-75404BCF637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732175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604624" y="379090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695549"/>
            <a:ext cx="252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Initialize previous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420-4C6B-43E6-B2B1-E09B73A47FF0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F7ED6-4E46-49C9-9475-405F06B929EA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40D83-71FD-493B-996E-61F9012C9458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33948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0B5AF-9633-4912-A2FD-8BA52562E212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439CF-5DF2-4508-B31F-AF8A843EB1DC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08835-26CA-4988-AA06-2A5EBB95281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93A86-10B1-4312-9A29-088DD0D121CE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01929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DF65E-A260-408E-84BD-059A6E30DE25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E04DB0F-284D-40EF-8ED1-8C36BC19CB49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54D32-C825-451C-B923-898D310A157C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BCDF1-3ADE-40E7-9E8B-3787C287447D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50122-2A79-447F-B2EE-D62626C1A1F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C6910-894B-4D0E-A1CB-DB340940584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412750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52591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53357</TotalTime>
  <Words>31841</Words>
  <Application>Microsoft Office PowerPoint</Application>
  <PresentationFormat>Widescreen</PresentationFormat>
  <Paragraphs>2088</Paragraphs>
  <Slides>155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155</vt:i4>
      </vt:variant>
    </vt:vector>
  </HeadingPairs>
  <TitlesOfParts>
    <vt:vector size="161" baseType="lpstr">
      <vt:lpstr>Arial</vt:lpstr>
      <vt:lpstr>Consolas</vt:lpstr>
      <vt:lpstr>Courier New</vt:lpstr>
      <vt:lpstr>Segoe UI</vt:lpstr>
      <vt:lpstr>Wingdings</vt:lpstr>
      <vt:lpstr>APS106_PPTX_Theme</vt:lpstr>
      <vt:lpstr>binary search trees.</vt:lpstr>
      <vt:lpstr>This Week’s Content</vt:lpstr>
      <vt:lpstr>Clearing things up.</vt:lpstr>
      <vt:lpstr>PowerPoint Presentation</vt:lpstr>
      <vt:lpstr>PowerPoint Presentation</vt:lpstr>
      <vt:lpstr>What are we testing?</vt:lpstr>
      <vt:lpstr>What are we testing?</vt:lpstr>
      <vt:lpstr>What are we testing?</vt:lpstr>
      <vt:lpstr>What are we testing?</vt:lpstr>
      <vt:lpstr>What are we testing?</vt:lpstr>
      <vt:lpstr>PowerPoint Presentation</vt:lpstr>
      <vt:lpstr>What are we testing?</vt:lpstr>
      <vt:lpstr>What are we testing?</vt:lpstr>
      <vt:lpstr>What are we testing?</vt:lpstr>
      <vt:lpstr>PowerPoint Presentation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What are we testing?</vt:lpstr>
      <vt:lpstr>Clearing things up</vt:lpstr>
      <vt:lpstr>Trees</vt:lpstr>
      <vt:lpstr>Trees</vt:lpstr>
      <vt:lpstr>Trees</vt:lpstr>
      <vt:lpstr>Trees</vt:lpstr>
      <vt:lpstr>Trees</vt:lpstr>
      <vt:lpstr>Binary Trees</vt:lpstr>
      <vt:lpstr>Binary Trees</vt:lpstr>
      <vt:lpstr>Binary Trees</vt:lpstr>
      <vt:lpstr>Binary Trees</vt:lpstr>
      <vt:lpstr>Binary Trees</vt:lpstr>
      <vt:lpstr>Binary Trees</vt:lpstr>
      <vt:lpstr>Binary Trees</vt:lpstr>
      <vt:lpstr>Binary Search Trees</vt:lpstr>
      <vt:lpstr>Binary Search Trees</vt:lpstr>
      <vt:lpstr>The Binary Search Tree Class</vt:lpstr>
      <vt:lpstr>Let’s try with a valid binary search tree.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try with an invalid binary search tree.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Breakout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13 | Exam Review</vt:lpstr>
      <vt:lpstr>binary search trees.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295</cp:revision>
  <dcterms:created xsi:type="dcterms:W3CDTF">2021-11-03T00:49:37Z</dcterms:created>
  <dcterms:modified xsi:type="dcterms:W3CDTF">2023-04-06T15:27:12Z</dcterms:modified>
</cp:coreProperties>
</file>