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61" r:id="rId4"/>
    <p:sldId id="326" r:id="rId5"/>
    <p:sldId id="384" r:id="rId6"/>
    <p:sldId id="325" r:id="rId7"/>
    <p:sldId id="328" r:id="rId8"/>
    <p:sldId id="333" r:id="rId9"/>
    <p:sldId id="266" r:id="rId10"/>
    <p:sldId id="341" r:id="rId11"/>
    <p:sldId id="267" r:id="rId12"/>
    <p:sldId id="335" r:id="rId13"/>
    <p:sldId id="336" r:id="rId14"/>
    <p:sldId id="339" r:id="rId15"/>
    <p:sldId id="337" r:id="rId16"/>
    <p:sldId id="340" r:id="rId17"/>
    <p:sldId id="338" r:id="rId18"/>
    <p:sldId id="334" r:id="rId19"/>
    <p:sldId id="324" r:id="rId20"/>
    <p:sldId id="32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13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Random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This module implements pseudo</a:t>
            </a:r>
            <a:r>
              <a:rPr lang="en-US" sz="3200" dirty="0">
                <a:solidFill>
                  <a:schemeClr val="accent3"/>
                </a:solidFill>
              </a:rPr>
              <a:t>-</a:t>
            </a:r>
            <a:r>
              <a:rPr lang="en-US" sz="3200" dirty="0"/>
              <a:t>random number generators for various distributions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Random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983D5-35D0-4FA4-A078-52AE59EA8EE6}"/>
              </a:ext>
            </a:extLst>
          </p:cNvPr>
          <p:cNvSpPr txBox="1"/>
          <p:nvPr/>
        </p:nvSpPr>
        <p:spPr>
          <a:xfrm>
            <a:off x="987055" y="3429000"/>
            <a:ext cx="5154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US" sz="3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random.uniform()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random.random()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3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lvl="1"/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3080" name="Picture 8" descr="Fantasmas comecocos png 3 » PNG Image">
            <a:extLst>
              <a:ext uri="{FF2B5EF4-FFF2-40B4-BE49-F238E27FC236}">
                <a16:creationId xmlns:a16="http://schemas.microsoft.com/office/drawing/2014/main" id="{5ACEBED3-EB92-414C-81E9-E52FA32B2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072" y="1825624"/>
            <a:ext cx="3395580" cy="339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4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Get the computer to choose a random integer from 0 to 100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selects 45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124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7496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64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LOWER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124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1DDC466-6659-4A36-A754-88725CFDBD2A}"/>
              </a:ext>
            </a:extLst>
          </p:cNvPr>
          <p:cNvSpPr/>
          <p:nvPr/>
        </p:nvSpPr>
        <p:spPr>
          <a:xfrm>
            <a:off x="7680733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5CD0A-AEF3-4DF9-B80C-46CAB58B0EBE}"/>
              </a:ext>
            </a:extLst>
          </p:cNvPr>
          <p:cNvSpPr txBox="1"/>
          <p:nvPr/>
        </p:nvSpPr>
        <p:spPr>
          <a:xfrm>
            <a:off x="7314504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3339925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99466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40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HIGHER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0967259-EDFC-4AEC-86B9-263E0978450D}"/>
              </a:ext>
            </a:extLst>
          </p:cNvPr>
          <p:cNvSpPr/>
          <p:nvPr/>
        </p:nvSpPr>
        <p:spPr>
          <a:xfrm>
            <a:off x="4913464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8612DF-7D67-4673-97CE-D63B0AD6F0EB}"/>
              </a:ext>
            </a:extLst>
          </p:cNvPr>
          <p:cNvSpPr txBox="1"/>
          <p:nvPr/>
        </p:nvSpPr>
        <p:spPr>
          <a:xfrm>
            <a:off x="4547235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52224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439728" y="558183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E85E84E-14DE-40EA-9247-23F52F7B9905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F8F260-554C-44A4-81BC-AF9C67EB4CC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472762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45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YOU WIN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439728" y="558183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051AC-A239-4D47-B9D0-CBCB7190414D}"/>
              </a:ext>
            </a:extLst>
          </p:cNvPr>
          <p:cNvSpPr txBox="1"/>
          <p:nvPr/>
        </p:nvSpPr>
        <p:spPr>
          <a:xfrm>
            <a:off x="5437571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417919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A Simple Guessing Game</a:t>
            </a:r>
          </a:p>
        </p:txBody>
      </p:sp>
    </p:spTree>
    <p:extLst>
      <p:ext uri="{BB962C8B-B14F-4D97-AF65-F5344CB8AC3E}">
        <p14:creationId xmlns:p14="http://schemas.microsoft.com/office/powerpoint/2010/main" val="3911853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Looping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aka iteration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/>
              <a:t> is the second key control structure in programming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if</a:t>
            </a:r>
            <a:r>
              <a:rPr lang="en-US" sz="3600" dirty="0">
                <a:solidFill>
                  <a:schemeClr val="accent2"/>
                </a:solidFill>
              </a:rPr>
              <a:t>-</a:t>
            </a:r>
            <a:r>
              <a:rPr lang="en-US" sz="3600" dirty="0"/>
              <a:t>statements</a:t>
            </a:r>
            <a:r>
              <a:rPr lang="en-US" sz="3600" dirty="0">
                <a:solidFill>
                  <a:schemeClr val="accent2"/>
                </a:solidFill>
              </a:rPr>
              <a:t>/</a:t>
            </a:r>
            <a:r>
              <a:rPr lang="en-US" sz="3600" dirty="0"/>
              <a:t>branching was the first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basic idea of loops is to repeated execute the same block code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Looping is very powerful idea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While loops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dirty="0"/>
              <a:t>function review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while loops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b="1" dirty="0"/>
              <a:t>more loops</a:t>
            </a:r>
          </a:p>
          <a:p>
            <a:pPr lvl="1"/>
            <a:r>
              <a:rPr lang="en-US" b="1" dirty="0"/>
              <a:t>Reading: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dirty="0"/>
              <a:t>Midterm Review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191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while loop </a:t>
            </a:r>
            <a:r>
              <a:rPr lang="en-US" dirty="0"/>
              <a:t>keeps executing a piece of code as long as a particular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There must be a colon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at the end of the while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action to be performed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4C98-2197-4026-BA18-2560D06128D3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12F6F6-C5A3-4FB9-A620-AD248921680E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B515CC84-8FCC-4E78-A2F3-73CAD7C4B5D5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C89FD-5DB5-42CA-AD5B-FC06D407329A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27781-8569-4C2E-AFF9-BE665E4A71A2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B41D32-C683-4E88-9D52-722E9A1CFF44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dirty="0"/>
              <a:t>The condition that gets evaluated is just an boolean expression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In particular it can include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Something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dirty="0"/>
              <a:t>logical operators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>
                <a:solidFill>
                  <a:schemeClr val="accent2"/>
                </a:solidFill>
              </a:rPr>
              <a:t>...</a:t>
            </a:r>
            <a:r>
              <a:rPr lang="en-US" dirty="0"/>
              <a:t> really anything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6915B-F479-1086-486E-F2AD78ED33A0}"/>
              </a:ext>
            </a:extLst>
          </p:cNvPr>
          <p:cNvSpPr txBox="1"/>
          <p:nvPr/>
        </p:nvSpPr>
        <p:spPr>
          <a:xfrm>
            <a:off x="7135388" y="5037638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32F48A-27C8-D555-31FB-FE7A3C95787C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D483F4-8124-6374-A63E-702491DA4D08}"/>
              </a:ext>
            </a:extLst>
          </p:cNvPr>
          <p:cNvSpPr txBox="1"/>
          <p:nvPr/>
        </p:nvSpPr>
        <p:spPr>
          <a:xfrm>
            <a:off x="6526749" y="2522636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80464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181E7C-8D44-D634-ED5E-6C6367A998A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515617" y="449661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66250C-A170-F68B-2410-CF30EEBB161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515617" y="50409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EAACC1-D07A-AC86-1533-609086D85434}"/>
              </a:ext>
            </a:extLst>
          </p:cNvPr>
          <p:cNvSpPr txBox="1"/>
          <p:nvPr/>
        </p:nvSpPr>
        <p:spPr>
          <a:xfrm>
            <a:off x="1888683" y="334147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19B97-6E5E-9B03-C7F8-70A9AC94D17C}"/>
              </a:ext>
            </a:extLst>
          </p:cNvPr>
          <p:cNvCxnSpPr>
            <a:cxnSpLocks/>
          </p:cNvCxnSpPr>
          <p:nvPr/>
        </p:nvCxnSpPr>
        <p:spPr>
          <a:xfrm flipH="1">
            <a:off x="3490177" y="355970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D887D90E-166E-2DA2-1C36-9CE60E4C8A81}"/>
              </a:ext>
            </a:extLst>
          </p:cNvPr>
          <p:cNvSpPr/>
          <p:nvPr/>
        </p:nvSpPr>
        <p:spPr>
          <a:xfrm>
            <a:off x="1541060" y="262279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BC782C-3069-DECA-193A-000983D73DD6}"/>
              </a:ext>
            </a:extLst>
          </p:cNvPr>
          <p:cNvSpPr txBox="1"/>
          <p:nvPr/>
        </p:nvSpPr>
        <p:spPr>
          <a:xfrm>
            <a:off x="3618764" y="2941446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FBDECD-A779-F61D-3D87-D45069D3613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745884" y="3522229"/>
            <a:ext cx="1" cy="9691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A05C64-93D1-8E37-8CE3-D30AD7104E55}"/>
              </a:ext>
            </a:extLst>
          </p:cNvPr>
          <p:cNvSpPr txBox="1"/>
          <p:nvPr/>
        </p:nvSpPr>
        <p:spPr>
          <a:xfrm>
            <a:off x="1179694" y="531849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7D63E-DE66-C8D4-0F81-B0761B316FAC}"/>
              </a:ext>
            </a:extLst>
          </p:cNvPr>
          <p:cNvSpPr txBox="1"/>
          <p:nvPr/>
        </p:nvSpPr>
        <p:spPr>
          <a:xfrm>
            <a:off x="6050008" y="3257279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9AEDC4-4DC1-C241-FB47-0052DB297AA4}"/>
              </a:ext>
            </a:extLst>
          </p:cNvPr>
          <p:cNvSpPr txBox="1"/>
          <p:nvPr/>
        </p:nvSpPr>
        <p:spPr>
          <a:xfrm>
            <a:off x="804418" y="3257279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A1695C-BD7E-1A5C-122F-0BF1F939859E}"/>
              </a:ext>
            </a:extLst>
          </p:cNvPr>
          <p:cNvCxnSpPr>
            <a:cxnSpLocks/>
          </p:cNvCxnSpPr>
          <p:nvPr/>
        </p:nvCxnSpPr>
        <p:spPr>
          <a:xfrm>
            <a:off x="4741361" y="5568731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9214F5-E619-8A3A-A204-63B33DB4271B}"/>
              </a:ext>
            </a:extLst>
          </p:cNvPr>
          <p:cNvCxnSpPr>
            <a:cxnSpLocks/>
          </p:cNvCxnSpPr>
          <p:nvPr/>
        </p:nvCxnSpPr>
        <p:spPr>
          <a:xfrm flipH="1">
            <a:off x="2571562" y="607424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73C3E0E-EB10-991D-F505-5BD4131F089C}"/>
              </a:ext>
            </a:extLst>
          </p:cNvPr>
          <p:cNvSpPr/>
          <p:nvPr/>
        </p:nvSpPr>
        <p:spPr>
          <a:xfrm>
            <a:off x="3667052" y="4491368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</p:spTree>
    <p:extLst>
      <p:ext uri="{BB962C8B-B14F-4D97-AF65-F5344CB8AC3E}">
        <p14:creationId xmlns:p14="http://schemas.microsoft.com/office/powerpoint/2010/main" val="210134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sz="3600" dirty="0"/>
              <a:t>How many printouts will the following </a:t>
            </a:r>
            <a:r>
              <a:rPr lang="en-US" sz="3600" b="1" dirty="0">
                <a:solidFill>
                  <a:schemeClr val="accent6"/>
                </a:solidFill>
              </a:rPr>
              <a:t>while</a:t>
            </a:r>
            <a:r>
              <a:rPr lang="en-US" sz="3600" dirty="0"/>
              <a:t> loop produce</a:t>
            </a:r>
            <a:r>
              <a:rPr lang="en-US" sz="3600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1168017" y="3955214"/>
            <a:ext cx="358143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4: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38F76-BA6A-4107-8A26-C72290192DF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379069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837946" cy="4835479"/>
          </a:xfrm>
        </p:spPr>
        <p:txBody>
          <a:bodyPr>
            <a:normAutofit/>
          </a:bodyPr>
          <a:lstStyle/>
          <a:p>
            <a:r>
              <a:rPr lang="en-US" sz="3600" dirty="0"/>
              <a:t>Just like for </a:t>
            </a:r>
            <a:r>
              <a:rPr lang="en-US" sz="3600" b="1" dirty="0">
                <a:solidFill>
                  <a:schemeClr val="accent6"/>
                </a:solidFill>
              </a:rPr>
              <a:t>if</a:t>
            </a:r>
            <a:r>
              <a:rPr lang="en-US" sz="3600" dirty="0"/>
              <a:t>-statements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if you use </a:t>
            </a:r>
            <a:r>
              <a:rPr lang="en-US" sz="3600" b="1" dirty="0">
                <a:solidFill>
                  <a:schemeClr val="accent6"/>
                </a:solidFill>
              </a:rPr>
              <a:t>and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accent6"/>
                </a:solidFill>
              </a:rPr>
              <a:t>or </a:t>
            </a:r>
            <a:r>
              <a:rPr lang="en-US" sz="3600" dirty="0"/>
              <a:t>in a while</a:t>
            </a:r>
            <a:r>
              <a:rPr lang="en-US" sz="3600" dirty="0">
                <a:solidFill>
                  <a:schemeClr val="accent6"/>
                </a:solidFill>
              </a:rPr>
              <a:t>-</a:t>
            </a:r>
            <a:r>
              <a:rPr lang="en-US" sz="3600" dirty="0"/>
              <a:t>loop expression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it is subject to lazy evaluation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Only if </a:t>
            </a:r>
            <a:r>
              <a:rPr lang="en-US" sz="3600" b="1" dirty="0">
                <a:solidFill>
                  <a:schemeClr val="accent6"/>
                </a:solidFill>
              </a:rPr>
              <a:t>x &lt; 4 </a:t>
            </a:r>
            <a:r>
              <a:rPr lang="en-US" sz="3600" dirty="0"/>
              <a:t>is </a:t>
            </a:r>
            <a:r>
              <a:rPr lang="en-US" sz="3600" b="1" dirty="0">
                <a:solidFill>
                  <a:schemeClr val="accent6"/>
                </a:solidFill>
              </a:rPr>
              <a:t>True</a:t>
            </a:r>
            <a:r>
              <a:rPr lang="en-US" sz="3600" dirty="0"/>
              <a:t> will </a:t>
            </a:r>
            <a:r>
              <a:rPr lang="en-US" sz="3600" b="1" dirty="0">
                <a:solidFill>
                  <a:schemeClr val="accent6"/>
                </a:solidFill>
              </a:rPr>
              <a:t>y &lt; 4 </a:t>
            </a:r>
            <a:r>
              <a:rPr lang="en-US" sz="3600" dirty="0"/>
              <a:t>be evaluated</a:t>
            </a:r>
            <a:r>
              <a:rPr lang="en-US" sz="3600" dirty="0">
                <a:solidFill>
                  <a:schemeClr val="accent2"/>
                </a:solidFill>
              </a:rPr>
              <a:t>. </a:t>
            </a:r>
            <a:r>
              <a:rPr lang="en-US" sz="3600" dirty="0">
                <a:solidFill>
                  <a:schemeClr val="accent6"/>
                </a:solidFill>
              </a:rPr>
              <a:t>#solazy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1216143" y="5350877"/>
            <a:ext cx="59330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4 and y &lt; 4: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38F76-BA6A-4107-8A26-C72290192DF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Lazy Evaluation</a:t>
            </a:r>
          </a:p>
        </p:txBody>
      </p:sp>
    </p:spTree>
    <p:extLst>
      <p:ext uri="{BB962C8B-B14F-4D97-AF65-F5344CB8AC3E}">
        <p14:creationId xmlns:p14="http://schemas.microsoft.com/office/powerpoint/2010/main" val="288904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521C-0C01-4201-9CDF-89824645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Turtles and </a:t>
            </a:r>
            <a:r>
              <a:rPr lang="en-US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/>
              <a:t> loops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8078-1B31-4266-8AD7-0006109F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23547" cy="4835479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m a little turtle and I want to take steps to the right until I get to the brick wall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However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 don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t know how far away the brick wall I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4" name="Picture 4" descr="Turtle Icon | Flat Animal Iconset | Martin Berube">
            <a:extLst>
              <a:ext uri="{FF2B5EF4-FFF2-40B4-BE49-F238E27FC236}">
                <a16:creationId xmlns:a16="http://schemas.microsoft.com/office/drawing/2014/main" id="{035FDF54-D5D3-4271-B4A0-650BC058A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/>
          <a:stretch/>
        </p:blipFill>
        <p:spPr bwMode="auto">
          <a:xfrm>
            <a:off x="168440" y="3701120"/>
            <a:ext cx="2707320" cy="285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CAC3EB-E8F0-4FE3-935D-BE18FF7E7B1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Turtles and while loops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9AEA2D2-3CC8-4E94-9D78-9C4B1E45D6D5}"/>
              </a:ext>
            </a:extLst>
          </p:cNvPr>
          <p:cNvSpPr/>
          <p:nvPr/>
        </p:nvSpPr>
        <p:spPr>
          <a:xfrm>
            <a:off x="2937174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1B05114-C52F-4BA4-A972-BD511AACB75F}"/>
              </a:ext>
            </a:extLst>
          </p:cNvPr>
          <p:cNvSpPr/>
          <p:nvPr/>
        </p:nvSpPr>
        <p:spPr>
          <a:xfrm>
            <a:off x="3825827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801C39-6F4F-4AED-9846-70E982601BE7}"/>
              </a:ext>
            </a:extLst>
          </p:cNvPr>
          <p:cNvSpPr/>
          <p:nvPr/>
        </p:nvSpPr>
        <p:spPr>
          <a:xfrm>
            <a:off x="4714480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lassic Red Brick Wall transparent PNG - StickPNG">
            <a:extLst>
              <a:ext uri="{FF2B5EF4-FFF2-40B4-BE49-F238E27FC236}">
                <a16:creationId xmlns:a16="http://schemas.microsoft.com/office/drawing/2014/main" id="{7AE4CA31-6F92-482A-9CF6-62C0EEAB8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42" y="4075640"/>
            <a:ext cx="1881068" cy="20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7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some code to allow someone to play Rock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Paper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Scissors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Lizard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Spock repeatedly until they beat the computer </a:t>
            </a:r>
            <a:r>
              <a:rPr lang="en-US" sz="3200" dirty="0">
                <a:solidFill>
                  <a:schemeClr val="accent2"/>
                </a:solidFill>
              </a:rPr>
              <a:t>`</a:t>
            </a:r>
            <a:r>
              <a:rPr lang="en-US" sz="3200" dirty="0"/>
              <a:t>3</a:t>
            </a:r>
            <a:r>
              <a:rPr lang="en-US" sz="3200" dirty="0">
                <a:solidFill>
                  <a:schemeClr val="accent2"/>
                </a:solidFill>
              </a:rPr>
              <a:t>`</a:t>
            </a:r>
            <a:r>
              <a:rPr lang="en-US" sz="3200" dirty="0"/>
              <a:t> times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  <p:pic>
        <p:nvPicPr>
          <p:cNvPr id="1026" name="Picture 2" descr="Spock (Character) - Comic Vine">
            <a:extLst>
              <a:ext uri="{FF2B5EF4-FFF2-40B4-BE49-F238E27FC236}">
                <a16:creationId xmlns:a16="http://schemas.microsoft.com/office/drawing/2014/main" id="{906D33B3-7CFB-2914-A234-0F3FDAC1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1191" y="4317165"/>
            <a:ext cx="1757501" cy="22229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modo dragons">
            <a:extLst>
              <a:ext uri="{FF2B5EF4-FFF2-40B4-BE49-F238E27FC236}">
                <a16:creationId xmlns:a16="http://schemas.microsoft.com/office/drawing/2014/main" id="{833F8489-F331-406C-3953-9BC6B9723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9" r="25321"/>
          <a:stretch/>
        </p:blipFill>
        <p:spPr bwMode="auto">
          <a:xfrm>
            <a:off x="3335982" y="4317165"/>
            <a:ext cx="2175641" cy="22253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29223</TotalTime>
  <Words>735</Words>
  <Application>Microsoft Office PowerPoint</Application>
  <PresentationFormat>Widescreen</PresentationFormat>
  <Paragraphs>152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Segoe UI</vt:lpstr>
      <vt:lpstr>Wingdings</vt:lpstr>
      <vt:lpstr>APS106_PPTX_Theme</vt:lpstr>
      <vt:lpstr>more while loops.</vt:lpstr>
      <vt:lpstr>This Week’s Content</vt:lpstr>
      <vt:lpstr>While Loops</vt:lpstr>
      <vt:lpstr>While Loops</vt:lpstr>
      <vt:lpstr>PowerPoint Presentation</vt:lpstr>
      <vt:lpstr>Refresher</vt:lpstr>
      <vt:lpstr>Refresher</vt:lpstr>
      <vt:lpstr>Turtles and while loops</vt:lpstr>
      <vt:lpstr>Breakout Session 1</vt:lpstr>
      <vt:lpstr>Random Module</vt:lpstr>
      <vt:lpstr>Guessing Game</vt:lpstr>
      <vt:lpstr>Guessing Game</vt:lpstr>
      <vt:lpstr>Guessing Game</vt:lpstr>
      <vt:lpstr>Guessing Game</vt:lpstr>
      <vt:lpstr>Guessing Game</vt:lpstr>
      <vt:lpstr>Guessing Game</vt:lpstr>
      <vt:lpstr>Guessing Game</vt:lpstr>
      <vt:lpstr>Guessing Game</vt:lpstr>
      <vt:lpstr>Lecture Recap</vt:lpstr>
      <vt:lpstr>more while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108</cp:revision>
  <dcterms:created xsi:type="dcterms:W3CDTF">2021-11-03T00:49:37Z</dcterms:created>
  <dcterms:modified xsi:type="dcterms:W3CDTF">2023-02-02T14:44:23Z</dcterms:modified>
</cp:coreProperties>
</file>