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32"/>
  </p:notesMasterIdLst>
  <p:sldIdLst>
    <p:sldId id="256" r:id="rId3"/>
    <p:sldId id="378" r:id="rId4"/>
    <p:sldId id="379" r:id="rId5"/>
    <p:sldId id="380" r:id="rId6"/>
    <p:sldId id="353" r:id="rId7"/>
    <p:sldId id="352" r:id="rId8"/>
    <p:sldId id="360" r:id="rId9"/>
    <p:sldId id="371" r:id="rId10"/>
    <p:sldId id="372" r:id="rId11"/>
    <p:sldId id="373" r:id="rId12"/>
    <p:sldId id="354" r:id="rId13"/>
    <p:sldId id="357" r:id="rId14"/>
    <p:sldId id="356" r:id="rId15"/>
    <p:sldId id="362" r:id="rId16"/>
    <p:sldId id="376" r:id="rId17"/>
    <p:sldId id="374" r:id="rId18"/>
    <p:sldId id="377" r:id="rId19"/>
    <p:sldId id="375" r:id="rId20"/>
    <p:sldId id="361" r:id="rId21"/>
    <p:sldId id="290" r:id="rId22"/>
    <p:sldId id="341" r:id="rId23"/>
    <p:sldId id="363" r:id="rId24"/>
    <p:sldId id="364" r:id="rId25"/>
    <p:sldId id="365" r:id="rId26"/>
    <p:sldId id="366" r:id="rId27"/>
    <p:sldId id="368" r:id="rId28"/>
    <p:sldId id="367" r:id="rId29"/>
    <p:sldId id="369" r:id="rId30"/>
    <p:sldId id="3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ia Ossetchkina" initials="K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5"/>
    <p:restoredTop sz="96341"/>
  </p:normalViewPr>
  <p:slideViewPr>
    <p:cSldViewPr snapToGrid="0" snapToObjects="1">
      <p:cViewPr varScale="1">
        <p:scale>
          <a:sx n="63" d="100"/>
          <a:sy n="63" d="100"/>
        </p:scale>
        <p:origin x="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5B76-FE11-9146-96D0-3F823AAE242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B8A6-DB5D-CC4A-8AF7-26A038E9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487-5B6D-9744-B942-3DDE5945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33A4-DFE6-7A4F-BB9D-B6E0D9F2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DDD6-28DD-114E-A342-69001B3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DE46-0E41-DA4C-85DF-8E3435C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9472-20AF-9441-B395-FF1D4DD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534-5FF1-6B41-9ED0-80F17FD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4F0F-D338-CE49-80EE-738135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D0B8-658E-4A46-9C63-36A8AA6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AE23-D41A-A94F-9FF5-7111D4C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C78F-665B-754F-BED2-B7B80F4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2C3B-2AF7-B547-A3BF-3C0A4626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BE66-B383-504C-99B2-7F8C85E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DCC9-443C-A94B-9A19-1F761E1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0E69-712F-6242-BBE4-C5B03A4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12F-091E-CA42-B9EB-1A03180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4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7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5EC1-4DDD-6F40-BF64-659124B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1D0-06BD-AE4C-B43A-D6CFE69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D95D-A4E8-6B4F-8FAF-2419CD4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B35-67EC-1F4A-91D3-4A35CF0C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2CD-24A8-9F41-BCA9-6434A4B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4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B67-B508-8246-9025-1D54437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7F9A-B7B5-374D-AE3F-C821F39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B129-27CD-FA4B-8D63-499F4BB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B4F2-4311-6C4B-8FF6-DCFA13A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61-8D2F-9540-971B-3D13E96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34E4-D4D8-904C-8436-58471D2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4514-D6E3-5F4E-97FA-79E693A4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6567-6268-0B4E-A304-81B8504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DD34-23E1-904F-9242-D9554AD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FD69-612D-7344-B26D-9B83AD0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3830-E88E-254D-A4D7-34EF1D0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A819-FA17-1E40-9172-65846DFD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A847-9577-4146-9D76-F428E8E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031B-6B96-FC46-9EE4-C0143473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50834-F5D3-9345-A0E9-39F08275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00102-E70F-604E-979D-345F0A6E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857F-8BB4-B242-AED4-F4FD587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82C9A-BB42-A14E-A5F7-6BCDD990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F0BA6-885B-1549-B8E8-A24CEED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FD8-B41A-EC4B-B883-45992CA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8D60-3E64-D348-8B40-E6FB8E3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52DA-3FF9-B84B-A1A0-CDE0D5C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C979-DA5A-FE43-8262-32BEA84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90FD-1C0B-5641-BA35-B629609D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593D3-C56D-D342-BE2E-C707DDE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40A5-B90C-B546-B169-4CD4B4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9A4-0938-974C-91E0-BDD9260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5371-D5C9-9F45-9A7C-E75BB8E7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FDA6-B24D-F74B-A89D-475C908FD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C6D-EEE4-5E46-B870-6C84A8A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758E-F27C-0A49-915F-E89777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2790-5942-4B47-B513-0F93504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BACD-A2A4-A548-A1F7-C849045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BA11-1A1F-7749-83FF-7CF7DA3C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3AC0-87FE-3E42-A8AA-30FA0CC7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2A11-0940-B840-A0E4-23223882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3AA-36DE-E040-AE44-9EDD785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9A7-8039-1340-965A-FF0B8B4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1874B-5FB4-1349-B111-F5A8303C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6426E-2E3C-B541-A3CE-5AC4D712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CC0F-D633-6C4A-A71B-B270E1BD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6B0A-A501-4A40-B59D-F05DB085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53EE-232C-EB42-9864-2EF49F24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ED4-668B-F44E-A920-36BFDAE72AA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194E-2819-6C4E-8E33-CA634272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939" y="1383527"/>
            <a:ext cx="6565301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APS106 </a:t>
            </a:r>
            <a:br>
              <a:rPr lang="en-US" b="1" dirty="0"/>
            </a:br>
            <a:r>
              <a:rPr lang="en-US" b="1" dirty="0"/>
              <a:t>Design Problem </a:t>
            </a:r>
            <a:br>
              <a:rPr lang="en-US" dirty="0"/>
            </a:br>
            <a:r>
              <a:rPr lang="en-US" dirty="0"/>
              <a:t>Gaussian Elimination</a:t>
            </a:r>
            <a:br>
              <a:rPr lang="en-US" dirty="0"/>
            </a:br>
            <a:r>
              <a:rPr lang="en-US" dirty="0"/>
              <a:t>and Least Squares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3C62-53F4-1D4F-839F-C401681F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Friday March 17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6911-21F5-964A-954F-E1AC2113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2x2 example: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A8C1B9-6EF9-7647-A3F3-34366F69273F}"/>
              </a:ext>
            </a:extLst>
          </p:cNvPr>
          <p:cNvCxnSpPr>
            <a:cxnSpLocks/>
          </p:cNvCxnSpPr>
          <p:nvPr/>
        </p:nvCxnSpPr>
        <p:spPr>
          <a:xfrm flipV="1">
            <a:off x="2749319" y="1810951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/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blipFill>
                <a:blip r:embed="rId2"/>
                <a:stretch>
                  <a:fillRect t="-123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/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blipFill>
                <a:blip r:embed="rId3"/>
                <a:stretch>
                  <a:fillRect l="-16364" t="-1220" r="-16364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2101F7-A5A7-234B-AB9F-5EF6FD645838}"/>
              </a:ext>
            </a:extLst>
          </p:cNvPr>
          <p:cNvCxnSpPr>
            <a:cxnSpLocks/>
          </p:cNvCxnSpPr>
          <p:nvPr/>
        </p:nvCxnSpPr>
        <p:spPr>
          <a:xfrm>
            <a:off x="4068418" y="2451653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142F1B-A772-844B-B40B-866E6E9DDD71}"/>
              </a:ext>
            </a:extLst>
          </p:cNvPr>
          <p:cNvCxnSpPr>
            <a:cxnSpLocks/>
          </p:cNvCxnSpPr>
          <p:nvPr/>
        </p:nvCxnSpPr>
        <p:spPr>
          <a:xfrm flipV="1">
            <a:off x="9273274" y="1804699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AD09C-24EC-A448-A26F-EC0BE102DC5A}"/>
                  </a:ext>
                </a:extLst>
              </p:cNvPr>
              <p:cNvSpPr txBox="1"/>
              <p:nvPr/>
            </p:nvSpPr>
            <p:spPr>
              <a:xfrm>
                <a:off x="6276033" y="1738655"/>
                <a:ext cx="2945359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AD09C-24EC-A448-A26F-EC0BE102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33" y="1738655"/>
                <a:ext cx="2945359" cy="1026435"/>
              </a:xfrm>
              <a:prstGeom prst="rect">
                <a:avLst/>
              </a:prstGeom>
              <a:blipFill>
                <a:blip r:embed="rId4"/>
                <a:stretch>
                  <a:fillRect t="-1220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3A682-DC4C-1543-B47F-719EBDF011D5}"/>
                  </a:ext>
                </a:extLst>
              </p:cNvPr>
              <p:cNvSpPr txBox="1"/>
              <p:nvPr/>
            </p:nvSpPr>
            <p:spPr>
              <a:xfrm>
                <a:off x="9386239" y="1756850"/>
                <a:ext cx="1065997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3A682-DC4C-1543-B47F-719EBDF0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9" y="1756850"/>
                <a:ext cx="1065997" cy="1034963"/>
              </a:xfrm>
              <a:prstGeom prst="rect">
                <a:avLst/>
              </a:prstGeom>
              <a:blipFill>
                <a:blip r:embed="rId5"/>
                <a:stretch>
                  <a:fillRect l="-1176" r="-9412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6F7CC8-F289-5D49-8AF4-2A67E848FB14}"/>
              </a:ext>
            </a:extLst>
          </p:cNvPr>
          <p:cNvCxnSpPr>
            <a:cxnSpLocks/>
          </p:cNvCxnSpPr>
          <p:nvPr/>
        </p:nvCxnSpPr>
        <p:spPr>
          <a:xfrm flipV="1">
            <a:off x="4183932" y="4008111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9C3A76-0B53-5641-9DFC-809824F4BC34}"/>
                  </a:ext>
                </a:extLst>
              </p:cNvPr>
              <p:cNvSpPr txBox="1"/>
              <p:nvPr/>
            </p:nvSpPr>
            <p:spPr>
              <a:xfrm>
                <a:off x="2155140" y="4008111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9C3A76-0B53-5641-9DFC-809824F4B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40" y="4008111"/>
                <a:ext cx="1859386" cy="1026435"/>
              </a:xfrm>
              <a:prstGeom prst="rect">
                <a:avLst/>
              </a:prstGeom>
              <a:blipFill>
                <a:blip r:embed="rId6"/>
                <a:stretch>
                  <a:fillRect t="-246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B2CB0-B801-D24C-8E67-6D5CAA651519}"/>
                  </a:ext>
                </a:extLst>
              </p:cNvPr>
              <p:cNvSpPr txBox="1"/>
              <p:nvPr/>
            </p:nvSpPr>
            <p:spPr>
              <a:xfrm>
                <a:off x="4353339" y="4008111"/>
                <a:ext cx="1065997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B2CB0-B801-D24C-8E67-6D5CAA65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339" y="4008111"/>
                <a:ext cx="1065997" cy="1022459"/>
              </a:xfrm>
              <a:prstGeom prst="rect">
                <a:avLst/>
              </a:prstGeom>
              <a:blipFill>
                <a:blip r:embed="rId7"/>
                <a:stretch>
                  <a:fillRect l="-1176" t="-2469" r="-823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714D7-42DB-274B-A589-4DDB4515C7CA}"/>
              </a:ext>
            </a:extLst>
          </p:cNvPr>
          <p:cNvCxnSpPr>
            <a:cxnSpLocks/>
          </p:cNvCxnSpPr>
          <p:nvPr/>
        </p:nvCxnSpPr>
        <p:spPr>
          <a:xfrm>
            <a:off x="180567" y="4639682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1F846C-4D00-4244-BAEB-1475CE28BCAA}"/>
              </a:ext>
            </a:extLst>
          </p:cNvPr>
          <p:cNvSpPr txBox="1"/>
          <p:nvPr/>
        </p:nvSpPr>
        <p:spPr>
          <a:xfrm>
            <a:off x="180567" y="4331905"/>
            <a:ext cx="168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R1 – R2*(-12/6)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C5694-E36C-BB49-AEFC-CCA81F9EEF5B}"/>
              </a:ext>
            </a:extLst>
          </p:cNvPr>
          <p:cNvCxnSpPr>
            <a:cxnSpLocks/>
          </p:cNvCxnSpPr>
          <p:nvPr/>
        </p:nvCxnSpPr>
        <p:spPr>
          <a:xfrm flipV="1">
            <a:off x="9456714" y="4000214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3D79EA-C2FE-474F-BF70-1BECDB69D98C}"/>
                  </a:ext>
                </a:extLst>
              </p:cNvPr>
              <p:cNvSpPr txBox="1"/>
              <p:nvPr/>
            </p:nvSpPr>
            <p:spPr>
              <a:xfrm>
                <a:off x="7732722" y="4000214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3D79EA-C2FE-474F-BF70-1BECDB69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22" y="4000214"/>
                <a:ext cx="1859386" cy="1026435"/>
              </a:xfrm>
              <a:prstGeom prst="rect">
                <a:avLst/>
              </a:prstGeom>
              <a:blipFill>
                <a:blip r:embed="rId8"/>
                <a:stretch>
                  <a:fillRect t="-122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316B9A-7EF7-104D-A317-4A2AC53795A7}"/>
                  </a:ext>
                </a:extLst>
              </p:cNvPr>
              <p:cNvSpPr txBox="1"/>
              <p:nvPr/>
            </p:nvSpPr>
            <p:spPr>
              <a:xfrm>
                <a:off x="9626121" y="4000214"/>
                <a:ext cx="399148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316B9A-7EF7-104D-A317-4A2AC5379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21" y="4000214"/>
                <a:ext cx="399148" cy="1022459"/>
              </a:xfrm>
              <a:prstGeom prst="rect">
                <a:avLst/>
              </a:prstGeom>
              <a:blipFill>
                <a:blip r:embed="rId9"/>
                <a:stretch>
                  <a:fillRect l="-28125" t="-1235" r="-2812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C66F4D-B159-9648-B31D-1F15BBA40827}"/>
              </a:ext>
            </a:extLst>
          </p:cNvPr>
          <p:cNvCxnSpPr>
            <a:cxnSpLocks/>
          </p:cNvCxnSpPr>
          <p:nvPr/>
        </p:nvCxnSpPr>
        <p:spPr>
          <a:xfrm>
            <a:off x="5758149" y="4631785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CEB2D5-A1E9-0949-8761-EE3E3144C4B6}"/>
              </a:ext>
            </a:extLst>
          </p:cNvPr>
          <p:cNvSpPr txBox="1"/>
          <p:nvPr/>
        </p:nvSpPr>
        <p:spPr>
          <a:xfrm>
            <a:off x="5785662" y="3990848"/>
            <a:ext cx="1689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R1 / 9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R2 / -6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7CFD4-B25D-9D40-86D7-D99CCC461FBF}"/>
              </a:ext>
            </a:extLst>
          </p:cNvPr>
          <p:cNvSpPr txBox="1"/>
          <p:nvPr/>
        </p:nvSpPr>
        <p:spPr>
          <a:xfrm>
            <a:off x="4068418" y="5576208"/>
            <a:ext cx="4441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x1 = 3</a:t>
            </a:r>
          </a:p>
          <a:p>
            <a:r>
              <a:rPr lang="en-US" sz="3200" dirty="0">
                <a:highlight>
                  <a:srgbClr val="FFFF00"/>
                </a:highlight>
              </a:rPr>
              <a:t>x2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193E9-3086-2E49-9ECA-8B3DE0E73C05}"/>
              </a:ext>
            </a:extLst>
          </p:cNvPr>
          <p:cNvSpPr txBox="1"/>
          <p:nvPr/>
        </p:nvSpPr>
        <p:spPr>
          <a:xfrm>
            <a:off x="2494183" y="5624250"/>
            <a:ext cx="159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6842F-CAD2-B245-8122-85D3D1C52345}"/>
              </a:ext>
            </a:extLst>
          </p:cNvPr>
          <p:cNvSpPr txBox="1"/>
          <p:nvPr/>
        </p:nvSpPr>
        <p:spPr>
          <a:xfrm>
            <a:off x="4117654" y="2050569"/>
            <a:ext cx="168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R2 – R1*(9/3)</a:t>
            </a:r>
          </a:p>
        </p:txBody>
      </p:sp>
    </p:spTree>
    <p:extLst>
      <p:ext uri="{BB962C8B-B14F-4D97-AF65-F5344CB8AC3E}">
        <p14:creationId xmlns:p14="http://schemas.microsoft.com/office/powerpoint/2010/main" val="207826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E37D-3DC2-EA4E-8F22-D3095C2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did we do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12A76-6CDF-5343-8C3B-901B58EF7ADF}"/>
                  </a:ext>
                </a:extLst>
              </p:cNvPr>
              <p:cNvSpPr txBox="1"/>
              <p:nvPr/>
            </p:nvSpPr>
            <p:spPr>
              <a:xfrm>
                <a:off x="544215" y="18773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12A76-6CDF-5343-8C3B-901B58EF7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5" y="18773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13384-8929-DF41-BAB7-A1D2D54EC348}"/>
                  </a:ext>
                </a:extLst>
              </p:cNvPr>
              <p:cNvSpPr txBox="1"/>
              <p:nvPr/>
            </p:nvSpPr>
            <p:spPr>
              <a:xfrm>
                <a:off x="3436894" y="18773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13384-8929-DF41-BAB7-A1D2D54E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94" y="18773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F0C4B9-44FF-D84A-B2A4-FCAA3D0623A3}"/>
              </a:ext>
            </a:extLst>
          </p:cNvPr>
          <p:cNvCxnSpPr>
            <a:cxnSpLocks/>
          </p:cNvCxnSpPr>
          <p:nvPr/>
        </p:nvCxnSpPr>
        <p:spPr>
          <a:xfrm flipV="1">
            <a:off x="3271833" y="18773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89125-B8F3-FD41-A317-071A1F38A7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68418" y="2451653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0B9C97-DA2B-E84E-9501-E1E1B8B7624D}"/>
                  </a:ext>
                </a:extLst>
              </p:cNvPr>
              <p:cNvSpPr txBox="1"/>
              <p:nvPr/>
            </p:nvSpPr>
            <p:spPr>
              <a:xfrm>
                <a:off x="6042991" y="1877553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0B9C97-DA2B-E84E-9501-E1E1B8B76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1" y="1877553"/>
                <a:ext cx="2740870" cy="1148199"/>
              </a:xfrm>
              <a:prstGeom prst="rect">
                <a:avLst/>
              </a:prstGeom>
              <a:blipFill>
                <a:blip r:embed="rId4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48D809-3B0F-5F4B-99C4-3112E18285DE}"/>
                  </a:ext>
                </a:extLst>
              </p:cNvPr>
              <p:cNvSpPr txBox="1"/>
              <p:nvPr/>
            </p:nvSpPr>
            <p:spPr>
              <a:xfrm>
                <a:off x="8935670" y="1877553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48D809-3B0F-5F4B-99C4-3112E182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70" y="1877553"/>
                <a:ext cx="479298" cy="1148199"/>
              </a:xfrm>
              <a:prstGeom prst="rect">
                <a:avLst/>
              </a:prstGeom>
              <a:blipFill>
                <a:blip r:embed="rId5"/>
                <a:stretch>
                  <a:fillRect l="-18421" r="-18421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2CCD5-B78F-6340-B38E-B6B7F7ACABB7}"/>
              </a:ext>
            </a:extLst>
          </p:cNvPr>
          <p:cNvCxnSpPr>
            <a:cxnSpLocks/>
          </p:cNvCxnSpPr>
          <p:nvPr/>
        </p:nvCxnSpPr>
        <p:spPr>
          <a:xfrm flipV="1">
            <a:off x="8770609" y="1877553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B0103-3D28-A543-B5B7-67F4134A3AF1}"/>
              </a:ext>
            </a:extLst>
          </p:cNvPr>
          <p:cNvCxnSpPr/>
          <p:nvPr/>
        </p:nvCxnSpPr>
        <p:spPr>
          <a:xfrm>
            <a:off x="9567194" y="2451835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1C8F68-E6A0-0047-996A-6289B44BD581}"/>
                  </a:ext>
                </a:extLst>
              </p:cNvPr>
              <p:cNvSpPr txBox="1"/>
              <p:nvPr/>
            </p:nvSpPr>
            <p:spPr>
              <a:xfrm>
                <a:off x="544215" y="3620214"/>
                <a:ext cx="2740870" cy="1220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5/9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1C8F68-E6A0-0047-996A-6289B44B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5" y="3620214"/>
                <a:ext cx="2740870" cy="1220783"/>
              </a:xfrm>
              <a:prstGeom prst="rect">
                <a:avLst/>
              </a:prstGeom>
              <a:blipFill>
                <a:blip r:embed="rId6"/>
                <a:stretch>
                  <a:fillRect t="-1031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EB5FDF-7BE8-F04D-91B0-31735C4BC1E1}"/>
                  </a:ext>
                </a:extLst>
              </p:cNvPr>
              <p:cNvSpPr txBox="1"/>
              <p:nvPr/>
            </p:nvSpPr>
            <p:spPr>
              <a:xfrm>
                <a:off x="3436894" y="3620214"/>
                <a:ext cx="1053172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140/9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EB5FDF-7BE8-F04D-91B0-31735C4BC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94" y="3620214"/>
                <a:ext cx="1053172" cy="1220783"/>
              </a:xfrm>
              <a:prstGeom prst="rect">
                <a:avLst/>
              </a:prstGeom>
              <a:blipFill>
                <a:blip r:embed="rId7"/>
                <a:stretch>
                  <a:fillRect l="-7143" t="-1031" r="-7143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F97F9C-AECE-BD4A-A326-0489DDF85C61}"/>
              </a:ext>
            </a:extLst>
          </p:cNvPr>
          <p:cNvCxnSpPr>
            <a:cxnSpLocks/>
          </p:cNvCxnSpPr>
          <p:nvPr/>
        </p:nvCxnSpPr>
        <p:spPr>
          <a:xfrm flipV="1">
            <a:off x="3271833" y="3620214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78C97-ED35-664F-8D18-D62082842EE4}"/>
              </a:ext>
            </a:extLst>
          </p:cNvPr>
          <p:cNvCxnSpPr>
            <a:cxnSpLocks/>
          </p:cNvCxnSpPr>
          <p:nvPr/>
        </p:nvCxnSpPr>
        <p:spPr>
          <a:xfrm>
            <a:off x="4691270" y="4194496"/>
            <a:ext cx="1550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891CB6-7457-A54C-8A63-689AACF3B94D}"/>
                  </a:ext>
                </a:extLst>
              </p:cNvPr>
              <p:cNvSpPr txBox="1"/>
              <p:nvPr/>
            </p:nvSpPr>
            <p:spPr>
              <a:xfrm>
                <a:off x="6394000" y="3674349"/>
                <a:ext cx="2740870" cy="1220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5/9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891CB6-7457-A54C-8A63-689AACF3B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00" y="3674349"/>
                <a:ext cx="2740870" cy="1220783"/>
              </a:xfrm>
              <a:prstGeom prst="rect">
                <a:avLst/>
              </a:prstGeom>
              <a:blipFill>
                <a:blip r:embed="rId8"/>
                <a:stretch>
                  <a:fillRect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22F662-9C77-6B48-8441-320D55AE0E25}"/>
                  </a:ext>
                </a:extLst>
              </p:cNvPr>
              <p:cNvSpPr txBox="1"/>
              <p:nvPr/>
            </p:nvSpPr>
            <p:spPr>
              <a:xfrm>
                <a:off x="9286679" y="3674349"/>
                <a:ext cx="1053173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234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140/9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22F662-9C77-6B48-8441-320D55AE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79" y="3674349"/>
                <a:ext cx="1053173" cy="1220783"/>
              </a:xfrm>
              <a:prstGeom prst="rect">
                <a:avLst/>
              </a:prstGeom>
              <a:blipFill>
                <a:blip r:embed="rId9"/>
                <a:stretch>
                  <a:fillRect l="-7143" r="-7143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E093F-1057-094B-AE8A-875B5F7A1D68}"/>
              </a:ext>
            </a:extLst>
          </p:cNvPr>
          <p:cNvCxnSpPr>
            <a:cxnSpLocks/>
          </p:cNvCxnSpPr>
          <p:nvPr/>
        </p:nvCxnSpPr>
        <p:spPr>
          <a:xfrm flipV="1">
            <a:off x="9121618" y="3674349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8B816A-EDB5-EF45-B7BD-C2A07C4899E0}"/>
              </a:ext>
            </a:extLst>
          </p:cNvPr>
          <p:cNvCxnSpPr>
            <a:cxnSpLocks/>
          </p:cNvCxnSpPr>
          <p:nvPr/>
        </p:nvCxnSpPr>
        <p:spPr>
          <a:xfrm>
            <a:off x="10376453" y="4248631"/>
            <a:ext cx="146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86B558-525A-6D4B-912A-9D5F5E03EC27}"/>
              </a:ext>
            </a:extLst>
          </p:cNvPr>
          <p:cNvCxnSpPr>
            <a:cxnSpLocks/>
          </p:cNvCxnSpPr>
          <p:nvPr/>
        </p:nvCxnSpPr>
        <p:spPr>
          <a:xfrm>
            <a:off x="4789270" y="5904573"/>
            <a:ext cx="1756539" cy="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A7E36-84E4-3B47-BD3D-862F6398DC4A}"/>
                  </a:ext>
                </a:extLst>
              </p:cNvPr>
              <p:cNvSpPr txBox="1"/>
              <p:nvPr/>
            </p:nvSpPr>
            <p:spPr>
              <a:xfrm>
                <a:off x="6545809" y="5316271"/>
                <a:ext cx="2740870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A7E36-84E4-3B47-BD3D-862F6398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09" y="5316271"/>
                <a:ext cx="2740870" cy="1176604"/>
              </a:xfrm>
              <a:prstGeom prst="rect">
                <a:avLst/>
              </a:prstGeom>
              <a:blipFill>
                <a:blip r:embed="rId10"/>
                <a:stretch>
                  <a:fillRect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B9ADDF-B187-914E-AA8D-130B519A5DD2}"/>
                  </a:ext>
                </a:extLst>
              </p:cNvPr>
              <p:cNvSpPr txBox="1"/>
              <p:nvPr/>
            </p:nvSpPr>
            <p:spPr>
              <a:xfrm>
                <a:off x="8961411" y="5316271"/>
                <a:ext cx="7518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9.6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B9ADDF-B187-914E-AA8D-130B519A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11" y="5316271"/>
                <a:ext cx="751809" cy="1139414"/>
              </a:xfrm>
              <a:prstGeom prst="rect">
                <a:avLst/>
              </a:prstGeom>
              <a:blipFill>
                <a:blip r:embed="rId11"/>
                <a:stretch>
                  <a:fillRect l="-10000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732E6F-F34F-9C40-86FB-F52C1F7EC25D}"/>
              </a:ext>
            </a:extLst>
          </p:cNvPr>
          <p:cNvCxnSpPr>
            <a:cxnSpLocks/>
          </p:cNvCxnSpPr>
          <p:nvPr/>
        </p:nvCxnSpPr>
        <p:spPr>
          <a:xfrm flipV="1">
            <a:off x="8796350" y="53162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6433DD-B353-8947-AEEF-382D5F12E04B}"/>
                  </a:ext>
                </a:extLst>
              </p:cNvPr>
              <p:cNvSpPr txBox="1"/>
              <p:nvPr/>
            </p:nvSpPr>
            <p:spPr>
              <a:xfrm>
                <a:off x="544215" y="5356219"/>
                <a:ext cx="2740870" cy="1220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5/9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6433DD-B353-8947-AEEF-382D5F12E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5" y="5356219"/>
                <a:ext cx="2740870" cy="1220783"/>
              </a:xfrm>
              <a:prstGeom prst="rect">
                <a:avLst/>
              </a:prstGeom>
              <a:blipFill>
                <a:blip r:embed="rId12"/>
                <a:stretch>
                  <a:fillRect t="-1031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5E7049-DC8E-8946-8ADB-CE0352589EAB}"/>
                  </a:ext>
                </a:extLst>
              </p:cNvPr>
              <p:cNvSpPr txBox="1"/>
              <p:nvPr/>
            </p:nvSpPr>
            <p:spPr>
              <a:xfrm>
                <a:off x="3436894" y="5356219"/>
                <a:ext cx="1053173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740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234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140/9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5E7049-DC8E-8946-8ADB-CE035258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94" y="5356219"/>
                <a:ext cx="1053173" cy="1220783"/>
              </a:xfrm>
              <a:prstGeom prst="rect">
                <a:avLst/>
              </a:prstGeom>
              <a:blipFill>
                <a:blip r:embed="rId13"/>
                <a:stretch>
                  <a:fillRect l="-7143" t="-1031" r="-5952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CEABED-B239-BF49-A8B9-470579AC991E}"/>
              </a:ext>
            </a:extLst>
          </p:cNvPr>
          <p:cNvCxnSpPr>
            <a:cxnSpLocks/>
          </p:cNvCxnSpPr>
          <p:nvPr/>
        </p:nvCxnSpPr>
        <p:spPr>
          <a:xfrm flipV="1">
            <a:off x="3271833" y="5356219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8E8EFF-56A5-AC4C-BF29-6A0BA69CE523}"/>
              </a:ext>
            </a:extLst>
          </p:cNvPr>
          <p:cNvSpPr txBox="1"/>
          <p:nvPr/>
        </p:nvSpPr>
        <p:spPr>
          <a:xfrm>
            <a:off x="4253948" y="1916000"/>
            <a:ext cx="14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R2 + R1/5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R3 + R1/5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0ACCC-F6BE-1F41-AE03-686E1A238B94}"/>
              </a:ext>
            </a:extLst>
          </p:cNvPr>
          <p:cNvSpPr txBox="1"/>
          <p:nvPr/>
        </p:nvSpPr>
        <p:spPr>
          <a:xfrm>
            <a:off x="9726219" y="1916000"/>
            <a:ext cx="14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R3 + R2 * 5/9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39C83-B060-FB41-AC11-F107EC49C013}"/>
              </a:ext>
            </a:extLst>
          </p:cNvPr>
          <p:cNvSpPr txBox="1"/>
          <p:nvPr/>
        </p:nvSpPr>
        <p:spPr>
          <a:xfrm>
            <a:off x="4607973" y="3848724"/>
            <a:ext cx="140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R2 + R3 * 14.4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89FCD-F890-DA4B-A31D-592C80E8A182}"/>
              </a:ext>
            </a:extLst>
          </p:cNvPr>
          <p:cNvSpPr txBox="1"/>
          <p:nvPr/>
        </p:nvSpPr>
        <p:spPr>
          <a:xfrm>
            <a:off x="10428584" y="3761520"/>
            <a:ext cx="14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R1 + R2 * 5/9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R1 + R3 * 36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CBC0C0-1F38-C64A-96C3-1935D3AA3047}"/>
              </a:ext>
            </a:extLst>
          </p:cNvPr>
          <p:cNvSpPr txBox="1"/>
          <p:nvPr/>
        </p:nvSpPr>
        <p:spPr>
          <a:xfrm>
            <a:off x="4789270" y="5147314"/>
            <a:ext cx="1404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R1 / 25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R2 / 9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R3 / (5/9)</a:t>
            </a:r>
          </a:p>
        </p:txBody>
      </p:sp>
    </p:spTree>
    <p:extLst>
      <p:ext uri="{BB962C8B-B14F-4D97-AF65-F5344CB8AC3E}">
        <p14:creationId xmlns:p14="http://schemas.microsoft.com/office/powerpoint/2010/main" val="7007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D8C7-4340-DA40-93DE-DB602A38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things happened: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10B2-1650-7440-934A-CDB624F1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zero-out the values in individual rows, other rows are used by multiplying them by a co-efficient and subtracting them. This is true for all values in the rows, except for value </a:t>
            </a:r>
            <a:r>
              <a:rPr lang="en-US" i="1" dirty="0"/>
              <a:t>n </a:t>
            </a:r>
            <a:r>
              <a:rPr lang="en-US" dirty="0"/>
              <a:t>for each </a:t>
            </a:r>
            <a:r>
              <a:rPr lang="en-US" i="1" dirty="0"/>
              <a:t>nth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get to row echelon form at the end, the </a:t>
            </a:r>
            <a:r>
              <a:rPr lang="en-US" i="1" dirty="0"/>
              <a:t>nth</a:t>
            </a:r>
            <a:r>
              <a:rPr lang="en-US" dirty="0"/>
              <a:t> row is divided by the </a:t>
            </a:r>
            <a:r>
              <a:rPr lang="en-US" i="1" dirty="0"/>
              <a:t>nth</a:t>
            </a:r>
            <a:r>
              <a:rPr lang="en-US" dirty="0"/>
              <a:t> value in the equation (for example, to get the 1 coefficient for the 2</a:t>
            </a:r>
            <a:r>
              <a:rPr lang="en-US" baseline="30000" dirty="0"/>
              <a:t>nd</a:t>
            </a:r>
            <a:r>
              <a:rPr lang="en-US" dirty="0"/>
              <a:t> row, the 2</a:t>
            </a:r>
            <a:r>
              <a:rPr lang="en-US" baseline="30000" dirty="0"/>
              <a:t>nd</a:t>
            </a:r>
            <a:r>
              <a:rPr lang="en-US" dirty="0"/>
              <a:t> row is divided by the value in the second coefficient). </a:t>
            </a:r>
          </a:p>
        </p:txBody>
      </p:sp>
    </p:spTree>
    <p:extLst>
      <p:ext uri="{BB962C8B-B14F-4D97-AF65-F5344CB8AC3E}">
        <p14:creationId xmlns:p14="http://schemas.microsoft.com/office/powerpoint/2010/main" val="166539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4B0-3D81-B648-9E4B-C89CB52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Matrix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0CF3-D321-174B-B227-8BCFCF97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a nested list,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access the following elements?</a:t>
            </a:r>
          </a:p>
          <a:p>
            <a:pPr lvl="1"/>
            <a:r>
              <a:rPr lang="en-US" dirty="0"/>
              <a:t>The first row?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/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/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E6F54-4BF8-4141-91D3-8BAE2EC1327C}"/>
              </a:ext>
            </a:extLst>
          </p:cNvPr>
          <p:cNvCxnSpPr>
            <a:cxnSpLocks/>
          </p:cNvCxnSpPr>
          <p:nvPr/>
        </p:nvCxnSpPr>
        <p:spPr>
          <a:xfrm flipV="1">
            <a:off x="3285085" y="30965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7D685-94FC-D844-88D1-D73BAFCF02D2}"/>
              </a:ext>
            </a:extLst>
          </p:cNvPr>
          <p:cNvCxnSpPr>
            <a:cxnSpLocks/>
          </p:cNvCxnSpPr>
          <p:nvPr/>
        </p:nvCxnSpPr>
        <p:spPr>
          <a:xfrm>
            <a:off x="4579032" y="3564836"/>
            <a:ext cx="1152939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4397B8-556B-3644-AF57-CA4A776E12E8}"/>
              </a:ext>
            </a:extLst>
          </p:cNvPr>
          <p:cNvSpPr/>
          <p:nvPr/>
        </p:nvSpPr>
        <p:spPr>
          <a:xfrm>
            <a:off x="5859327" y="2912908"/>
            <a:ext cx="4806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mtx1 = [[25, -5, -20, 50],</a:t>
            </a:r>
          </a:p>
          <a:p>
            <a:r>
              <a:rPr lang="en-US" sz="3200" dirty="0"/>
              <a:t>               [-5, 10, -4, 0],</a:t>
            </a:r>
          </a:p>
          <a:p>
            <a:r>
              <a:rPr lang="en-US" sz="3200" dirty="0"/>
              <a:t>               [-5, -4, 9, 0]]</a:t>
            </a:r>
          </a:p>
        </p:txBody>
      </p:sp>
    </p:spTree>
    <p:extLst>
      <p:ext uri="{BB962C8B-B14F-4D97-AF65-F5344CB8AC3E}">
        <p14:creationId xmlns:p14="http://schemas.microsoft.com/office/powerpoint/2010/main" val="146282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4B0-3D81-B648-9E4B-C89CB52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Matrix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0CF3-D321-174B-B227-8BCFCF97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be using a nested list, like this: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access the following elements?</a:t>
            </a:r>
          </a:p>
          <a:p>
            <a:pPr lvl="1"/>
            <a:r>
              <a:rPr lang="en-US" dirty="0"/>
              <a:t>The first row? </a:t>
            </a:r>
            <a:r>
              <a:rPr lang="en-US" dirty="0">
                <a:solidFill>
                  <a:srgbClr val="FF0000"/>
                </a:solidFill>
              </a:rPr>
              <a:t>mtx1[0]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/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/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E6F54-4BF8-4141-91D3-8BAE2EC1327C}"/>
              </a:ext>
            </a:extLst>
          </p:cNvPr>
          <p:cNvCxnSpPr>
            <a:cxnSpLocks/>
          </p:cNvCxnSpPr>
          <p:nvPr/>
        </p:nvCxnSpPr>
        <p:spPr>
          <a:xfrm flipV="1">
            <a:off x="3285085" y="30965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7D685-94FC-D844-88D1-D73BAFCF02D2}"/>
              </a:ext>
            </a:extLst>
          </p:cNvPr>
          <p:cNvCxnSpPr>
            <a:cxnSpLocks/>
          </p:cNvCxnSpPr>
          <p:nvPr/>
        </p:nvCxnSpPr>
        <p:spPr>
          <a:xfrm>
            <a:off x="4579032" y="3564836"/>
            <a:ext cx="1152939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4397B8-556B-3644-AF57-CA4A776E12E8}"/>
              </a:ext>
            </a:extLst>
          </p:cNvPr>
          <p:cNvSpPr/>
          <p:nvPr/>
        </p:nvSpPr>
        <p:spPr>
          <a:xfrm>
            <a:off x="5859327" y="2912908"/>
            <a:ext cx="4806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mtx1 = [[25, -5, -20, 50],</a:t>
            </a:r>
          </a:p>
          <a:p>
            <a:r>
              <a:rPr lang="en-US" sz="3200" dirty="0"/>
              <a:t>               [-5, 10, -4, 0],</a:t>
            </a:r>
          </a:p>
          <a:p>
            <a:r>
              <a:rPr lang="en-US" sz="3200" dirty="0"/>
              <a:t>               [-5, -4, 9, 0]]</a:t>
            </a:r>
          </a:p>
        </p:txBody>
      </p:sp>
    </p:spTree>
    <p:extLst>
      <p:ext uri="{BB962C8B-B14F-4D97-AF65-F5344CB8AC3E}">
        <p14:creationId xmlns:p14="http://schemas.microsoft.com/office/powerpoint/2010/main" val="353014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4B0-3D81-B648-9E4B-C89CB52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Matrix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0CF3-D321-174B-B227-8BCFCF97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a nested list,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access the following elements?</a:t>
            </a:r>
          </a:p>
          <a:p>
            <a:pPr lvl="1"/>
            <a:r>
              <a:rPr lang="en-US" dirty="0"/>
              <a:t>The second item in the second row?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/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/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E6F54-4BF8-4141-91D3-8BAE2EC1327C}"/>
              </a:ext>
            </a:extLst>
          </p:cNvPr>
          <p:cNvCxnSpPr>
            <a:cxnSpLocks/>
          </p:cNvCxnSpPr>
          <p:nvPr/>
        </p:nvCxnSpPr>
        <p:spPr>
          <a:xfrm flipV="1">
            <a:off x="3285085" y="30965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7D685-94FC-D844-88D1-D73BAFCF02D2}"/>
              </a:ext>
            </a:extLst>
          </p:cNvPr>
          <p:cNvCxnSpPr>
            <a:cxnSpLocks/>
          </p:cNvCxnSpPr>
          <p:nvPr/>
        </p:nvCxnSpPr>
        <p:spPr>
          <a:xfrm>
            <a:off x="4579032" y="3564836"/>
            <a:ext cx="1152939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4397B8-556B-3644-AF57-CA4A776E12E8}"/>
              </a:ext>
            </a:extLst>
          </p:cNvPr>
          <p:cNvSpPr/>
          <p:nvPr/>
        </p:nvSpPr>
        <p:spPr>
          <a:xfrm>
            <a:off x="5859327" y="2912908"/>
            <a:ext cx="4806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mtx1 = [[25, -5, -20, 50],</a:t>
            </a:r>
          </a:p>
          <a:p>
            <a:r>
              <a:rPr lang="en-US" sz="3200" dirty="0"/>
              <a:t>               [-5, 10, -4, 0],</a:t>
            </a:r>
          </a:p>
          <a:p>
            <a:r>
              <a:rPr lang="en-US" sz="3200" dirty="0"/>
              <a:t>               [-5, -4, 9, 0]]</a:t>
            </a:r>
          </a:p>
        </p:txBody>
      </p:sp>
    </p:spTree>
    <p:extLst>
      <p:ext uri="{BB962C8B-B14F-4D97-AF65-F5344CB8AC3E}">
        <p14:creationId xmlns:p14="http://schemas.microsoft.com/office/powerpoint/2010/main" val="176147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4B0-3D81-B648-9E4B-C89CB52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Matrix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0CF3-D321-174B-B227-8BCFCF97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be using a nested list, like this: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access the following elements?</a:t>
            </a:r>
          </a:p>
          <a:p>
            <a:pPr lvl="1"/>
            <a:r>
              <a:rPr lang="en-US" dirty="0"/>
              <a:t>The second item in the second row? </a:t>
            </a:r>
            <a:r>
              <a:rPr lang="en-US" dirty="0">
                <a:solidFill>
                  <a:srgbClr val="FF0000"/>
                </a:solidFill>
              </a:rPr>
              <a:t>mtx1[1][1]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/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/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E6F54-4BF8-4141-91D3-8BAE2EC1327C}"/>
              </a:ext>
            </a:extLst>
          </p:cNvPr>
          <p:cNvCxnSpPr>
            <a:cxnSpLocks/>
          </p:cNvCxnSpPr>
          <p:nvPr/>
        </p:nvCxnSpPr>
        <p:spPr>
          <a:xfrm flipV="1">
            <a:off x="3285085" y="30965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7D685-94FC-D844-88D1-D73BAFCF02D2}"/>
              </a:ext>
            </a:extLst>
          </p:cNvPr>
          <p:cNvCxnSpPr>
            <a:cxnSpLocks/>
          </p:cNvCxnSpPr>
          <p:nvPr/>
        </p:nvCxnSpPr>
        <p:spPr>
          <a:xfrm>
            <a:off x="4579032" y="3564836"/>
            <a:ext cx="1152939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4397B8-556B-3644-AF57-CA4A776E12E8}"/>
              </a:ext>
            </a:extLst>
          </p:cNvPr>
          <p:cNvSpPr/>
          <p:nvPr/>
        </p:nvSpPr>
        <p:spPr>
          <a:xfrm>
            <a:off x="5859327" y="2912908"/>
            <a:ext cx="4806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mtx1 = [[25, -5, -20, 50],</a:t>
            </a:r>
          </a:p>
          <a:p>
            <a:r>
              <a:rPr lang="en-US" sz="3200" dirty="0"/>
              <a:t>               [-5, 10, -4, 0],</a:t>
            </a:r>
          </a:p>
          <a:p>
            <a:r>
              <a:rPr lang="en-US" sz="3200" dirty="0"/>
              <a:t>               [-5, -4, 9, 0]]</a:t>
            </a:r>
          </a:p>
        </p:txBody>
      </p:sp>
    </p:spTree>
    <p:extLst>
      <p:ext uri="{BB962C8B-B14F-4D97-AF65-F5344CB8AC3E}">
        <p14:creationId xmlns:p14="http://schemas.microsoft.com/office/powerpoint/2010/main" val="73363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4B0-3D81-B648-9E4B-C89CB52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Matrix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0CF3-D321-174B-B227-8BCFCF97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a nested list,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access the following elements?</a:t>
            </a:r>
          </a:p>
          <a:p>
            <a:pPr lvl="1"/>
            <a:r>
              <a:rPr lang="en-US" dirty="0"/>
              <a:t>The first value in every row? (i.e. the first column)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/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/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E6F54-4BF8-4141-91D3-8BAE2EC1327C}"/>
              </a:ext>
            </a:extLst>
          </p:cNvPr>
          <p:cNvCxnSpPr>
            <a:cxnSpLocks/>
          </p:cNvCxnSpPr>
          <p:nvPr/>
        </p:nvCxnSpPr>
        <p:spPr>
          <a:xfrm flipV="1">
            <a:off x="3285085" y="30965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7D685-94FC-D844-88D1-D73BAFCF02D2}"/>
              </a:ext>
            </a:extLst>
          </p:cNvPr>
          <p:cNvCxnSpPr>
            <a:cxnSpLocks/>
          </p:cNvCxnSpPr>
          <p:nvPr/>
        </p:nvCxnSpPr>
        <p:spPr>
          <a:xfrm>
            <a:off x="4579032" y="3564836"/>
            <a:ext cx="1152939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4397B8-556B-3644-AF57-CA4A776E12E8}"/>
              </a:ext>
            </a:extLst>
          </p:cNvPr>
          <p:cNvSpPr/>
          <p:nvPr/>
        </p:nvSpPr>
        <p:spPr>
          <a:xfrm>
            <a:off x="5859327" y="2912908"/>
            <a:ext cx="4806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mtx1 = [[25, -5, -20, 50],</a:t>
            </a:r>
          </a:p>
          <a:p>
            <a:r>
              <a:rPr lang="en-US" sz="3200" dirty="0"/>
              <a:t>               [-5, 10, -4, 0],</a:t>
            </a:r>
          </a:p>
          <a:p>
            <a:r>
              <a:rPr lang="en-US" sz="3200" dirty="0"/>
              <a:t>               [-5, -4, 9, 0]]</a:t>
            </a:r>
          </a:p>
        </p:txBody>
      </p:sp>
    </p:spTree>
    <p:extLst>
      <p:ext uri="{BB962C8B-B14F-4D97-AF65-F5344CB8AC3E}">
        <p14:creationId xmlns:p14="http://schemas.microsoft.com/office/powerpoint/2010/main" val="426698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4B0-3D81-B648-9E4B-C89CB52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Matrix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0CF3-D321-174B-B227-8BCFCF97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be using a nested list, like this: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access the following elements?</a:t>
            </a:r>
          </a:p>
          <a:p>
            <a:pPr lvl="1"/>
            <a:r>
              <a:rPr lang="en-US" dirty="0"/>
              <a:t>The first value in every row? (i.e. the first column) </a:t>
            </a:r>
            <a:r>
              <a:rPr lang="en-US" dirty="0">
                <a:solidFill>
                  <a:srgbClr val="FF0000"/>
                </a:solidFill>
              </a:rPr>
              <a:t>mtx1[0][0], mtx1[1][0], mtx1[2][0]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/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F541-7D23-F443-8BFD-3EECB3D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7" y="3096571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/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64A40-A7D6-DA4F-8BE7-2EF85A2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46" y="3096571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789" r="-1578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E6F54-4BF8-4141-91D3-8BAE2EC1327C}"/>
              </a:ext>
            </a:extLst>
          </p:cNvPr>
          <p:cNvCxnSpPr>
            <a:cxnSpLocks/>
          </p:cNvCxnSpPr>
          <p:nvPr/>
        </p:nvCxnSpPr>
        <p:spPr>
          <a:xfrm flipV="1">
            <a:off x="3285085" y="3096571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7D685-94FC-D844-88D1-D73BAFCF02D2}"/>
              </a:ext>
            </a:extLst>
          </p:cNvPr>
          <p:cNvCxnSpPr>
            <a:cxnSpLocks/>
          </p:cNvCxnSpPr>
          <p:nvPr/>
        </p:nvCxnSpPr>
        <p:spPr>
          <a:xfrm>
            <a:off x="4579032" y="3564836"/>
            <a:ext cx="1152939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4397B8-556B-3644-AF57-CA4A776E12E8}"/>
              </a:ext>
            </a:extLst>
          </p:cNvPr>
          <p:cNvSpPr/>
          <p:nvPr/>
        </p:nvSpPr>
        <p:spPr>
          <a:xfrm>
            <a:off x="5859327" y="2912908"/>
            <a:ext cx="4806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mtx1 = [[25, -5, -20, 50],</a:t>
            </a:r>
          </a:p>
          <a:p>
            <a:r>
              <a:rPr lang="en-US" sz="3200" dirty="0"/>
              <a:t>               [-5, 10, -4, 0],</a:t>
            </a:r>
          </a:p>
          <a:p>
            <a:r>
              <a:rPr lang="en-US" sz="3200" dirty="0"/>
              <a:t>               [-5, -4, 9, 0]]</a:t>
            </a:r>
          </a:p>
        </p:txBody>
      </p:sp>
    </p:spTree>
    <p:extLst>
      <p:ext uri="{BB962C8B-B14F-4D97-AF65-F5344CB8AC3E}">
        <p14:creationId xmlns:p14="http://schemas.microsoft.com/office/powerpoint/2010/main" val="227462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DC3C-BCBF-F345-95EC-62B6E0DA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functions are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CB5C-02E2-E147-B2E7-521D221D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824"/>
            <a:ext cx="10515600" cy="822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ones on diagonal:</a:t>
            </a:r>
          </a:p>
          <a:p>
            <a:pPr lvl="1"/>
            <a:r>
              <a:rPr lang="en-US" dirty="0"/>
              <a:t>Division by coefficient on diagonal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3CCF12-5AA2-B049-8AE3-C1859FA1ACD0}"/>
              </a:ext>
            </a:extLst>
          </p:cNvPr>
          <p:cNvCxnSpPr>
            <a:cxnSpLocks/>
          </p:cNvCxnSpPr>
          <p:nvPr/>
        </p:nvCxnSpPr>
        <p:spPr>
          <a:xfrm flipV="1">
            <a:off x="4338676" y="2601342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6F59BB-9C1A-734B-B7D3-805BB129D073}"/>
                  </a:ext>
                </a:extLst>
              </p:cNvPr>
              <p:cNvSpPr txBox="1"/>
              <p:nvPr/>
            </p:nvSpPr>
            <p:spPr>
              <a:xfrm>
                <a:off x="2309884" y="2601342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6F59BB-9C1A-734B-B7D3-805BB129D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884" y="2601342"/>
                <a:ext cx="1859386" cy="1026435"/>
              </a:xfrm>
              <a:prstGeom prst="rect">
                <a:avLst/>
              </a:prstGeom>
              <a:blipFill>
                <a:blip r:embed="rId2"/>
                <a:stretch>
                  <a:fillRect t="-122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0A332-18CB-8A41-8306-2D1B92001A34}"/>
                  </a:ext>
                </a:extLst>
              </p:cNvPr>
              <p:cNvSpPr txBox="1"/>
              <p:nvPr/>
            </p:nvSpPr>
            <p:spPr>
              <a:xfrm>
                <a:off x="4508083" y="2601342"/>
                <a:ext cx="1065996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0A332-18CB-8A41-8306-2D1B9200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83" y="2601342"/>
                <a:ext cx="1065996" cy="1022459"/>
              </a:xfrm>
              <a:prstGeom prst="rect">
                <a:avLst/>
              </a:prstGeom>
              <a:blipFill>
                <a:blip r:embed="rId3"/>
                <a:stretch>
                  <a:fillRect l="-1176" t="-1235" r="-941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680214-0658-E546-B9C0-A56AA3B32AC7}"/>
              </a:ext>
            </a:extLst>
          </p:cNvPr>
          <p:cNvCxnSpPr>
            <a:cxnSpLocks/>
          </p:cNvCxnSpPr>
          <p:nvPr/>
        </p:nvCxnSpPr>
        <p:spPr>
          <a:xfrm flipV="1">
            <a:off x="9611458" y="2593445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2AEDC-D077-6046-8AB6-A5BE8CC227A1}"/>
                  </a:ext>
                </a:extLst>
              </p:cNvPr>
              <p:cNvSpPr txBox="1"/>
              <p:nvPr/>
            </p:nvSpPr>
            <p:spPr>
              <a:xfrm>
                <a:off x="7887466" y="2593445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2AEDC-D077-6046-8AB6-A5BE8CC2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66" y="2593445"/>
                <a:ext cx="1859386" cy="1026435"/>
              </a:xfrm>
              <a:prstGeom prst="rect">
                <a:avLst/>
              </a:prstGeom>
              <a:blipFill>
                <a:blip r:embed="rId4"/>
                <a:stretch>
                  <a:fillRect t="-246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EFDFB-3F51-2C47-93E1-96D0A685E779}"/>
                  </a:ext>
                </a:extLst>
              </p:cNvPr>
              <p:cNvSpPr txBox="1"/>
              <p:nvPr/>
            </p:nvSpPr>
            <p:spPr>
              <a:xfrm>
                <a:off x="9780865" y="2593445"/>
                <a:ext cx="399148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EFDFB-3F51-2C47-93E1-96D0A685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865" y="2593445"/>
                <a:ext cx="399148" cy="1022459"/>
              </a:xfrm>
              <a:prstGeom prst="rect">
                <a:avLst/>
              </a:prstGeom>
              <a:blipFill>
                <a:blip r:embed="rId5"/>
                <a:stretch>
                  <a:fillRect l="-27273" t="-2469" r="-272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2BBD3A-9EC9-5E4A-A5A8-23681A899545}"/>
              </a:ext>
            </a:extLst>
          </p:cNvPr>
          <p:cNvCxnSpPr>
            <a:cxnSpLocks/>
          </p:cNvCxnSpPr>
          <p:nvPr/>
        </p:nvCxnSpPr>
        <p:spPr>
          <a:xfrm>
            <a:off x="5912893" y="3225016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7AB655-454C-234B-8CBE-00E5B0B29552}"/>
              </a:ext>
            </a:extLst>
          </p:cNvPr>
          <p:cNvSpPr txBox="1"/>
          <p:nvPr/>
        </p:nvSpPr>
        <p:spPr>
          <a:xfrm>
            <a:off x="5940406" y="2584079"/>
            <a:ext cx="1689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R1 / 9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R2 / -6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C47FD4-CD8A-F14F-8BBD-D44D9916EE07}"/>
              </a:ext>
            </a:extLst>
          </p:cNvPr>
          <p:cNvSpPr txBox="1">
            <a:spLocks/>
          </p:cNvSpPr>
          <p:nvPr/>
        </p:nvSpPr>
        <p:spPr>
          <a:xfrm>
            <a:off x="962465" y="4247475"/>
            <a:ext cx="10515600" cy="102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Zero-out column values (except the diagonals):</a:t>
            </a:r>
          </a:p>
          <a:p>
            <a:pPr lvl="1"/>
            <a:r>
              <a:rPr lang="en-US" dirty="0"/>
              <a:t>Division by coefficient product in a single column, for each value in a row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A1592D-0E4B-3F4C-97E6-F8F3A7C07856}"/>
              </a:ext>
            </a:extLst>
          </p:cNvPr>
          <p:cNvCxnSpPr>
            <a:cxnSpLocks/>
          </p:cNvCxnSpPr>
          <p:nvPr/>
        </p:nvCxnSpPr>
        <p:spPr>
          <a:xfrm flipV="1">
            <a:off x="4127953" y="5269933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3F695-0FEA-D341-BE21-F90245E0622F}"/>
                  </a:ext>
                </a:extLst>
              </p:cNvPr>
              <p:cNvSpPr txBox="1"/>
              <p:nvPr/>
            </p:nvSpPr>
            <p:spPr>
              <a:xfrm>
                <a:off x="2099161" y="5269933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3F695-0FEA-D341-BE21-F90245E06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61" y="5269933"/>
                <a:ext cx="1859386" cy="1026435"/>
              </a:xfrm>
              <a:prstGeom prst="rect">
                <a:avLst/>
              </a:prstGeom>
              <a:blipFill>
                <a:blip r:embed="rId6"/>
                <a:stretch>
                  <a:fillRect t="-1220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5EF77B-0788-AE40-93FA-83C69CCB2384}"/>
                  </a:ext>
                </a:extLst>
              </p:cNvPr>
              <p:cNvSpPr txBox="1"/>
              <p:nvPr/>
            </p:nvSpPr>
            <p:spPr>
              <a:xfrm>
                <a:off x="4297360" y="5269933"/>
                <a:ext cx="682879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5EF77B-0788-AE40-93FA-83C69CCB2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60" y="5269933"/>
                <a:ext cx="682879" cy="1034963"/>
              </a:xfrm>
              <a:prstGeom prst="rect">
                <a:avLst/>
              </a:prstGeom>
              <a:blipFill>
                <a:blip r:embed="rId7"/>
                <a:stretch>
                  <a:fillRect l="-16364" t="-1220" r="-16364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CFD59-0ADB-1D4A-A129-AB219F47AF88}"/>
              </a:ext>
            </a:extLst>
          </p:cNvPr>
          <p:cNvCxnSpPr>
            <a:cxnSpLocks/>
          </p:cNvCxnSpPr>
          <p:nvPr/>
        </p:nvCxnSpPr>
        <p:spPr>
          <a:xfrm>
            <a:off x="5447052" y="5910635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851AAC-FD16-9343-81E3-4377189635E4}"/>
              </a:ext>
            </a:extLst>
          </p:cNvPr>
          <p:cNvSpPr txBox="1"/>
          <p:nvPr/>
        </p:nvSpPr>
        <p:spPr>
          <a:xfrm>
            <a:off x="5731973" y="5602858"/>
            <a:ext cx="140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R2 - R1* (9/3)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64B9F-6982-524B-9FF3-664BBA1D8AAF}"/>
              </a:ext>
            </a:extLst>
          </p:cNvPr>
          <p:cNvCxnSpPr>
            <a:cxnSpLocks/>
          </p:cNvCxnSpPr>
          <p:nvPr/>
        </p:nvCxnSpPr>
        <p:spPr>
          <a:xfrm flipV="1">
            <a:off x="9735338" y="5269933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A9483F-4C4B-CF40-8499-3B8F07654B64}"/>
                  </a:ext>
                </a:extLst>
              </p:cNvPr>
              <p:cNvSpPr txBox="1"/>
              <p:nvPr/>
            </p:nvSpPr>
            <p:spPr>
              <a:xfrm>
                <a:off x="7706546" y="5269933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A9483F-4C4B-CF40-8499-3B8F0765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546" y="5269933"/>
                <a:ext cx="1859386" cy="1026435"/>
              </a:xfrm>
              <a:prstGeom prst="rect">
                <a:avLst/>
              </a:prstGeom>
              <a:blipFill>
                <a:blip r:embed="rId8"/>
                <a:stretch>
                  <a:fillRect t="-1220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76AE56-8471-C849-9111-C49297DE5CEC}"/>
                  </a:ext>
                </a:extLst>
              </p:cNvPr>
              <p:cNvSpPr txBox="1"/>
              <p:nvPr/>
            </p:nvSpPr>
            <p:spPr>
              <a:xfrm>
                <a:off x="9904745" y="5269933"/>
                <a:ext cx="1065997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76AE56-8471-C849-9111-C49297DE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745" y="5269933"/>
                <a:ext cx="1065997" cy="1034963"/>
              </a:xfrm>
              <a:prstGeom prst="rect">
                <a:avLst/>
              </a:prstGeom>
              <a:blipFill>
                <a:blip r:embed="rId9"/>
                <a:stretch>
                  <a:fillRect l="-2381" t="-1220" r="-9524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6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2353-0A35-8959-35FD-88AE765C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71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What’s the benefit of studying for a test?</a:t>
            </a:r>
          </a:p>
        </p:txBody>
      </p:sp>
    </p:spTree>
    <p:extLst>
      <p:ext uri="{BB962C8B-B14F-4D97-AF65-F5344CB8AC3E}">
        <p14:creationId xmlns:p14="http://schemas.microsoft.com/office/powerpoint/2010/main" val="425104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A481-2ABE-B94F-B0BE-52156222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Review of Lecture Content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432393-9F2B-C142-AEA0-0460459F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6"/>
            <a:ext cx="12192000" cy="57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EFFF4-C664-0B4C-9594-5FB76F89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279"/>
            <a:ext cx="12192000" cy="60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D032D6-AD21-8C4B-B828-A31ED47C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892"/>
            <a:ext cx="12192000" cy="60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27609A-5C50-044D-BCB2-62AE69F4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7"/>
          <a:stretch/>
        </p:blipFill>
        <p:spPr>
          <a:xfrm>
            <a:off x="0" y="371861"/>
            <a:ext cx="12192000" cy="59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6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F8B79-861D-8D42-BA24-3E3AD8ED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018"/>
            <a:ext cx="12192000" cy="57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9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9370EB-9F0F-5440-AAB6-F9974E44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112"/>
            <a:ext cx="12192000" cy="56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B9DDFE-7941-EC49-A461-3390491A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982"/>
            <a:ext cx="12192000" cy="60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6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CC79B-19B5-AF46-9E91-9F9F9003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697"/>
            <a:ext cx="12192000" cy="60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91630-DCAE-ED47-BA45-6176F214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8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B39A0-FC9C-09D8-5F98-8D652B2F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Quiz grades vs. Time spent studying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601C3E-C3A7-067F-152C-306883A6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Looking at the data, there seems to be a relationship between time studied and quiz grades</a:t>
            </a:r>
          </a:p>
          <a:p>
            <a:r>
              <a:rPr lang="en-US" sz="2000" dirty="0"/>
              <a:t>More questions:</a:t>
            </a:r>
          </a:p>
          <a:p>
            <a:pPr lvl="1"/>
            <a:r>
              <a:rPr lang="en-US" sz="1600" dirty="0"/>
              <a:t>What was the expected score of students who studied 5 hours?</a:t>
            </a:r>
          </a:p>
          <a:p>
            <a:pPr lvl="1"/>
            <a:r>
              <a:rPr lang="en-US" sz="1600" dirty="0"/>
              <a:t>On average, how much higher did students score when studying an extra hour?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4FF1DAD-5420-6037-9BD9-7DF34A68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25939"/>
            <a:ext cx="6253212" cy="42759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8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8C60-8965-5B03-DAB6-97C6BAA1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Solution: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62CAC0-B06C-7ADB-FA0E-09738A852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651850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can solve the linear system below to compute the line (slope and intercept) of best fit through the data!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In today’s problem, we’ll write code to perform Gaussian elimination to solve systems of linear equations like the least squares problem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* See the starter notebook for more details on least squares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62CAC0-B06C-7ADB-FA0E-09738A852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651850" cy="4393982"/>
              </a:xfrm>
              <a:blipFill>
                <a:blip r:embed="rId2"/>
                <a:stretch>
                  <a:fillRect l="-1442" t="-1387" r="-2490" b="-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335F48A-615A-6CB6-FCBA-B6EAA6108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825939"/>
            <a:ext cx="6253212" cy="42759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8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2174-D533-6E46-91F5-6AF21077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5F0A-AD74-6147-A9E9-EF9EA473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072"/>
          </a:xfrm>
        </p:spPr>
        <p:txBody>
          <a:bodyPr/>
          <a:lstStyle/>
          <a:p>
            <a:r>
              <a:rPr lang="en-CA" dirty="0"/>
              <a:t>Linear system = no exponents on any variables </a:t>
            </a:r>
          </a:p>
          <a:p>
            <a:r>
              <a:rPr lang="en-CA" dirty="0"/>
              <a:t>Systems of linear equations can be expressed in matrix form: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6318A-CBEB-4843-9D65-75C459FAA9FA}"/>
              </a:ext>
            </a:extLst>
          </p:cNvPr>
          <p:cNvSpPr/>
          <p:nvPr/>
        </p:nvSpPr>
        <p:spPr>
          <a:xfrm>
            <a:off x="279477" y="3178952"/>
            <a:ext cx="4281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rgbClr val="000000"/>
                </a:solidFill>
                <a:latin typeface="STIXMathJax_Main"/>
              </a:rPr>
              <a:t>25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1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− 5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2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− 20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3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= 50 </a:t>
            </a:r>
          </a:p>
          <a:p>
            <a:pPr algn="ctr"/>
            <a:r>
              <a:rPr lang="en-CA" sz="2800" dirty="0">
                <a:solidFill>
                  <a:srgbClr val="000000"/>
                </a:solidFill>
                <a:latin typeface="STIXMathJax_Main"/>
              </a:rPr>
              <a:t>−5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1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+ 10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2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− 4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3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= 0 </a:t>
            </a:r>
          </a:p>
          <a:p>
            <a:pPr algn="ctr"/>
            <a:r>
              <a:rPr lang="en-CA" sz="2800" dirty="0">
                <a:solidFill>
                  <a:srgbClr val="000000"/>
                </a:solidFill>
                <a:latin typeface="STIXMathJax_Main"/>
              </a:rPr>
              <a:t>−5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1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− 4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2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+ 9</a:t>
            </a:r>
            <a:r>
              <a:rPr lang="en-CA" sz="28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CA" sz="2800" baseline="-25000" dirty="0">
                <a:solidFill>
                  <a:srgbClr val="000000"/>
                </a:solidFill>
                <a:latin typeface="STIXMathJax_Main"/>
              </a:rPr>
              <a:t>3 </a:t>
            </a:r>
            <a:r>
              <a:rPr lang="en-CA" sz="2800" dirty="0">
                <a:solidFill>
                  <a:srgbClr val="000000"/>
                </a:solidFill>
                <a:latin typeface="STIXMathJax_Main"/>
              </a:rPr>
              <a:t>= 0 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75D889-7648-0846-AFF7-89686B2D6AEB}"/>
              </a:ext>
            </a:extLst>
          </p:cNvPr>
          <p:cNvCxnSpPr/>
          <p:nvPr/>
        </p:nvCxnSpPr>
        <p:spPr>
          <a:xfrm>
            <a:off x="4746171" y="3876133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FB66B1-C22C-4A41-9853-45373E23F30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EB1ECC-77BF-F348-9A03-333FD1CFB51A}"/>
                  </a:ext>
                </a:extLst>
              </p:cNvPr>
              <p:cNvSpPr txBox="1"/>
              <p:nvPr/>
            </p:nvSpPr>
            <p:spPr>
              <a:xfrm>
                <a:off x="7130545" y="3361614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EB1ECC-77BF-F348-9A03-333FD1CFB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45" y="3361614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10BDB5-3D23-2749-99E3-C2DC2FBCD3EC}"/>
                  </a:ext>
                </a:extLst>
              </p:cNvPr>
              <p:cNvSpPr txBox="1"/>
              <p:nvPr/>
            </p:nvSpPr>
            <p:spPr>
              <a:xfrm>
                <a:off x="10023224" y="3361614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10BDB5-3D23-2749-99E3-C2DC2FBCD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24" y="3361614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5385" r="-15385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586B5-35A3-5F4C-89F3-1A9346191FAD}"/>
              </a:ext>
            </a:extLst>
          </p:cNvPr>
          <p:cNvCxnSpPr>
            <a:cxnSpLocks/>
          </p:cNvCxnSpPr>
          <p:nvPr/>
        </p:nvCxnSpPr>
        <p:spPr>
          <a:xfrm flipV="1">
            <a:off x="9858163" y="3361614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2174-D533-6E46-91F5-6AF21077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5F0A-AD74-6147-A9E9-EF9EA473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solving system of equations</a:t>
            </a:r>
          </a:p>
          <a:p>
            <a:r>
              <a:rPr lang="en-US" dirty="0"/>
              <a:t>Operations Types:</a:t>
            </a:r>
          </a:p>
          <a:p>
            <a:pPr lvl="1"/>
            <a:r>
              <a:rPr lang="en-US" dirty="0"/>
              <a:t>Interchanging two rows</a:t>
            </a:r>
          </a:p>
          <a:p>
            <a:pPr lvl="1"/>
            <a:r>
              <a:rPr lang="en-US" dirty="0"/>
              <a:t>Multiplying row by non-zero constant</a:t>
            </a:r>
          </a:p>
          <a:p>
            <a:pPr lvl="1"/>
            <a:r>
              <a:rPr lang="en-US" dirty="0"/>
              <a:t>Add multiple of row to another row</a:t>
            </a:r>
          </a:p>
          <a:p>
            <a:r>
              <a:rPr lang="en-US" dirty="0"/>
              <a:t>Goal is to get our matrix into </a:t>
            </a:r>
            <a:r>
              <a:rPr lang="en-US" u="sng" dirty="0"/>
              <a:t>row echelon</a:t>
            </a:r>
            <a:r>
              <a:rPr lang="en-US" dirty="0"/>
              <a:t>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12FDD2-FB73-5346-B120-25D06FB081B9}"/>
                  </a:ext>
                </a:extLst>
              </p:cNvPr>
              <p:cNvSpPr txBox="1"/>
              <p:nvPr/>
            </p:nvSpPr>
            <p:spPr>
              <a:xfrm>
                <a:off x="1100806" y="4859109"/>
                <a:ext cx="2740870" cy="114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12FDD2-FB73-5346-B120-25D06FB08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06" y="4859109"/>
                <a:ext cx="2740870" cy="1148199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D0B5E6-F6CD-CD4B-BE26-E832A6C9E4BF}"/>
                  </a:ext>
                </a:extLst>
              </p:cNvPr>
              <p:cNvSpPr txBox="1"/>
              <p:nvPr/>
            </p:nvSpPr>
            <p:spPr>
              <a:xfrm>
                <a:off x="3993485" y="4859109"/>
                <a:ext cx="4792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D0B5E6-F6CD-CD4B-BE26-E832A6C9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485" y="4859109"/>
                <a:ext cx="479298" cy="1148199"/>
              </a:xfrm>
              <a:prstGeom prst="rect">
                <a:avLst/>
              </a:prstGeom>
              <a:blipFill>
                <a:blip r:embed="rId3"/>
                <a:stretch>
                  <a:fillRect l="-12821" r="-15385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0CF94-6730-9D4C-B251-1EF951ACC9F7}"/>
              </a:ext>
            </a:extLst>
          </p:cNvPr>
          <p:cNvCxnSpPr>
            <a:cxnSpLocks/>
          </p:cNvCxnSpPr>
          <p:nvPr/>
        </p:nvCxnSpPr>
        <p:spPr>
          <a:xfrm flipV="1">
            <a:off x="3828424" y="4859109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006D8F-4C5B-534E-8296-06F729F37E83}"/>
              </a:ext>
            </a:extLst>
          </p:cNvPr>
          <p:cNvCxnSpPr/>
          <p:nvPr/>
        </p:nvCxnSpPr>
        <p:spPr>
          <a:xfrm>
            <a:off x="5022574" y="5446643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63CF1-AFA6-BB48-97BB-D41AAA2EC36D}"/>
                  </a:ext>
                </a:extLst>
              </p:cNvPr>
              <p:cNvSpPr txBox="1"/>
              <p:nvPr/>
            </p:nvSpPr>
            <p:spPr>
              <a:xfrm>
                <a:off x="7349206" y="4859109"/>
                <a:ext cx="2740870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63CF1-AFA6-BB48-97BB-D41AAA2EC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06" y="4859109"/>
                <a:ext cx="2740870" cy="1176604"/>
              </a:xfrm>
              <a:prstGeom prst="rect">
                <a:avLst/>
              </a:prstGeom>
              <a:blipFill>
                <a:blip r:embed="rId4"/>
                <a:stretch>
                  <a:fillRect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EE35C-4224-9B40-8041-9C743C02E4BE}"/>
                  </a:ext>
                </a:extLst>
              </p:cNvPr>
              <p:cNvSpPr txBox="1"/>
              <p:nvPr/>
            </p:nvSpPr>
            <p:spPr>
              <a:xfrm>
                <a:off x="9764808" y="4859109"/>
                <a:ext cx="100828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29.6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EE35C-4224-9B40-8041-9C743C02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808" y="4859109"/>
                <a:ext cx="1008289" cy="1139414"/>
              </a:xfrm>
              <a:prstGeom prst="rect">
                <a:avLst/>
              </a:prstGeom>
              <a:blipFill>
                <a:blip r:embed="rId5"/>
                <a:stretch>
                  <a:fillRect l="-1250" r="-75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B44D8F-75E5-CD44-8702-4A8B5FDD6675}"/>
              </a:ext>
            </a:extLst>
          </p:cNvPr>
          <p:cNvCxnSpPr>
            <a:cxnSpLocks/>
          </p:cNvCxnSpPr>
          <p:nvPr/>
        </p:nvCxnSpPr>
        <p:spPr>
          <a:xfrm flipV="1">
            <a:off x="9599747" y="4859109"/>
            <a:ext cx="0" cy="1202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9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6911-21F5-964A-954F-E1AC2113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2x2 example: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A8C1B9-6EF9-7647-A3F3-34366F69273F}"/>
              </a:ext>
            </a:extLst>
          </p:cNvPr>
          <p:cNvCxnSpPr>
            <a:cxnSpLocks/>
          </p:cNvCxnSpPr>
          <p:nvPr/>
        </p:nvCxnSpPr>
        <p:spPr>
          <a:xfrm flipV="1">
            <a:off x="2749319" y="1810951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/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blipFill>
                <a:blip r:embed="rId2"/>
                <a:stretch>
                  <a:fillRect t="-123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/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blipFill>
                <a:blip r:embed="rId3"/>
                <a:stretch>
                  <a:fillRect l="-16364" t="-1220" r="-16364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6911-21F5-964A-954F-E1AC2113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2x2 example: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A8C1B9-6EF9-7647-A3F3-34366F69273F}"/>
              </a:ext>
            </a:extLst>
          </p:cNvPr>
          <p:cNvCxnSpPr>
            <a:cxnSpLocks/>
          </p:cNvCxnSpPr>
          <p:nvPr/>
        </p:nvCxnSpPr>
        <p:spPr>
          <a:xfrm flipV="1">
            <a:off x="2749319" y="1810951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/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blipFill>
                <a:blip r:embed="rId2"/>
                <a:stretch>
                  <a:fillRect t="-123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/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blipFill>
                <a:blip r:embed="rId3"/>
                <a:stretch>
                  <a:fillRect l="-16364" t="-1220" r="-16364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2101F7-A5A7-234B-AB9F-5EF6FD645838}"/>
              </a:ext>
            </a:extLst>
          </p:cNvPr>
          <p:cNvCxnSpPr>
            <a:cxnSpLocks/>
          </p:cNvCxnSpPr>
          <p:nvPr/>
        </p:nvCxnSpPr>
        <p:spPr>
          <a:xfrm>
            <a:off x="4068418" y="2451653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142F1B-A772-844B-B40B-866E6E9DDD71}"/>
              </a:ext>
            </a:extLst>
          </p:cNvPr>
          <p:cNvCxnSpPr>
            <a:cxnSpLocks/>
          </p:cNvCxnSpPr>
          <p:nvPr/>
        </p:nvCxnSpPr>
        <p:spPr>
          <a:xfrm flipV="1">
            <a:off x="9273274" y="1804699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AD09C-24EC-A448-A26F-EC0BE102DC5A}"/>
                  </a:ext>
                </a:extLst>
              </p:cNvPr>
              <p:cNvSpPr txBox="1"/>
              <p:nvPr/>
            </p:nvSpPr>
            <p:spPr>
              <a:xfrm>
                <a:off x="6276033" y="1738655"/>
                <a:ext cx="2945359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AD09C-24EC-A448-A26F-EC0BE102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33" y="1738655"/>
                <a:ext cx="2945359" cy="1026435"/>
              </a:xfrm>
              <a:prstGeom prst="rect">
                <a:avLst/>
              </a:prstGeom>
              <a:blipFill>
                <a:blip r:embed="rId4"/>
                <a:stretch>
                  <a:fillRect t="-1220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3A682-DC4C-1543-B47F-719EBDF011D5}"/>
                  </a:ext>
                </a:extLst>
              </p:cNvPr>
              <p:cNvSpPr txBox="1"/>
              <p:nvPr/>
            </p:nvSpPr>
            <p:spPr>
              <a:xfrm>
                <a:off x="9386239" y="1756850"/>
                <a:ext cx="1065997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3A682-DC4C-1543-B47F-719EBDF0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9" y="1756850"/>
                <a:ext cx="1065997" cy="1034963"/>
              </a:xfrm>
              <a:prstGeom prst="rect">
                <a:avLst/>
              </a:prstGeom>
              <a:blipFill>
                <a:blip r:embed="rId5"/>
                <a:stretch>
                  <a:fillRect l="-1176" r="-9412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596842F-CAD2-B245-8122-85D3D1C52345}"/>
              </a:ext>
            </a:extLst>
          </p:cNvPr>
          <p:cNvSpPr txBox="1"/>
          <p:nvPr/>
        </p:nvSpPr>
        <p:spPr>
          <a:xfrm>
            <a:off x="4117654" y="2050569"/>
            <a:ext cx="168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R2 – R1*(9/3)</a:t>
            </a:r>
          </a:p>
        </p:txBody>
      </p:sp>
    </p:spTree>
    <p:extLst>
      <p:ext uri="{BB962C8B-B14F-4D97-AF65-F5344CB8AC3E}">
        <p14:creationId xmlns:p14="http://schemas.microsoft.com/office/powerpoint/2010/main" val="340397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6911-21F5-964A-954F-E1AC2113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2x2 example: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A8C1B9-6EF9-7647-A3F3-34366F69273F}"/>
              </a:ext>
            </a:extLst>
          </p:cNvPr>
          <p:cNvCxnSpPr>
            <a:cxnSpLocks/>
          </p:cNvCxnSpPr>
          <p:nvPr/>
        </p:nvCxnSpPr>
        <p:spPr>
          <a:xfrm flipV="1">
            <a:off x="2749319" y="1810951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/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C9F74-3588-EA49-AF30-B5196C06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7" y="1810951"/>
                <a:ext cx="1859386" cy="1026435"/>
              </a:xfrm>
              <a:prstGeom prst="rect">
                <a:avLst/>
              </a:prstGeom>
              <a:blipFill>
                <a:blip r:embed="rId2"/>
                <a:stretch>
                  <a:fillRect t="-123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/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5B070-5EFE-4B4C-911D-14B4FAB0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6" y="1810951"/>
                <a:ext cx="682879" cy="1034963"/>
              </a:xfrm>
              <a:prstGeom prst="rect">
                <a:avLst/>
              </a:prstGeom>
              <a:blipFill>
                <a:blip r:embed="rId3"/>
                <a:stretch>
                  <a:fillRect l="-16364" t="-1220" r="-16364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2101F7-A5A7-234B-AB9F-5EF6FD645838}"/>
              </a:ext>
            </a:extLst>
          </p:cNvPr>
          <p:cNvCxnSpPr>
            <a:cxnSpLocks/>
          </p:cNvCxnSpPr>
          <p:nvPr/>
        </p:nvCxnSpPr>
        <p:spPr>
          <a:xfrm>
            <a:off x="4068418" y="2451653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142F1B-A772-844B-B40B-866E6E9DDD71}"/>
              </a:ext>
            </a:extLst>
          </p:cNvPr>
          <p:cNvCxnSpPr>
            <a:cxnSpLocks/>
          </p:cNvCxnSpPr>
          <p:nvPr/>
        </p:nvCxnSpPr>
        <p:spPr>
          <a:xfrm flipV="1">
            <a:off x="9273274" y="1804699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AD09C-24EC-A448-A26F-EC0BE102DC5A}"/>
                  </a:ext>
                </a:extLst>
              </p:cNvPr>
              <p:cNvSpPr txBox="1"/>
              <p:nvPr/>
            </p:nvSpPr>
            <p:spPr>
              <a:xfrm>
                <a:off x="6276033" y="1738655"/>
                <a:ext cx="2945359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AD09C-24EC-A448-A26F-EC0BE102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33" y="1738655"/>
                <a:ext cx="2945359" cy="1026435"/>
              </a:xfrm>
              <a:prstGeom prst="rect">
                <a:avLst/>
              </a:prstGeom>
              <a:blipFill>
                <a:blip r:embed="rId4"/>
                <a:stretch>
                  <a:fillRect t="-1220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3A682-DC4C-1543-B47F-719EBDF011D5}"/>
                  </a:ext>
                </a:extLst>
              </p:cNvPr>
              <p:cNvSpPr txBox="1"/>
              <p:nvPr/>
            </p:nvSpPr>
            <p:spPr>
              <a:xfrm>
                <a:off x="9386239" y="1756850"/>
                <a:ext cx="1065997" cy="1034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3A682-DC4C-1543-B47F-719EBDF0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9" y="1756850"/>
                <a:ext cx="1065997" cy="1034963"/>
              </a:xfrm>
              <a:prstGeom prst="rect">
                <a:avLst/>
              </a:prstGeom>
              <a:blipFill>
                <a:blip r:embed="rId5"/>
                <a:stretch>
                  <a:fillRect l="-1176" r="-9412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6F7CC8-F289-5D49-8AF4-2A67E848FB14}"/>
              </a:ext>
            </a:extLst>
          </p:cNvPr>
          <p:cNvCxnSpPr>
            <a:cxnSpLocks/>
          </p:cNvCxnSpPr>
          <p:nvPr/>
        </p:nvCxnSpPr>
        <p:spPr>
          <a:xfrm flipV="1">
            <a:off x="4183932" y="4008111"/>
            <a:ext cx="0" cy="103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9C3A76-0B53-5641-9DFC-809824F4BC34}"/>
                  </a:ext>
                </a:extLst>
              </p:cNvPr>
              <p:cNvSpPr txBox="1"/>
              <p:nvPr/>
            </p:nvSpPr>
            <p:spPr>
              <a:xfrm>
                <a:off x="2155140" y="4008111"/>
                <a:ext cx="1859386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9C3A76-0B53-5641-9DFC-809824F4B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40" y="4008111"/>
                <a:ext cx="1859386" cy="1026435"/>
              </a:xfrm>
              <a:prstGeom prst="rect">
                <a:avLst/>
              </a:prstGeom>
              <a:blipFill>
                <a:blip r:embed="rId6"/>
                <a:stretch>
                  <a:fillRect t="-246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B2CB0-B801-D24C-8E67-6D5CAA651519}"/>
                  </a:ext>
                </a:extLst>
              </p:cNvPr>
              <p:cNvSpPr txBox="1"/>
              <p:nvPr/>
            </p:nvSpPr>
            <p:spPr>
              <a:xfrm>
                <a:off x="4353339" y="4008111"/>
                <a:ext cx="1065997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−24</m:t>
                            </m:r>
                          </m:e>
                        </m:mr>
                      </m:m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B2CB0-B801-D24C-8E67-6D5CAA65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339" y="4008111"/>
                <a:ext cx="1065997" cy="1022459"/>
              </a:xfrm>
              <a:prstGeom prst="rect">
                <a:avLst/>
              </a:prstGeom>
              <a:blipFill>
                <a:blip r:embed="rId7"/>
                <a:stretch>
                  <a:fillRect l="-1176" t="-2469" r="-823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714D7-42DB-274B-A589-4DDB4515C7CA}"/>
              </a:ext>
            </a:extLst>
          </p:cNvPr>
          <p:cNvCxnSpPr>
            <a:cxnSpLocks/>
          </p:cNvCxnSpPr>
          <p:nvPr/>
        </p:nvCxnSpPr>
        <p:spPr>
          <a:xfrm>
            <a:off x="180567" y="4639682"/>
            <a:ext cx="19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1F846C-4D00-4244-BAEB-1475CE28BCAA}"/>
              </a:ext>
            </a:extLst>
          </p:cNvPr>
          <p:cNvSpPr txBox="1"/>
          <p:nvPr/>
        </p:nvSpPr>
        <p:spPr>
          <a:xfrm>
            <a:off x="180567" y="4331905"/>
            <a:ext cx="168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R1 – R2*(-12/6)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6842F-CAD2-B245-8122-85D3D1C52345}"/>
              </a:ext>
            </a:extLst>
          </p:cNvPr>
          <p:cNvSpPr txBox="1"/>
          <p:nvPr/>
        </p:nvSpPr>
        <p:spPr>
          <a:xfrm>
            <a:off x="4117654" y="2050569"/>
            <a:ext cx="168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R2 – R1*(9/3)</a:t>
            </a:r>
          </a:p>
        </p:txBody>
      </p:sp>
    </p:spTree>
    <p:extLst>
      <p:ext uri="{BB962C8B-B14F-4D97-AF65-F5344CB8AC3E}">
        <p14:creationId xmlns:p14="http://schemas.microsoft.com/office/powerpoint/2010/main" val="285372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988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STIXMathJax_Main</vt:lpstr>
      <vt:lpstr>STIXMathJax_Normal-italic</vt:lpstr>
      <vt:lpstr>Office Theme</vt:lpstr>
      <vt:lpstr>1_Office Theme</vt:lpstr>
      <vt:lpstr>APS106  Design Problem  Gaussian Elimination and Least Squares</vt:lpstr>
      <vt:lpstr>What’s the benefit of studying for a test?</vt:lpstr>
      <vt:lpstr>Quiz grades vs. Time spent studying</vt:lpstr>
      <vt:lpstr>Solution: Least Squares</vt:lpstr>
      <vt:lpstr>Systems of Equations</vt:lpstr>
      <vt:lpstr>Gaussian Elimination</vt:lpstr>
      <vt:lpstr>Consider this 2x2 example: </vt:lpstr>
      <vt:lpstr>Consider this 2x2 example: </vt:lpstr>
      <vt:lpstr>Consider this 2x2 example: </vt:lpstr>
      <vt:lpstr>Consider this 2x2 example: </vt:lpstr>
      <vt:lpstr>How did we do this?</vt:lpstr>
      <vt:lpstr>Two main things happened:</vt:lpstr>
      <vt:lpstr>Representing a Matrix in Python</vt:lpstr>
      <vt:lpstr>Representing a Matrix in Python</vt:lpstr>
      <vt:lpstr>Representing a Matrix in Python</vt:lpstr>
      <vt:lpstr>Representing a Matrix in Python</vt:lpstr>
      <vt:lpstr>Representing a Matrix in Python</vt:lpstr>
      <vt:lpstr>Representing a Matrix in Python</vt:lpstr>
      <vt:lpstr>Two important functions are needed:</vt:lpstr>
      <vt:lpstr>Review of Lecture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APS106 – Design Problem #4 Robot Localization</dc:title>
  <dc:creator>Katia Ossetchkina</dc:creator>
  <cp:lastModifiedBy>Joseph Sebastian</cp:lastModifiedBy>
  <cp:revision>43</cp:revision>
  <cp:lastPrinted>2022-04-01T15:09:20Z</cp:lastPrinted>
  <dcterms:created xsi:type="dcterms:W3CDTF">2022-03-25T05:48:20Z</dcterms:created>
  <dcterms:modified xsi:type="dcterms:W3CDTF">2023-03-18T22:20:24Z</dcterms:modified>
</cp:coreProperties>
</file>