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Quattrocen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5b34ecce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c35b34ecce_5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35b34ecce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c35b34ecce_5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35b34ecce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c35b34ecce_5_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35b34ecce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35b34ecce_5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35b34ecce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35b34ecce_5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5b34ecce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35b34ecce_5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5b34ecce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c35b34ecce_5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5b34ecce_1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c35b34ecce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5b34ecce_1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c35b34ecce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35b34ecce_1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c35b34ecce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c35b34ecce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c35b34ecc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35b34ecce_1_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35b34ecce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35b34ecce_1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c35b34ecce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35b34ecce_1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c35b34ecce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5b34ecce_1_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c35b34ecce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35b34ecce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c35b34ecce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35b34ecce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c35b34ecce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35b34ecce_1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c35b34ecce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35b34ecce_1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c35b34ecce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5b34ecce_1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c35b34ecce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11822199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11822199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35b34ecc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c35b34ecce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35b34ecce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c35b34ecce_5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SLIDES_API220266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SLIDES_API220266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35b34ecce_1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c35b34ecce_1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146566433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14656643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35b34ecce_1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c35b34ecce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SLIDES_API20124993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SLIDES_API20124993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35b34ecce_1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c35b34ecce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SLIDES_API1354234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SLIDES_API1354234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35b34ecce_1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c35b34ecce_1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35b34ecce_1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c35b34ecce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35b34ecce_1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c35b34ecce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35b34ecce_1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c35b34ecce_1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5b34ecc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c35b34ecce_5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5b34ecce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c35b34ecce_5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5b34ecce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c35b34ecce_5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35b34ecce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c35b34ecce_5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35b34ecce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c35b34ecce_5_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.do/features-google-slides?payload=eyJwb2xsVXVpZCI6ImE3MjhmNmM4LTUxZDEtNDgzZC1hMTFjLTk3M2E0NDJlZTIwYiIsInByZXNlbnRhdGlvbklkIjoiMXJxNldKR0ZlR09VaDRCZzNMaUFrbEZGWDV2WnFrZm9wNG1uUFNjQndXekUiLCJzbGlkZUlkIjoiU0xJREVTX0FQSTExODIyMTk5MTdfMCIsInRpbWVsaW5lIjpbeyJzaG93UmVzdWx0cyI6ZmFsc2UsInBvbGxRdWVzdGlvblV1aWQiOiJmMzkwMzc2MC1kZmM2LTQ5YzctYjRkZi1kMzI2YzExZDk3YzkifSx7InNob3dSZXN1bHRzIjp0cnVlLCJwb2xsUXVlc3Rpb25VdWlkIjoiZjM5MDM3NjAtZGZjNi00OWM3LWI0ZGYtZDMyNmMxMWQ5N2M5In1dLCJ0eXBlIjoiU2xpZG9Qb2xsIn0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sli.do/features-google-slides?payload=eyJwb2xsVXVpZCI6ImFjMmYwNWEyLTJmM2MtNDgwYi1iMDhiLWVjMWI5NjE0MWMzYSIsInByZXNlbnRhdGlvbklkIjoiMXJxNldKR0ZlR09VaDRCZzNMaUFrbEZGWDV2WnFrZm9wNG1uUFNjQndXekUiLCJzbGlkZUlkIjoiU0xJREVTX0FQSTIyMDI2NjYwXzAiLCJ0aW1lbGluZSI6W3sic2hvd1Jlc3VsdHMiOmZhbHNlLCJwb2xsUXVlc3Rpb25VdWlkIjoiM2MyZmQ2YTItNGU2Zi00YzQ1LWExN2MtNWRlMzFmM2ZkYWE5In0seyJzaG93UmVzdWx0cyI6dHJ1ZSwicG9sbFF1ZXN0aW9uVXVpZCI6IjNjMmZkNmEyLTRlNmYtNGM0NS1hMTdjLTVkZTMxZjNmZGFhOSJ9XSwidHlwZSI6IlNsaWRvUG9sbCJ9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sli.do/features-google-slides?payload=eyJwb2xsVXVpZCI6IjdlNGNmNDI4LTcwZGEtNDExNS04N2JkLWQ1NjdjYTZkYmExOCIsInByZXNlbnRhdGlvbklkIjoiMXJxNldKR0ZlR09VaDRCZzNMaUFrbEZGWDV2WnFrZm9wNG1uUFNjQndXekUiLCJzbGlkZUlkIjoiU0xJREVTX0FQSTE0NjU2NjQzMzlfMCIsInRpbWVsaW5lIjpbeyJzaG93UmVzdWx0cyI6dHJ1ZSwicG9sbFF1ZXN0aW9uVXVpZCI6IjgyZmJjYzQ4LTcxN2UtNDhiYS1hODU4LTM4OTMzYTk3YzNmYiJ9XSwidHlwZSI6IlNsaWRvUG9sbCJ9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sli.do/features-google-slides?payload=eyJwb2xsVXVpZCI6ImQ1ODUyYjk2LWFhYjEtNGQ2YS04NGJmLTY0YWZkM2U1ZTU3YSIsInByZXNlbnRhdGlvbklkIjoiMXJxNldKR0ZlR09VaDRCZzNMaUFrbEZGWDV2WnFrZm9wNG1uUFNjQndXekUiLCJzbGlkZUlkIjoiU0xJREVTX0FQSTIwMTI0OTkzNTNfMCIsInRpbWVsaW5lIjpbeyJzaG93UmVzdWx0cyI6ZmFsc2UsInBvbGxRdWVzdGlvblV1aWQiOiIxMzVkZDkyMi05ZTc5LTQ3ZTgtYjNlNS1iNTI3MTU4YzkyZTEifSx7InNob3dSZXN1bHRzIjp0cnVlLCJwb2xsUXVlc3Rpb25VdWlkIjoiMTM1ZGQ5MjItOWU3OS00N2U4LWIzZTUtYjUyNzE1OGM5MmUxIn1dLCJ0eXBlIjoiU2xpZG9Qb2xsIn0%3D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sli.do/features-google-slides?payload=eyJwb2xsVXVpZCI6IjY0MjlkM2I2LTg5YjYtNDAxMS04ZmVhLWJkZDQ4NDA4ZDg3MyIsInByZXNlbnRhdGlvbklkIjoiMXJxNldKR0ZlR09VaDRCZzNMaUFrbEZGWDV2WnFrZm9wNG1uUFNjQndXekUiLCJzbGlkZUlkIjoiU0xJREVTX0FQSTEzNTQyMzQ0NTlfMCIsInRpbWVsaW5lIjpbeyJzaG93UmVzdWx0cyI6ZmFsc2UsInBvbGxRdWVzdGlvblV1aWQiOiJlNTkxMDM5MS1jM2U5LTQ3YjEtOGNiNC00OTRmODQ4OGRmMGEifSx7InNob3dSZXN1bHRzIjp0cnVlLCJwb2xsUXVlc3Rpb25VdWlkIjoiZTU5MTAzOTEtYzNlOS00N2IxLThjYjQtNDk0Zjg0ODhkZjBhIn1dLCJ0eXBlIjoiU2xpZG9Qb2xsIn0%3D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9</a:t>
            </a:r>
            <a:r>
              <a:rPr b="0" lang="en" sz="3600"/>
              <a:t> - Week </a:t>
            </a:r>
            <a:r>
              <a:rPr lang="en" sz="3600"/>
              <a:t>10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8650" y="1369219"/>
            <a:ext cx="7886700" cy="11348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the immutable object has mutable components, changes to the mutable components are possible and these changes can become visible outside the 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509631" y="545636"/>
            <a:ext cx="8634369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Immutable</a:t>
            </a:r>
            <a:r>
              <a:rPr lang="en"/>
              <a:t> Objects as Function Arguments</a:t>
            </a:r>
            <a:r>
              <a:rPr baseline="30000" lang="en"/>
              <a:t>2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926999" y="2571750"/>
            <a:ext cx="4842529" cy="17543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my_input[0][0] = 100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([1,2],[3,4])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f1(x)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([100, 2], [3, 4])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28650" y="4615225"/>
            <a:ext cx="514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was affected by the execution of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f1()</a:t>
            </a:r>
            <a:endParaRPr b="0" i="0" sz="14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317" y="2120560"/>
            <a:ext cx="3386075" cy="28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Recap: </a:t>
            </a:r>
            <a:r>
              <a:rPr lang="en"/>
              <a:t>Aliasing and Functions - 1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28650" y="1180465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800"/>
              <a:t>In Python, arguments  are passed  to  functions </a:t>
            </a:r>
            <a:r>
              <a:rPr b="1" lang="en" sz="1800"/>
              <a:t>by reference. </a:t>
            </a:r>
            <a:endParaRPr/>
          </a:p>
          <a:p>
            <a:pPr indent="-25400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In other words, </a:t>
            </a:r>
            <a:r>
              <a:rPr b="1" lang="en"/>
              <a:t>links  </a:t>
            </a:r>
            <a:r>
              <a:rPr lang="en"/>
              <a:t>to objects are passed to functions, </a:t>
            </a:r>
            <a:r>
              <a:rPr b="1" lang="en"/>
              <a:t>NOT</a:t>
            </a:r>
            <a:r>
              <a:rPr lang="en"/>
              <a:t> </a:t>
            </a:r>
            <a:r>
              <a:rPr b="1" lang="en"/>
              <a:t>copies</a:t>
            </a:r>
            <a:r>
              <a:rPr lang="en"/>
              <a:t> of the objects.</a:t>
            </a:r>
            <a:endParaRPr/>
          </a:p>
          <a:p>
            <a:pPr indent="-139700" lvl="0" marL="596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0" marL="330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If the object being passed to a function is:</a:t>
            </a:r>
            <a:endParaRPr sz="1800"/>
          </a:p>
          <a:p>
            <a:pPr indent="-254000" lvl="1" marL="673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mutable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(e.g., a list, dictionary, set), if a function modifies the object passed as an argument, the change is visible outside the function (the function is said to produce “side effects”);</a:t>
            </a:r>
            <a:endParaRPr/>
          </a:p>
          <a:p>
            <a:pPr indent="-254000" lvl="1" marL="673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immutable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(e.g., integer, string, tuple): it is not possible to change anything about that object in the function (no side effects)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28650" y="545636"/>
            <a:ext cx="8097998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dk1"/>
                </a:solidFill>
              </a:rPr>
              <a:t>Recap: Aliasing and Functions - 2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28650" y="1066854"/>
            <a:ext cx="7886700" cy="914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Aliasing can be helpful, but if you do not intend for the function to change a mutable object, </a:t>
            </a:r>
            <a:r>
              <a:rPr lang="en" sz="1800"/>
              <a:t>c</a:t>
            </a:r>
            <a:r>
              <a:rPr lang="en" sz="1800"/>
              <a:t>reate a copy of the mutable object and pass that to functions, or use copies of the mutable object inside functions and change those. 	</a:t>
            </a:r>
            <a:endParaRPr sz="18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1"/>
          <p:cNvSpPr txBox="1"/>
          <p:nvPr/>
        </p:nvSpPr>
        <p:spPr>
          <a:xfrm>
            <a:off x="3897000" y="3075400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Copying 2: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36201" y="3531325"/>
            <a:ext cx="2657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y.copy()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False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137274" y="3492175"/>
            <a:ext cx="25125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x[:]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False</a:t>
            </a:r>
            <a:endParaRPr b="0" i="0" sz="900" u="none" cap="none" strike="noStrike">
              <a:solidFill>
                <a:srgbClr val="666666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999975" y="3426175"/>
            <a:ext cx="251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False</a:t>
            </a:r>
            <a:endParaRPr b="0" i="0" sz="1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543048" y="3071453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Copying 3: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256006" y="1857911"/>
            <a:ext cx="2843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409582" y="3085628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Copying 1: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064792" y="2178900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Aliasing: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251960" y="1807109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252413" y="28872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Advanced Functions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Optional Parameters - Default Values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28650" y="1205851"/>
            <a:ext cx="80628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4168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3"/>
              <a:buChar char="▪"/>
            </a:pPr>
            <a:r>
              <a:rPr lang="en" sz="1495"/>
              <a:t>Parameters can be set up in function definitions to have default values </a:t>
            </a:r>
            <a:endParaRPr sz="1495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       =&gt; these values  are optional and you don’t need to specify them when calling the function</a:t>
            </a:r>
            <a:endParaRPr sz="1727"/>
          </a:p>
          <a:p>
            <a:pPr indent="-241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t/>
            </a:r>
            <a:endParaRPr sz="14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168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3"/>
              <a:buChar char="▪"/>
            </a:pPr>
            <a:r>
              <a:rPr b="1" lang="en" sz="1495">
                <a:latin typeface="Proxima Nova"/>
                <a:ea typeface="Proxima Nova"/>
                <a:cs typeface="Proxima Nova"/>
                <a:sym typeface="Proxima Nova"/>
              </a:rPr>
              <a:t>Example: sep, end, file</a:t>
            </a:r>
            <a:r>
              <a:rPr lang="en" sz="1495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 sz="1495">
                <a:latin typeface="Proxima Nova"/>
                <a:ea typeface="Proxima Nova"/>
                <a:cs typeface="Proxima Nova"/>
                <a:sym typeface="Proxima Nova"/>
              </a:rPr>
              <a:t>flush</a:t>
            </a:r>
            <a:r>
              <a:rPr lang="en" sz="1495">
                <a:latin typeface="Proxima Nova"/>
                <a:ea typeface="Proxima Nova"/>
                <a:cs typeface="Proxima Nova"/>
                <a:sym typeface="Proxima Nova"/>
              </a:rPr>
              <a:t> are optional parameters in </a:t>
            </a:r>
            <a:r>
              <a:rPr b="1" lang="en" sz="1495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727"/>
          </a:p>
        </p:txBody>
      </p:sp>
      <p:sp>
        <p:nvSpPr>
          <p:cNvPr id="141" name="Google Shape;141;p23"/>
          <p:cNvSpPr txBox="1"/>
          <p:nvPr/>
        </p:nvSpPr>
        <p:spPr>
          <a:xfrm>
            <a:off x="126883" y="2557594"/>
            <a:ext cx="88902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help (print) 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print(...)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print(value, ...,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=' ',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='\n',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=sys.stdout,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=False)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 the values to a stream, or to sys.stdout by default.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Optional keyword arguments: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file:  a file-like object (stream); defaults to the current sys.stdout.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sep:   string inserted between values, default a space.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end:   string appended after the last value, default a newline.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flush: whether to forcibly flush the stream.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dk1"/>
                </a:solidFill>
              </a:rPr>
              <a:t>Optional Parameters</a:t>
            </a:r>
            <a:r>
              <a:rPr lang="en"/>
              <a:t> in Built-in Functions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/>
              <a:t>Example:</a:t>
            </a:r>
            <a:r>
              <a:rPr lang="en"/>
              <a:t> in function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, the default values of the optional parameters </a:t>
            </a:r>
            <a:r>
              <a:rPr b="1" lang="en"/>
              <a:t>sep</a:t>
            </a:r>
            <a:r>
              <a:rPr lang="en"/>
              <a:t> and </a:t>
            </a:r>
            <a:r>
              <a:rPr b="1" lang="en"/>
              <a:t>end</a:t>
            </a:r>
            <a:r>
              <a:rPr lang="en"/>
              <a:t> are </a:t>
            </a:r>
            <a:r>
              <a:rPr lang="en">
                <a:solidFill>
                  <a:schemeClr val="dk1"/>
                </a:solidFill>
              </a:rPr>
              <a:t>a blank space and </a:t>
            </a:r>
            <a:r>
              <a:rPr lang="en"/>
              <a:t>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'\n'</a:t>
            </a:r>
            <a:r>
              <a:rPr lang="en"/>
              <a:t> (the newline marker), respectively: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can specify different values for </a:t>
            </a:r>
            <a:r>
              <a:rPr b="1" lang="en"/>
              <a:t>sep</a:t>
            </a:r>
            <a:r>
              <a:rPr lang="en"/>
              <a:t> and </a:t>
            </a:r>
            <a:r>
              <a:rPr b="1" lang="en"/>
              <a:t>end</a:t>
            </a:r>
            <a:r>
              <a:rPr lang="en"/>
              <a:t>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915646" y="2275624"/>
            <a:ext cx="5787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one two three four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52425" y="3529175"/>
            <a:ext cx="8291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sep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'...'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end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"!!!"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one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four!!!!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628650" y="545636"/>
            <a:ext cx="8171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Optional Parameters  in User-defined Functions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628650" y="1325225"/>
            <a:ext cx="8515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Optional  parameters can also be defined in user-defined functions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28652" y="1818050"/>
            <a:ext cx="69495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y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500"/>
              <a:buFont typeface="Courier New"/>
              <a:buNone/>
            </a:pPr>
            <a:r>
              <a:rPr i="1" lang="en" sz="16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the y parameter takes on the default value 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'Using the default value:'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func(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500"/>
              <a:buFont typeface="Courier New"/>
              <a:buNone/>
            </a:pPr>
            <a:r>
              <a:rPr i="1" lang="en" sz="16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the default value of y is overriden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'Default value overridden:'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func(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034376" y="4285250"/>
            <a:ext cx="71217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When using the default value func() returns 6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When the default value is overridden, func() returns 15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Intro to object-oriented programming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What is Object Oriented Programming (OOP)?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OOP is a programming paradigm where programmers build abstract data types that resemble real world objects</a:t>
            </a:r>
            <a:endParaRPr/>
          </a:p>
          <a:p>
            <a:pPr indent="-203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This enables the programmer to use the objects as they would outside the program to solve complex problems</a:t>
            </a:r>
            <a:endParaRPr/>
          </a:p>
          <a:p>
            <a:pPr indent="-203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OOP focuses on the creation of objects which contain both </a:t>
            </a:r>
            <a:r>
              <a:rPr b="1" lang="en"/>
              <a:t>data </a:t>
            </a:r>
            <a:r>
              <a:rPr lang="en"/>
              <a:t>and</a:t>
            </a:r>
            <a:r>
              <a:rPr b="1" lang="en"/>
              <a:t> functionality</a:t>
            </a:r>
            <a:r>
              <a:rPr lang="en"/>
              <a:t> together and achieving the overall program functionality through the interaction of these objects.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Why use OOP?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674378" y="971255"/>
            <a:ext cx="5341690" cy="389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34962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●"/>
            </a:pPr>
            <a:r>
              <a:rPr lang="en"/>
              <a:t>“How would you do it?” → “Translate this to Python”</a:t>
            </a:r>
            <a:endParaRPr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962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●"/>
            </a:pPr>
            <a:r>
              <a:rPr lang="en"/>
              <a:t>As programs get larger and need to handle increasingly complex problems, it gets harder to represent the data by simply composing built-in data-types, i.e., list, dictionary, int, string, etc.</a:t>
            </a:r>
            <a:endParaRPr/>
          </a:p>
          <a:p>
            <a:pPr indent="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⇒An option is to create new data types that can store both information (in data </a:t>
            </a:r>
            <a:r>
              <a:rPr b="1" lang="en"/>
              <a:t>attributes</a:t>
            </a:r>
            <a:r>
              <a:rPr lang="en"/>
              <a:t>) and behaviour (in </a:t>
            </a:r>
            <a:r>
              <a:rPr b="1" lang="en"/>
              <a:t>methods</a:t>
            </a:r>
            <a:r>
              <a:rPr lang="en"/>
              <a:t>). </a:t>
            </a:r>
            <a:endParaRPr/>
          </a:p>
          <a:p>
            <a:pPr indent="0" lvl="0" marL="132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→</a:t>
            </a:r>
            <a:r>
              <a:rPr lang="en">
                <a:solidFill>
                  <a:srgbClr val="0000FF"/>
                </a:solidFill>
              </a:rPr>
              <a:t>In Python, methods are also referred to  as </a:t>
            </a:r>
            <a:r>
              <a:rPr b="1" lang="en">
                <a:solidFill>
                  <a:srgbClr val="0000FF"/>
                </a:solidFill>
              </a:rPr>
              <a:t>method attributes.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7818" l="4926" r="42275" t="18969"/>
          <a:stretch/>
        </p:blipFill>
        <p:spPr>
          <a:xfrm>
            <a:off x="353318" y="1694057"/>
            <a:ext cx="3144806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Aliasing review and mutable objects</a:t>
            </a:r>
            <a:endParaRPr/>
          </a:p>
          <a:p>
            <a:pPr indent="-3683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Advanced functions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Intro to object-oriented programming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User-defined Classes and methods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32400" y="415175"/>
            <a:ext cx="8963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This seems like more work, why would you do this?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127383" y="1369218"/>
            <a:ext cx="4387967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42106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The real benefits of OOP manifest more clearly in programs that are complicated and large.</a:t>
            </a:r>
            <a:endParaRPr/>
          </a:p>
          <a:p>
            <a:pPr indent="-2159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106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Usually, in a large industry project, several classes will already be defined and new programmers who join a project write code that uses the pre-existing classes.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380" y="1433069"/>
            <a:ext cx="3648587" cy="3164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User-defined Classes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209550" y="5075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Review: Classes and Objects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39800" y="1366600"/>
            <a:ext cx="88041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540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900"/>
              <a:t>Classes are </a:t>
            </a:r>
            <a:r>
              <a:rPr b="1" lang="en" sz="1900"/>
              <a:t>templates</a:t>
            </a:r>
            <a:r>
              <a:rPr lang="en" sz="1900"/>
              <a:t> for generating objects</a:t>
            </a:r>
            <a:endParaRPr sz="2200"/>
          </a:p>
          <a:p>
            <a:pPr indent="0" lvl="1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900"/>
              <a:t>Built-in classes: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int, list, str, dict,</a:t>
            </a:r>
            <a:r>
              <a:rPr lang="en" sz="1900"/>
              <a:t> …</a:t>
            </a:r>
            <a:endParaRPr sz="1900"/>
          </a:p>
          <a:p>
            <a:pPr indent="-139700" lvl="0" marL="939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254000" lvl="0" marL="33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900"/>
              <a:t>Each </a:t>
            </a:r>
            <a:r>
              <a:rPr b="1" lang="en" sz="1900"/>
              <a:t>object</a:t>
            </a:r>
            <a:r>
              <a:rPr lang="en" sz="1900"/>
              <a:t> is an </a:t>
            </a:r>
            <a:r>
              <a:rPr b="1" lang="en" sz="1900"/>
              <a:t>instance</a:t>
            </a:r>
            <a:r>
              <a:rPr lang="en" sz="1900"/>
              <a:t> of a class template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           Example: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x = [5,5,3]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    Y = list((5,6,7))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X and Y</a:t>
            </a:r>
            <a:r>
              <a:rPr lang="en" sz="1900"/>
              <a:t> are objects, instances of class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2200"/>
          </a:p>
          <a:p>
            <a:pPr indent="-1397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Note:</a:t>
            </a:r>
            <a:r>
              <a:rPr lang="en" sz="1900"/>
              <a:t> - objects are the actual </a:t>
            </a:r>
            <a:r>
              <a:rPr b="1" lang="en" sz="1900"/>
              <a:t>values </a:t>
            </a:r>
            <a:r>
              <a:rPr lang="en" sz="1900"/>
              <a:t>in a program</a:t>
            </a:r>
            <a:endParaRPr sz="19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- </a:t>
            </a:r>
            <a:r>
              <a:rPr lang="en" sz="1900"/>
              <a:t>classes are how you would describe a type of object, and its capabilities.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Classes - 1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522925" y="806175"/>
            <a:ext cx="8621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600"/>
              <a:t>One can expand the set of available classes by defining new classes</a:t>
            </a:r>
            <a:endParaRPr sz="1600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600"/>
              <a:t>The general form of a class definition is: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#class data attributes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#instance data attributes </a:t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…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… </a:t>
            </a:r>
            <a:endParaRPr sz="16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628650" y="3170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Classes - 2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18125" y="898825"/>
            <a:ext cx="89259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#class data attributes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parameters):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#instance data attributes 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…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600"/>
              <a:t> method is responsible for setting up the initial state of any new class instance. (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The </a:t>
            </a:r>
            <a:r>
              <a:rPr b="1" lang="en" sz="1600">
                <a:solidFill>
                  <a:schemeClr val="lt1"/>
                </a:solidFill>
                <a:highlight>
                  <a:srgbClr val="FFFFFF"/>
                </a:highlight>
              </a:rPr>
              <a:t>initializer method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 is automatically called whenever a new class instance is created by the class </a:t>
            </a:r>
            <a:r>
              <a:rPr b="1" lang="en" sz="1600">
                <a:solidFill>
                  <a:schemeClr val="lt1"/>
                </a:solidFill>
                <a:highlight>
                  <a:srgbClr val="FFFFFF"/>
                </a:highlight>
              </a:rPr>
              <a:t>constructor.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</a:rPr>
              <a:t> )</a:t>
            </a:r>
            <a:endParaRPr sz="16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The class </a:t>
            </a:r>
            <a:r>
              <a:rPr b="1" lang="en" sz="1600">
                <a:solidFill>
                  <a:srgbClr val="171717"/>
                </a:solidFill>
                <a:highlight>
                  <a:srgbClr val="FFFFFF"/>
                </a:highlight>
              </a:rPr>
              <a:t>constructor, </a:t>
            </a: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in Python, is called </a:t>
            </a:r>
            <a:r>
              <a:rPr b="1" lang="en" sz="1600">
                <a:solidFill>
                  <a:srgbClr val="171717"/>
                </a:solidFill>
              </a:rPr>
              <a:t>__new__</a:t>
            </a:r>
            <a:r>
              <a:rPr lang="en" sz="1600">
                <a:solidFill>
                  <a:srgbClr val="171717"/>
                </a:solidFill>
              </a:rPr>
              <a:t>. It is called first after a class instantiation statement and returns an instance of the class. In general, you do not need to add a method </a:t>
            </a:r>
            <a:r>
              <a:rPr lang="en" sz="1600">
                <a:solidFill>
                  <a:srgbClr val="171717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171717"/>
                </a:solidFill>
              </a:rPr>
              <a:t>__new__ </a:t>
            </a:r>
            <a:r>
              <a:rPr lang="en" sz="1600">
                <a:solidFill>
                  <a:srgbClr val="171717"/>
                </a:solidFill>
              </a:rPr>
              <a:t>to your class. </a:t>
            </a:r>
            <a:r>
              <a:rPr b="1" lang="en" sz="1600">
                <a:solidFill>
                  <a:srgbClr val="171717"/>
                </a:solidFill>
              </a:rPr>
              <a:t>It is already available by default.</a:t>
            </a:r>
            <a:r>
              <a:rPr lang="en" sz="1600">
                <a:solidFill>
                  <a:srgbClr val="171717"/>
                </a:solidFill>
              </a:rPr>
              <a:t> </a:t>
            </a:r>
            <a:endParaRPr b="1" sz="1600">
              <a:solidFill>
                <a:srgbClr val="171717"/>
              </a:solidFill>
            </a:endParaRPr>
          </a:p>
          <a:p>
            <a:pPr indent="0" lvl="0" marL="86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71717"/>
                </a:solidFill>
              </a:rPr>
              <a:t>⇒</a:t>
            </a:r>
            <a:r>
              <a:rPr lang="en" sz="1600">
                <a:solidFill>
                  <a:srgbClr val="171717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 </a:t>
            </a:r>
            <a:r>
              <a:rPr lang="en" sz="1600">
                <a:solidFill>
                  <a:srgbClr val="171717"/>
                </a:solidFill>
              </a:rPr>
              <a:t>is responsible for initializing a class instance. The class instance exists at the time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 </a:t>
            </a:r>
            <a:r>
              <a:rPr lang="en" sz="1600">
                <a:solidFill>
                  <a:srgbClr val="171717"/>
                </a:solidFill>
              </a:rPr>
              <a:t> is called.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Example User Defined-Class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180975" y="13875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i="1" lang="en" sz="21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define the class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,xx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,yy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,zz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yy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zz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i="1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i="1" lang="en" sz="21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instantiate some Point objects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19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5548800" y="2091093"/>
            <a:ext cx="244200" cy="857400"/>
          </a:xfrm>
          <a:prstGeom prst="rightBrace">
            <a:avLst>
              <a:gd fmla="val 57289" name="adj1"/>
              <a:gd fmla="val 50000" name="adj2"/>
            </a:avLst>
          </a:prstGeom>
          <a:noFill/>
          <a:ln cap="flat" cmpd="sng" w="9525">
            <a:solidFill>
              <a:srgbClr val="FD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6066174" y="2168199"/>
            <a:ext cx="2573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creates three instance attributes: x, y and z</a:t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967896" y="2823840"/>
            <a:ext cx="2923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self parameter is automatically set to reference the newly created object</a:t>
            </a:r>
            <a:endParaRPr b="0" i="0" sz="13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2081775" y="3798737"/>
            <a:ext cx="5985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sets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attributes x, y and z of an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 of class Point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0. </a:t>
            </a:r>
            <a:endParaRPr b="1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2627950" y="4367900"/>
            <a:ext cx="651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sets the attributes x, y and z of an instance of class Point to 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3, 4 and 5, respectively.</a:t>
            </a:r>
            <a:endParaRPr b="1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336279" y="1426375"/>
            <a:ext cx="2139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is called the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“initializer method”</a:t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967900" y="846711"/>
            <a:ext cx="31203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simulate </a:t>
            </a: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multiple </a:t>
            </a:r>
            <a:r>
              <a:rPr b="1" i="0" lang="en" sz="13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" sz="13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methods in a class</a:t>
            </a:r>
            <a:r>
              <a:rPr lang="en" sz="1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by using optional parameters. </a:t>
            </a:r>
            <a:endParaRPr sz="1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"/>
              <a:buNone/>
            </a:pP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If multiple </a:t>
            </a:r>
            <a:r>
              <a:rPr b="1" lang="en" sz="1300">
                <a:solidFill>
                  <a:srgbClr val="FD4B4B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 are present, the last one 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overrides</a:t>
            </a:r>
            <a:r>
              <a:rPr lang="en" sz="1300">
                <a:solidFill>
                  <a:srgbClr val="FD4B4B"/>
                </a:solidFill>
                <a:latin typeface="Proxima Nova"/>
                <a:ea typeface="Proxima Nova"/>
                <a:cs typeface="Proxima Nova"/>
                <a:sym typeface="Proxima Nova"/>
              </a:rPr>
              <a:t> the previous ones.</a:t>
            </a:r>
            <a:endParaRPr b="0" i="0" sz="1000" u="none" cap="none" strike="noStrike">
              <a:solidFill>
                <a:srgbClr val="FD4B4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User-Defined Methods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628650" y="1193350"/>
            <a:ext cx="7886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6710" lvl="0" marL="431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/>
              <a:t>Classes have a set of functions (aka methods) that can only be applied to objects that are instances of the class</a:t>
            </a:r>
            <a:endParaRPr sz="1885"/>
          </a:p>
          <a:p>
            <a:pPr indent="-228600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346710" lvl="0" marL="431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▪"/>
            </a:pPr>
            <a:r>
              <a:rPr lang="en" sz="1885"/>
              <a:t>The general form of a class with methods is:</a:t>
            </a:r>
            <a:endParaRPr sz="18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&lt;class name&gt;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#class data attributes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…. 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method_name1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param1):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body1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method_name2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29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param2):</a:t>
            </a:r>
            <a:endParaRPr sz="1885"/>
          </a:p>
          <a:p>
            <a:pPr indent="-177800" lvl="0" marL="1117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" sz="16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body2</a:t>
            </a:r>
            <a:endParaRPr sz="1885"/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</a:pPr>
            <a:r>
              <a:t/>
            </a:r>
            <a:endParaRPr sz="112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88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88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85"/>
          </a:p>
        </p:txBody>
      </p:sp>
      <p:sp>
        <p:nvSpPr>
          <p:cNvPr id="227" name="Google Shape;227;p35"/>
          <p:cNvSpPr txBox="1"/>
          <p:nvPr/>
        </p:nvSpPr>
        <p:spPr>
          <a:xfrm>
            <a:off x="6011310" y="2855913"/>
            <a:ext cx="3069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</a:pPr>
            <a:r>
              <a:rPr b="0" i="0" lang="en" sz="15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__init__ can be one of the methods in the body of a class</a:t>
            </a:r>
            <a:r>
              <a:rPr lang="en" sz="15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, but it is not mandatory. Each class has a default initializer.</a:t>
            </a:r>
            <a:endParaRPr b="0" i="0" sz="12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628650" y="3360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Example User Defined-Class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227650" y="979250"/>
            <a:ext cx="8287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define class Point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,z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**2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**0.5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instantiate some 3d Point objects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Point(1,2,3)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distance from origin </a:t>
            </a:r>
            <a:r>
              <a:rPr i="1" lang="en" sz="14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(Note the two different ways to call methods!)</a:t>
            </a:r>
            <a:endParaRPr i="1" sz="14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Distance_p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distance_from_origin()      </a:t>
            </a: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object.method()</a:t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i="1" sz="145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Distance_q 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r>
              <a:rPr lang="en" sz="14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distance_from_origin(q) </a:t>
            </a:r>
            <a:r>
              <a:rPr i="1" lang="en" sz="145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Class.method(object)</a:t>
            </a:r>
            <a:endParaRPr sz="1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96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4452767" y="1789800"/>
            <a:ext cx="386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distance_from_origin </a:t>
            </a:r>
            <a:r>
              <a:rPr b="0" i="0" lang="en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 a method</a:t>
            </a:r>
            <a:endParaRPr b="0" i="0" sz="13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5" name="Google Shape;235;p36"/>
          <p:cNvCxnSpPr>
            <a:stCxn id="234" idx="1"/>
          </p:cNvCxnSpPr>
          <p:nvPr/>
        </p:nvCxnSpPr>
        <p:spPr>
          <a:xfrm flipH="1">
            <a:off x="2970767" y="1924500"/>
            <a:ext cx="14820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Practice Problems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1" name="Google Shape;241;p37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246" name="Google Shape;246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47" name="Google Shape;247;p3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48" name="Google Shape;248;p38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49" name="Google Shape;249;p38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250" name="Google Shape;250;p3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Aliasing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56" name="Google Shape;256;p39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5213423" y="2256077"/>
            <a:ext cx="3355932" cy="19620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486"/>
            <a:ext cx="4908623" cy="250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63" name="Google Shape;263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4" name="Google Shape;264;p4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65" name="Google Shape;265;p4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Analyze the following code and select the appropriate statement: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6" name="Google Shape;266;p40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7" name="Google Shape;267;p40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73" name="Google Shape;273;p41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Analyze the following code and select the appropriate statement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3875714" y="2035647"/>
            <a:ext cx="5268287" cy="2562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outputs “Welcome”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outputs “s”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has an error because class A does not have a constructor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would run if line 6 was </a:t>
            </a:r>
            <a:r>
              <a:rPr b="1" lang="en" sz="18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rPr>
              <a:t>print(self.s)</a:t>
            </a:r>
            <a:endParaRPr b="1" sz="1800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Quattrocento Sans"/>
              <a:buAutoNum type="alphaUcPeriod"/>
            </a:pPr>
            <a:r>
              <a:rPr b="1" lang="en" sz="18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program would run if line 6 was </a:t>
            </a:r>
            <a:r>
              <a:rPr b="1" lang="en" sz="1800">
                <a:solidFill>
                  <a:srgbClr val="F8F8F8"/>
                </a:solidFill>
                <a:latin typeface="Courier"/>
                <a:ea typeface="Courier"/>
                <a:cs typeface="Courier"/>
                <a:sym typeface="Courier"/>
              </a:rPr>
              <a:t>print(self, s)</a:t>
            </a:r>
            <a:endParaRPr b="1" sz="18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19191" l="8834" r="59826" t="50635"/>
          <a:stretch/>
        </p:blipFill>
        <p:spPr>
          <a:xfrm>
            <a:off x="497048" y="2437460"/>
            <a:ext cx="2913077" cy="171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80" name="Google Shape;280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1" name="Google Shape;281;p4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82" name="Google Shape;282;p4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 object is an instance of...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83" name="Google Shape;283;p4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84" name="Google Shape;284;p4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628650" y="2632336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21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An object is an instance of … </a:t>
            </a:r>
            <a:endParaRPr sz="21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5389592" y="1972948"/>
            <a:ext cx="3513226" cy="228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program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method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class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function</a:t>
            </a:r>
            <a:endParaRPr sz="1100"/>
          </a:p>
          <a:p>
            <a:pPr indent="-1143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t/>
            </a:r>
            <a:endParaRPr sz="21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96" name="Google Shape;296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97" name="Google Shape;297;p4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98" name="Google Shape;298;p4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99" name="Google Shape;299;p44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00" name="Google Shape;300;p44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4</a:t>
            </a:r>
            <a:endParaRPr/>
          </a:p>
        </p:txBody>
      </p:sp>
      <p:sp>
        <p:nvSpPr>
          <p:cNvPr id="306" name="Google Shape;306;p45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Q3.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5220387" y="2475488"/>
            <a:ext cx="3355932" cy="11079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error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27784" l="6334" r="55947" t="48891"/>
          <a:stretch/>
        </p:blipFill>
        <p:spPr>
          <a:xfrm>
            <a:off x="787448" y="2334236"/>
            <a:ext cx="3730023" cy="155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13" name="Google Shape;313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14" name="Google Shape;314;p4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15" name="Google Shape;315;p4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16" name="Google Shape;316;p4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17" name="Google Shape;317;p4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5</a:t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Q4.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5260864" y="2230910"/>
            <a:ext cx="3513226" cy="17543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Peter Pan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Peter F Smith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John Pan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John F Smith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13500" l="0" r="50000" t="35847"/>
          <a:stretch/>
        </p:blipFill>
        <p:spPr>
          <a:xfrm>
            <a:off x="369910" y="1936284"/>
            <a:ext cx="4202090" cy="244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4588" y="1059302"/>
            <a:ext cx="82008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F8F8F8"/>
                </a:solidFill>
              </a:rPr>
              <a:t>Let’s make a simple class called Car that has three data attributes: </a:t>
            </a:r>
            <a:endParaRPr b="1" sz="2000">
              <a:solidFill>
                <a:srgbClr val="F8F8F8"/>
              </a:solidFill>
            </a:endParaRPr>
          </a:p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000"/>
              <a:buChar char="•"/>
            </a:pPr>
            <a:r>
              <a:rPr lang="en" sz="2000">
                <a:solidFill>
                  <a:srgbClr val="F8F8F8"/>
                </a:solidFill>
              </a:rPr>
              <a:t>brand (stored as a string)</a:t>
            </a:r>
            <a:endParaRPr sz="2300"/>
          </a:p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000"/>
              <a:buChar char="•"/>
            </a:pPr>
            <a:r>
              <a:rPr lang="en" sz="2000">
                <a:solidFill>
                  <a:srgbClr val="F8F8F8"/>
                </a:solidFill>
              </a:rPr>
              <a:t>model (stored as a string</a:t>
            </a:r>
            <a:endParaRPr sz="2000">
              <a:solidFill>
                <a:srgbClr val="F8F8F8"/>
              </a:solidFill>
            </a:endParaRPr>
          </a:p>
          <a:p>
            <a:pPr indent="-1651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000"/>
              <a:buChar char="•"/>
            </a:pPr>
            <a:r>
              <a:rPr lang="en" sz="2000">
                <a:solidFill>
                  <a:srgbClr val="F8F8F8"/>
                </a:solidFill>
              </a:rPr>
              <a:t>top_speed (stored as a floating point number)</a:t>
            </a:r>
            <a:endParaRPr sz="2300"/>
          </a:p>
          <a:p>
            <a:pPr indent="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8F8F8"/>
              </a:solidFill>
            </a:endParaRPr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Define a class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2300"/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Create a method</a:t>
            </a:r>
            <a:r>
              <a:rPr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is_faster(self, other_car)</a:t>
            </a:r>
            <a:r>
              <a:rPr lang="en" sz="2000">
                <a:solidFill>
                  <a:srgbClr val="F8F8F8"/>
                </a:solidFill>
              </a:rPr>
              <a:t>, which returns True if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is “faster” than the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other_car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>
                <a:solidFill>
                  <a:srgbClr val="F8F8F8"/>
                </a:solidFill>
              </a:rPr>
              <a:t>and False if it is slower </a:t>
            </a:r>
            <a:endParaRPr sz="2000">
              <a:solidFill>
                <a:srgbClr val="F8F8F8"/>
              </a:solidFill>
            </a:endParaRPr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Create two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objects,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car1</a:t>
            </a:r>
            <a:r>
              <a:rPr lang="en" sz="2000">
                <a:solidFill>
                  <a:srgbClr val="F8F8F8"/>
                </a:solidFill>
              </a:rPr>
              <a:t> and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car2</a:t>
            </a:r>
            <a:r>
              <a:rPr lang="en" sz="2000">
                <a:solidFill>
                  <a:srgbClr val="F8F8F8"/>
                </a:solidFill>
              </a:rPr>
              <a:t> </a:t>
            </a:r>
            <a:endParaRPr sz="2300"/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Print out the attributes of each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lang="en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8"/>
                </a:solidFill>
              </a:rPr>
              <a:t>object.</a:t>
            </a:r>
            <a:endParaRPr sz="2000">
              <a:solidFill>
                <a:srgbClr val="F8F8F8"/>
              </a:solidFill>
            </a:endParaRPr>
          </a:p>
          <a:p>
            <a:pPr indent="-266700" lvl="0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2000">
                <a:solidFill>
                  <a:srgbClr val="F8F8F8"/>
                </a:solidFill>
              </a:rPr>
              <a:t>Print out whether 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car1</a:t>
            </a:r>
            <a:r>
              <a:rPr lang="en" sz="2000">
                <a:solidFill>
                  <a:srgbClr val="F8F8F8"/>
                </a:solidFill>
              </a:rPr>
              <a:t> is “faster” than </a:t>
            </a:r>
            <a:r>
              <a:rPr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car2</a:t>
            </a:r>
            <a:endParaRPr sz="2300"/>
          </a:p>
          <a:p>
            <a:pPr indent="0" lvl="0" marL="0" rtl="0" algn="l">
              <a:lnSpc>
                <a:spcPct val="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1" sz="9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388000"/>
            <a:ext cx="85155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After this tutorial, learners should be able to: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 Python classes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data attributes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class data attributes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instance data attributes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methods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class initializers (__init__)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non-initializer imethods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recognize / describe / create  Python objects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call methods  on class / class instance objects</a:t>
            </a:r>
            <a:endParaRPr sz="2200"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Coding Question 2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628650" y="12168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rgbClr val="F8F8F8"/>
                </a:solidFill>
              </a:rPr>
              <a:t>Define a class called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" sz="1865">
                <a:solidFill>
                  <a:srgbClr val="F8F8F8"/>
                </a:solidFill>
              </a:rPr>
              <a:t> and create methods to:</a:t>
            </a:r>
            <a:endParaRPr sz="2142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compute its area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compute its perimeter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find its centre point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b="1" lang="en" sz="1865">
                <a:solidFill>
                  <a:srgbClr val="F8F8F8"/>
                </a:solidFill>
              </a:rPr>
              <a:t>EXTRA:</a:t>
            </a:r>
            <a:r>
              <a:rPr lang="en" sz="1865">
                <a:solidFill>
                  <a:srgbClr val="F8F8F8"/>
                </a:solidFill>
              </a:rPr>
              <a:t> </a:t>
            </a:r>
            <a:r>
              <a:rPr lang="en" sz="1865">
                <a:solidFill>
                  <a:srgbClr val="F8F8F8"/>
                </a:solidFill>
              </a:rPr>
              <a:t>compare two rectangles and return the rectangle with the largest area</a:t>
            </a:r>
            <a:endParaRPr sz="1865"/>
          </a:p>
          <a:p>
            <a:pPr indent="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865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865">
                <a:solidFill>
                  <a:srgbClr val="F8F8F8"/>
                </a:solidFill>
              </a:rPr>
              <a:t>Instructions</a:t>
            </a:r>
            <a:r>
              <a:rPr b="1" lang="en" sz="1865">
                <a:solidFill>
                  <a:srgbClr val="F8F8F8"/>
                </a:solidFill>
              </a:rPr>
              <a:t>: </a:t>
            </a:r>
            <a:endParaRPr sz="2142"/>
          </a:p>
          <a:p>
            <a:pPr indent="-265906" lvl="1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Use the starter code provided on Quercus. Go to your tutorial section and use the “open the practice problem” prompt. </a:t>
            </a:r>
            <a:endParaRPr sz="1865"/>
          </a:p>
          <a:p>
            <a:pPr indent="-265906" lvl="1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○"/>
            </a:pPr>
            <a:r>
              <a:rPr lang="en" sz="1865">
                <a:solidFill>
                  <a:srgbClr val="F8F8F8"/>
                </a:solidFill>
              </a:rPr>
              <a:t>Use the </a:t>
            </a:r>
            <a:r>
              <a:rPr b="1" lang="en" sz="1865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865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5">
                <a:solidFill>
                  <a:srgbClr val="F8F8F8"/>
                </a:solidFill>
              </a:rPr>
              <a:t>class to solve this problem.</a:t>
            </a:r>
            <a:endParaRPr sz="1865"/>
          </a:p>
          <a:p>
            <a:pPr indent="-253206" lvl="2" marL="1028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8"/>
              <a:buChar char="■"/>
            </a:pPr>
            <a:r>
              <a:rPr b="1" lang="en" sz="1865">
                <a:solidFill>
                  <a:srgbClr val="F8F8F8"/>
                </a:solidFill>
              </a:rPr>
              <a:t>Hint: </a:t>
            </a:r>
            <a:r>
              <a:rPr lang="en" sz="1865">
                <a:solidFill>
                  <a:srgbClr val="F8F8F8"/>
                </a:solidFill>
              </a:rPr>
              <a:t>What are some logical attributes for a rectangle? What attributes would be useful within the methods that we’re going to write?</a:t>
            </a:r>
            <a:br>
              <a:rPr lang="en" sz="2142">
                <a:solidFill>
                  <a:srgbClr val="F8F8F8"/>
                </a:solidFill>
              </a:rPr>
            </a:br>
            <a:endParaRPr sz="2142">
              <a:solidFill>
                <a:srgbClr val="F8F8F8"/>
              </a:solidFill>
            </a:endParaRPr>
          </a:p>
          <a:p>
            <a:pPr indent="-254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98"/>
              <a:buNone/>
            </a:pPr>
            <a:r>
              <a:t/>
            </a:r>
            <a:endParaRPr sz="2697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Aliasing (Review)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8650" y="1369225"/>
            <a:ext cx="83769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8595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70"/>
              <a:buChar char="▪"/>
            </a:pPr>
            <a:r>
              <a:rPr lang="en" sz="1970"/>
              <a:t>Two variables are said to be </a:t>
            </a:r>
            <a:r>
              <a:rPr b="1" lang="en" sz="1970"/>
              <a:t>aliases</a:t>
            </a:r>
            <a:r>
              <a:rPr lang="en" sz="1970"/>
              <a:t> when they reference the same object. </a:t>
            </a:r>
            <a:endParaRPr sz="1970"/>
          </a:p>
          <a:p>
            <a:pPr indent="-188595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970"/>
              <a:buChar char="▪"/>
            </a:pPr>
            <a:r>
              <a:rPr lang="en" sz="1970"/>
              <a:t>If the object represents a mutable value, changes made through one variable are visible to all aliases,</a:t>
            </a:r>
            <a:endParaRPr sz="1970"/>
          </a:p>
          <a:p>
            <a:pPr indent="-188595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970"/>
              <a:buChar char="▪"/>
            </a:pPr>
            <a:r>
              <a:rPr lang="en" sz="1970"/>
              <a:t>Example:</a:t>
            </a:r>
            <a:endParaRPr sz="1970"/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1970"/>
          </a:p>
        </p:txBody>
      </p:sp>
      <p:sp>
        <p:nvSpPr>
          <p:cNvPr id="63" name="Google Shape;63;p14"/>
          <p:cNvSpPr txBox="1"/>
          <p:nvPr/>
        </p:nvSpPr>
        <p:spPr>
          <a:xfrm>
            <a:off x="1452950" y="2477150"/>
            <a:ext cx="311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lst1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lst2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lst1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 lst2[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172475" y="2432089"/>
            <a:ext cx="2552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(lst1)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</a:t>
            </a:r>
            <a:r>
              <a:rPr b="0" i="0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(lst2)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</a:t>
            </a:r>
            <a:r>
              <a:rPr b="0" i="0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46700" y="4226323"/>
            <a:ext cx="212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lst1 </a:t>
            </a:r>
            <a:r>
              <a:rPr b="1" i="0" lang="en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lst2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True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77350" y="3584328"/>
            <a:ext cx="7886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can  check if two variables are aliases by using the </a:t>
            </a:r>
            <a:r>
              <a:rPr b="1" i="0" lang="en" sz="18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operator, which returns </a:t>
            </a:r>
            <a:r>
              <a:rPr b="1" lang="en" sz="1800">
                <a:solidFill>
                  <a:srgbClr val="444445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" sz="1800" u="none" cap="none" strike="noStrike">
                <a:solidFill>
                  <a:srgbClr val="444445"/>
                </a:solidFill>
                <a:latin typeface="Courier"/>
                <a:ea typeface="Courier"/>
                <a:cs typeface="Courier"/>
                <a:sym typeface="Courier"/>
              </a:rPr>
              <a:t>rue</a:t>
            </a: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if both variables reference the same object</a:t>
            </a:r>
            <a:endParaRPr b="0" i="0" sz="18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28649" y="545636"/>
            <a:ext cx="8192374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Mutable</a:t>
            </a:r>
            <a:r>
              <a:rPr lang="en"/>
              <a:t> Objects as Function Arguments</a:t>
            </a:r>
            <a:r>
              <a:rPr baseline="30000" lang="en"/>
              <a:t>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If an object passed to a function as argument is </a:t>
            </a:r>
            <a:r>
              <a:rPr b="1" lang="en"/>
              <a:t>mutable</a:t>
            </a:r>
            <a:r>
              <a:rPr lang="en"/>
              <a:t>, modification of the object made within the function may be “visible” outside the function</a:t>
            </a:r>
            <a:endParaRPr/>
          </a:p>
          <a:p>
            <a:pPr indent="-38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WHY? 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The function gets  a </a:t>
            </a:r>
            <a:r>
              <a:rPr b="1" lang="en"/>
              <a:t>reference </a:t>
            </a:r>
            <a:r>
              <a:rPr lang="en"/>
              <a:t> to the object, not a copy of it, and modifications to the object may be visible to variables outside the scope of the  function via the aliasing mechanism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1538" y="499086"/>
            <a:ext cx="8160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Mutable</a:t>
            </a:r>
            <a:r>
              <a:rPr lang="en"/>
              <a:t> Objects as Function Arguments</a:t>
            </a:r>
            <a:r>
              <a:rPr baseline="30000" lang="en"/>
              <a:t>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34274" y="1142715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 *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func(x)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[[1, 2], [3, 4], [1, 2], [3, 4]]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696234" y="1894961"/>
            <a:ext cx="494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list object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my_input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 is changed “in place” 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2427097" y="1717021"/>
            <a:ext cx="243675" cy="33007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3592585" y="4509846"/>
            <a:ext cx="519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was affected by the execution of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func()</a:t>
            </a:r>
            <a:endParaRPr b="0" i="0" sz="14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315225" y="3551899"/>
            <a:ext cx="5332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func is called, variables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my_input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become aliases 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my_input + my_input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func1(x)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91538" y="522361"/>
            <a:ext cx="8160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Mutable</a:t>
            </a:r>
            <a:r>
              <a:rPr lang="en"/>
              <a:t> Objects as Function Arguments</a:t>
            </a:r>
            <a:r>
              <a:rPr baseline="30000" lang="en"/>
              <a:t>3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476732" y="3948677"/>
            <a:ext cx="5312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x was NOT affected by the execution of func()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638308" y="2175689"/>
            <a:ext cx="359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my_input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reference a NEW list object !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2445108" y="1997430"/>
            <a:ext cx="193200" cy="21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28650" y="1369218"/>
            <a:ext cx="7886700" cy="1493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619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/>
              <a:t>If the object passed as an argument to a function  is </a:t>
            </a:r>
            <a:r>
              <a:rPr b="1" lang="en"/>
              <a:t>immutable</a:t>
            </a:r>
            <a:r>
              <a:rPr lang="en"/>
              <a:t>, the function gets a </a:t>
            </a:r>
            <a:r>
              <a:rPr b="1" lang="en"/>
              <a:t>reference </a:t>
            </a:r>
            <a:r>
              <a:rPr lang="en"/>
              <a:t>to the immutable object </a:t>
            </a:r>
            <a:endParaRPr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/>
              <a:t>If the the immutable object has no mutable components, no changes to the  object are possible (no “side effects” occur)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09631" y="545636"/>
            <a:ext cx="8634369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Immutable</a:t>
            </a:r>
            <a:r>
              <a:rPr lang="en"/>
              <a:t> Objects as Function Arguments</a:t>
            </a:r>
            <a:r>
              <a:rPr baseline="30000" lang="en"/>
              <a:t>1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971042" y="3005964"/>
            <a:ext cx="2727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i="0" lang="en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 *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func(x)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5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939490" y="3793157"/>
            <a:ext cx="4431150" cy="5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</a:t>
            </a:r>
            <a:r>
              <a:rPr b="0" i="0" lang="en" sz="15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was not affected by the execution of </a:t>
            </a:r>
            <a:r>
              <a:rPr b="0" i="0" lang="en" sz="15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func2()</a:t>
            </a:r>
            <a:endParaRPr b="0" i="0" sz="15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