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617f0142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c617f0142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617f0142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c617f0142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35b34ecce_1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c35b34ecce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SLIDES_API8052473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SLIDES_API8052473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617f0142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617f0142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SLIDES_API23242930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SLIDES_API23242930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617f01427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617f01427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SLIDES_API1897096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SLIDES_API1897096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35b34ecce_1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c35b34ecce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35b34ecce_1_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35b34ecce_1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c35b34ecce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c35b34ecc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35b34ecce_1_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c35b34ecce_1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617f0142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c617f0142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c35b34ecce_1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c35b34ecce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35b34ecce_1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c35b34ecce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5b34ecce_1_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c35b34ecce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5b34ecce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c35b34ecce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35b34ecce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c35b34ecce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35b34ecce_1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c35b34ecce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5b34ecce_1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c35b34ecce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.do/features-google-slides?payload=eyJwb2xsVXVpZCI6IjM1ZTIxN2M3LTZiMjctNGJmOS1iYzIxLTIxMzQ5NGQwZGIyMCIsInByZXNlbnRhdGlvbklkIjoiMVRlMERXMFc4SWZhRUhSMzE2RXZ3c09yRndfTXk1UDJNVkszT190emU4SHciLCJzbGlkZUlkIjoiU0xJREVTX0FQSTgwNTI0NzMxMF8wIiwidGltZWxpbmUiOlt7InNob3dSZXN1bHRzIjpmYWxzZSwicG9sbFF1ZXN0aW9uVXVpZCI6IjVkMDE1Y2I1LTNjZDAtNDBkMy1iNDMxLTY4Yjk2ZmI1MTA1YSJ9LHsic2hvd1Jlc3VsdHMiOnRydWUsInBvbGxRdWVzdGlvblV1aWQiOiI1ZDAxNWNiNS0zY2QwLTQwZDMtYjQzMS02OGI5NmZiNTEwNWEifV0sInR5cGUiOiJTbGlkb1BvbGwifQ%3D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.do/features-google-slides?payload=eyJwb2xsVXVpZCI6ImNiMThhNmMxLTVhYzktNDc4OC1hODk1LWFkNDViNTMwNDcwZSIsInByZXNlbnRhdGlvbklkIjoiMVRlMERXMFc4SWZhRUhSMzE2RXZ3c09yRndfTXk1UDJNVkszT190emU4SHciLCJzbGlkZUlkIjoiU0xJREVTX0FQSTIzMjQyOTMwN18wIiwidGltZWxpbmUiOlt7InNob3dSZXN1bHRzIjpmYWxzZSwicG9sbFF1ZXN0aW9uVXVpZCI6IjU5ZTEyNzM2LTE4NmItNDA5OS1hMjQxLTYxNzhkNDE1Y2ZlMiJ9LHsic2hvd1Jlc3VsdHMiOnRydWUsInBvbGxRdWVzdGlvblV1aWQiOiI1OWUxMjczNi0xODZiLTQwOTktYTI0MS02MTc4ZDQxNWNmZTIifV0sInR5cGUiOiJTbGlkb1BvbGwifQ%3D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li.do/features-google-slides?payload=eyJwb2xsVXVpZCI6Ijc0MTRmODcwLTI2ZjMtNDg2Zi04OGRhLTFjZGYxNzlmNmRiNSIsInByZXNlbnRhdGlvbklkIjoiMVRlMERXMFc4SWZhRUhSMzE2RXZ3c09yRndfTXk1UDJNVkszT190emU4SHciLCJzbGlkZUlkIjoiU0xJREVTX0FQSTE4OTcwOTY2M18wIiwidGltZWxpbmUiOlt7InNob3dSZXN1bHRzIjpmYWxzZSwicG9sbFF1ZXN0aW9uVXVpZCI6IjAzZTFmMzg5LTU1NWEtNGY4ZS1iYzRjLTM1MDA4MzNhMmFlMyJ9LHsic2hvd1Jlc3VsdHMiOnRydWUsInBvbGxRdWVzdGlvblV1aWQiOiIwM2UxZjM4OS01NTVhLTRmOGUtYmM0Yy0zNTAwODMzYTJhZTMifV0sInR5cGUiOiJTbGlkb1BvbGwifQ%3D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10</a:t>
            </a:r>
            <a:r>
              <a:rPr b="0" lang="en" sz="3600"/>
              <a:t> - Week </a:t>
            </a:r>
            <a:r>
              <a:rPr lang="en" sz="3600"/>
              <a:t>11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28650" y="1193350"/>
            <a:ext cx="78867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081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>
                <a:solidFill>
                  <a:schemeClr val="dk1"/>
                </a:solidFill>
              </a:rPr>
              <a:t> </a:t>
            </a:r>
            <a:r>
              <a:rPr lang="en" sz="1885">
                <a:solidFill>
                  <a:schemeClr val="dk1"/>
                </a:solidFill>
              </a:rPr>
              <a:t>Encapsulation is a fundamental concept in object-oriented programming that involves bundling data (variables) and methods (functions) that operate on the data into a single unit called an object.</a:t>
            </a:r>
            <a:endParaRPr sz="1885">
              <a:solidFill>
                <a:schemeClr val="dk1"/>
              </a:solidFill>
            </a:endParaRPr>
          </a:p>
          <a:p>
            <a:pPr indent="-13081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>
                <a:solidFill>
                  <a:schemeClr val="dk1"/>
                </a:solidFill>
              </a:rPr>
              <a:t> For example, consider our </a:t>
            </a:r>
            <a:r>
              <a:rPr b="1"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 class</a:t>
            </a:r>
            <a:r>
              <a:rPr lang="en" sz="1885">
                <a:solidFill>
                  <a:schemeClr val="dk1"/>
                </a:solidFill>
              </a:rPr>
              <a:t> from earlier:</a:t>
            </a:r>
            <a:endParaRPr sz="18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85"/>
          </a:p>
          <a:p>
            <a:pPr indent="-177800" lvl="0" marL="1574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__inite__(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area):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2032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.area = area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574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compare_area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other_rectangle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.area &gt; 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other_rectangle</a:t>
            </a:r>
            <a:r>
              <a:rPr b="1"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.area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885"/>
          </a:p>
        </p:txBody>
      </p:sp>
      <p:sp>
        <p:nvSpPr>
          <p:cNvPr id="103" name="Google Shape;103;p19"/>
          <p:cNvSpPr txBox="1"/>
          <p:nvPr/>
        </p:nvSpPr>
        <p:spPr>
          <a:xfrm>
            <a:off x="6711152" y="2179675"/>
            <a:ext cx="2576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en" sz="15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If other_rectangle is also a </a:t>
            </a:r>
            <a:r>
              <a:rPr lang="en" sz="15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rectangle</a:t>
            </a:r>
            <a:r>
              <a:rPr lang="en" sz="15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object, we can access it’s area!</a:t>
            </a:r>
            <a:endParaRPr b="0" i="0" sz="12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9"/>
          <p:cNvCxnSpPr>
            <a:stCxn id="103" idx="2"/>
          </p:cNvCxnSpPr>
          <p:nvPr/>
        </p:nvCxnSpPr>
        <p:spPr>
          <a:xfrm flipH="1">
            <a:off x="7045802" y="2941675"/>
            <a:ext cx="9534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Encapsulation cont.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8650" y="1040950"/>
            <a:ext cx="78867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081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>
                <a:solidFill>
                  <a:schemeClr val="dk1"/>
                </a:solidFill>
              </a:rPr>
              <a:t> This allows us to also use methods and attributes from other class templates inside another class: </a:t>
            </a:r>
            <a:endParaRPr sz="1885">
              <a:solidFill>
                <a:schemeClr val="dk1"/>
              </a:solidFill>
            </a:endParaRPr>
          </a:p>
          <a:p>
            <a:pPr indent="-13081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>
                <a:solidFill>
                  <a:schemeClr val="dk1"/>
                </a:solidFill>
              </a:rPr>
              <a:t> For example, consider our </a:t>
            </a:r>
            <a:r>
              <a:rPr b="1"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 class</a:t>
            </a:r>
            <a:r>
              <a:rPr lang="en" sz="1885">
                <a:solidFill>
                  <a:schemeClr val="dk1"/>
                </a:solidFill>
              </a:rPr>
              <a:t> from earlier: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x1, y1, x2, y2):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top_left = </a:t>
            </a:r>
            <a:r>
              <a:rPr lang="en" sz="1629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(x1,y1)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bottom_right = </a:t>
            </a:r>
            <a:r>
              <a:rPr lang="en" sz="1629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(x1, y1)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return_mid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idx = (</a:t>
            </a:r>
            <a:r>
              <a:rPr b="1"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b="1"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top_left.x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self.bottom_right.x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/ 2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idy = 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self.top_left.y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self.bottom_right.y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/ 2</a:t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n" sz="1629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Point(midx, midy)</a:t>
            </a:r>
            <a:endParaRPr sz="1629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</a:pPr>
            <a:r>
              <a:t/>
            </a:r>
            <a:endParaRPr sz="112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88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</p:txBody>
      </p:sp>
      <p:sp>
        <p:nvSpPr>
          <p:cNvPr id="111" name="Google Shape;111;p20"/>
          <p:cNvSpPr txBox="1"/>
          <p:nvPr/>
        </p:nvSpPr>
        <p:spPr>
          <a:xfrm>
            <a:off x="6507075" y="1903425"/>
            <a:ext cx="25488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en" sz="113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 Point:</a:t>
            </a:r>
            <a:endParaRPr sz="113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en" sz="113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x, y)</a:t>
            </a:r>
            <a:endParaRPr sz="113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en" sz="113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self.x = x</a:t>
            </a:r>
            <a:endParaRPr sz="113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en" sz="113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s</a:t>
            </a:r>
            <a:r>
              <a:rPr lang="en" sz="113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elf.y = y</a:t>
            </a:r>
            <a:endParaRPr sz="113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 flipH="1">
            <a:off x="6231450" y="2691550"/>
            <a:ext cx="12552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20"/>
          <p:cNvSpPr txBox="1"/>
          <p:nvPr/>
        </p:nvSpPr>
        <p:spPr>
          <a:xfrm>
            <a:off x="7071050" y="3074650"/>
            <a:ext cx="1917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sz="1285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Notice how we access the x and y attributes!</a:t>
            </a:r>
            <a:endParaRPr b="0" i="0" sz="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attrocento Sans"/>
              <a:buNone/>
            </a:pPr>
            <a:r>
              <a:rPr lang="en">
                <a:solidFill>
                  <a:schemeClr val="accent6"/>
                </a:solidFill>
              </a:rPr>
              <a:t>Practice Problems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24" name="Google Shape;124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25" name="Google Shape;125;p2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26" name="Google Shape;126;p22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27" name="Google Shape;127;p22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28" name="Google Shape;128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787448" y="1254444"/>
            <a:ext cx="709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What is the </a:t>
            </a: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290050" y="1011088"/>
            <a:ext cx="36483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lang="en" sz="1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{2023: 'got through it!', 2024: 'living life, feeling free'}</a:t>
            </a:r>
            <a:endParaRPr sz="17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attrocento Sans"/>
              <a:buAutoNum type="alphaUcPeriod"/>
            </a:pPr>
            <a:r>
              <a:rPr b="1" lang="en" sz="17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{2023: 'got through it!', 2024: 'living life, feeling free', 2025: 'new me!'}</a:t>
            </a:r>
            <a:endParaRPr b="1" sz="17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lang="en" sz="1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{2023: 'got through it!', 2024: 'living life, feeling free', 2025: 'new me!', 2026:'same old me'}</a:t>
            </a:r>
            <a:endParaRPr sz="17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lang="en" sz="1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{2026:'same old me'}</a:t>
            </a:r>
            <a:endParaRPr sz="17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700"/>
              <a:buFont typeface="Courier New"/>
              <a:buAutoNum type="alphaUcPeriod"/>
            </a:pPr>
            <a:r>
              <a:rPr lang="en" sz="1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endParaRPr sz="17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5" y="2006494"/>
            <a:ext cx="4915585" cy="246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41" name="Google Shape;141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42" name="Google Shape;142;p2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In this code, equipment is an example of: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3" name="Google Shape;143;p24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4" name="Google Shape;144;p24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45" name="Google Shape;145;p2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787448" y="1254444"/>
            <a:ext cx="709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In this code, equipment is an example of: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5220387" y="2475488"/>
            <a:ext cx="3355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class</a:t>
            </a:r>
            <a:endParaRPr b="1" sz="21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function</a:t>
            </a:r>
            <a:endParaRPr b="1" sz="21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method</a:t>
            </a:r>
            <a:endParaRPr b="1" sz="21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attribute</a:t>
            </a:r>
            <a:endParaRPr b="1" sz="21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object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0" y="1906344"/>
            <a:ext cx="4915588" cy="241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58" name="Google Shape;158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59" name="Google Shape;159;p2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60" name="Google Shape;160;p2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61" name="Google Shape;161;p2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62" name="Google Shape;162;p2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Q3.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220387" y="2475488"/>
            <a:ext cx="3355932" cy="11079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error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25" y="1906398"/>
            <a:ext cx="3558223" cy="293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4588" y="1059302"/>
            <a:ext cx="82008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8"/>
                </a:solidFill>
              </a:rPr>
              <a:t>You are tasked with designing a simple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Fridge</a:t>
            </a:r>
            <a:r>
              <a:rPr b="1" lang="en" sz="2000">
                <a:solidFill>
                  <a:srgbClr val="F8F8F8"/>
                </a:solidFill>
              </a:rPr>
              <a:t> </a:t>
            </a:r>
            <a:r>
              <a:rPr lang="en" sz="2000">
                <a:solidFill>
                  <a:srgbClr val="F8F8F8"/>
                </a:solidFill>
              </a:rPr>
              <a:t>class to help manage the inventory of food items for a household kitchen. The class should keep track of food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en" sz="2000">
                <a:solidFill>
                  <a:srgbClr val="F8F8F8"/>
                </a:solidFill>
              </a:rPr>
              <a:t> </a:t>
            </a:r>
            <a:r>
              <a:rPr lang="en" sz="2000">
                <a:solidFill>
                  <a:srgbClr val="F8F8F8"/>
                </a:solidFill>
              </a:rPr>
              <a:t>and their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quantities</a:t>
            </a:r>
            <a:r>
              <a:rPr lang="en" sz="2000">
                <a:solidFill>
                  <a:srgbClr val="F8F8F8"/>
                </a:solidFill>
              </a:rPr>
              <a:t>. It should also have a method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use_item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8"/>
                </a:solidFill>
              </a:rPr>
              <a:t>to update the inventory when food items are used for cooking. Individual items and their quantities in the Fridge should be returned as a </a:t>
            </a:r>
            <a:r>
              <a:rPr lang="en" sz="2000" u="sng">
                <a:solidFill>
                  <a:srgbClr val="F8F8F8"/>
                </a:solidFill>
              </a:rPr>
              <a:t>dictionary (keys = items, quantity = value)</a:t>
            </a:r>
            <a:r>
              <a:rPr lang="en" sz="2000">
                <a:solidFill>
                  <a:srgbClr val="F8F8F8"/>
                </a:solidFill>
              </a:rPr>
              <a:t>.</a:t>
            </a:r>
            <a:endParaRPr sz="20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8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my_fridge = Fridge()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my_fridge.add_item("Apples", 10)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my_fridge.add_item("Milk", 10)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my_fridge.use_item("Apples", 4)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my_fridge.use_item("Milk", 1)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print(my_fridge.inventory)  </a:t>
            </a: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# {'Apples': 6, 'Milk': 9}</a:t>
            </a:r>
            <a:endParaRPr b="1" sz="20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1" sz="9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 - reinforcing concepts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User-defined Classes and methods</a:t>
            </a:r>
            <a:endParaRPr/>
          </a:p>
          <a:p>
            <a:pPr indent="-3683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Encapsulation, nesting classes and attributes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Coding Question 2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628650" y="12168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rgbClr val="F8F8F8"/>
                </a:solidFill>
              </a:rPr>
              <a:t>Define a class called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" sz="1865">
                <a:solidFill>
                  <a:srgbClr val="F8F8F8"/>
                </a:solidFill>
              </a:rPr>
              <a:t> and store its title, author, genre, isbn. </a:t>
            </a:r>
            <a:endParaRPr sz="1865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rgbClr val="F8F8F8"/>
                </a:solidFill>
              </a:rPr>
              <a:t>Create a related class</a:t>
            </a:r>
            <a:r>
              <a:rPr lang="en" sz="1865">
                <a:solidFill>
                  <a:srgbClr val="F8F8F8"/>
                </a:solidFill>
              </a:rPr>
              <a:t>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865">
                <a:solidFill>
                  <a:srgbClr val="F8F8F8"/>
                </a:solidFill>
              </a:rPr>
              <a:t> and c</a:t>
            </a:r>
            <a:r>
              <a:rPr lang="en" sz="1865">
                <a:solidFill>
                  <a:srgbClr val="F8F8F8"/>
                </a:solidFill>
              </a:rPr>
              <a:t>reate methods to:</a:t>
            </a:r>
            <a:endParaRPr sz="2142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Add a new book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Remove a book by isbn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Find all books by a specific author</a:t>
            </a:r>
            <a:endParaRPr sz="1865"/>
          </a:p>
          <a:p>
            <a:pPr indent="-283527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○"/>
            </a:pPr>
            <a:r>
              <a:rPr lang="en" sz="1865"/>
              <a:t>Find all books of a specific genre</a:t>
            </a:r>
            <a:endParaRPr sz="1865"/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865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865">
                <a:solidFill>
                  <a:srgbClr val="F8F8F8"/>
                </a:solidFill>
              </a:rPr>
              <a:t>Instructions</a:t>
            </a:r>
            <a:r>
              <a:rPr b="1" lang="en" sz="1865">
                <a:solidFill>
                  <a:srgbClr val="F8F8F8"/>
                </a:solidFill>
              </a:rPr>
              <a:t>: </a:t>
            </a:r>
            <a:endParaRPr sz="2142"/>
          </a:p>
          <a:p>
            <a:pPr indent="-265906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Use the starter code provided on Quercus. Go to your tutorial section and use the “open the practice problem” prompt. </a:t>
            </a:r>
            <a:br>
              <a:rPr lang="en" sz="2142">
                <a:solidFill>
                  <a:srgbClr val="F8F8F8"/>
                </a:solidFill>
              </a:rPr>
            </a:br>
            <a:endParaRPr sz="2142">
              <a:solidFill>
                <a:srgbClr val="F8F8F8"/>
              </a:solidFill>
            </a:endParaRPr>
          </a:p>
          <a:p>
            <a:pPr indent="-25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98"/>
              <a:buNone/>
            </a:pPr>
            <a:r>
              <a:t/>
            </a:r>
            <a:endParaRPr sz="2697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Coding Question 3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628650" y="12168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rgbClr val="F8F8F8"/>
                </a:solidFill>
              </a:rPr>
              <a:t>Define a class called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865">
                <a:solidFill>
                  <a:srgbClr val="F8F8F8"/>
                </a:solidFill>
              </a:rPr>
              <a:t> and store its center and radius. Create methods for circle that: </a:t>
            </a:r>
            <a:endParaRPr sz="2142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Find the area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Find the circumference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Can pass in a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865">
                <a:solidFill>
                  <a:srgbClr val="F8F8F8"/>
                </a:solidFill>
              </a:rPr>
              <a:t> object, and tells you if it is inside the circle</a:t>
            </a:r>
            <a:endParaRPr sz="1865"/>
          </a:p>
          <a:p>
            <a:pPr indent="-283527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○"/>
            </a:pPr>
            <a:r>
              <a:rPr lang="en" sz="1865"/>
              <a:t>Determines if one circle is fully inside another circle</a:t>
            </a:r>
            <a:endParaRPr sz="1865"/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865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865">
                <a:solidFill>
                  <a:srgbClr val="F8F8F8"/>
                </a:solidFill>
              </a:rPr>
              <a:t>Instructions: </a:t>
            </a:r>
            <a:endParaRPr sz="2142"/>
          </a:p>
          <a:p>
            <a:pPr indent="-265906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Use the starter code provided on Quercus. Go to your tutorial section and use the “open the practice problem” prompt. </a:t>
            </a:r>
            <a:endParaRPr sz="1865">
              <a:solidFill>
                <a:srgbClr val="F8F8F8"/>
              </a:solidFill>
            </a:endParaRPr>
          </a:p>
          <a:p>
            <a:pPr indent="-265906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Char char="○"/>
            </a:pPr>
            <a:r>
              <a:rPr b="1" lang="en" sz="1865">
                <a:solidFill>
                  <a:srgbClr val="F8F8F8"/>
                </a:solidFill>
              </a:rPr>
              <a:t>NOTE: You must u</a:t>
            </a:r>
            <a:r>
              <a:rPr b="1" lang="en" sz="1865">
                <a:solidFill>
                  <a:srgbClr val="F8F8F8"/>
                </a:solidFill>
              </a:rPr>
              <a:t>se the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" sz="1865">
                <a:solidFill>
                  <a:srgbClr val="F8F8F8"/>
                </a:solidFill>
              </a:rPr>
              <a:t> class, for both the check inside method, as well as for the </a:t>
            </a:r>
            <a:r>
              <a:rPr b="1" lang="en" sz="1865">
                <a:solidFill>
                  <a:srgbClr val="F8F8F8"/>
                </a:solidFill>
              </a:rPr>
              <a:t>circle radius coordinate!</a:t>
            </a:r>
            <a:endParaRPr b="1" sz="2142">
              <a:solidFill>
                <a:srgbClr val="F8F8F8"/>
              </a:solidFill>
            </a:endParaRPr>
          </a:p>
          <a:p>
            <a:pPr indent="-25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98"/>
              <a:buNone/>
            </a:pPr>
            <a:r>
              <a:t/>
            </a:r>
            <a:endParaRPr sz="2697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User-defined Classes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209550" y="5075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Review: Classes and Objects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39800" y="1366600"/>
            <a:ext cx="88041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540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900"/>
              <a:t>Classes are </a:t>
            </a:r>
            <a:r>
              <a:rPr b="1" lang="en" sz="1900"/>
              <a:t>templates</a:t>
            </a:r>
            <a:r>
              <a:rPr lang="en" sz="1900"/>
              <a:t> for generating objects</a:t>
            </a:r>
            <a:endParaRPr sz="2200"/>
          </a:p>
          <a:p>
            <a:pPr indent="0" lvl="1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900"/>
              <a:t>Built-in classes: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int, list, str, dict,</a:t>
            </a:r>
            <a:r>
              <a:rPr lang="en" sz="1900"/>
              <a:t> …</a:t>
            </a:r>
            <a:endParaRPr sz="1900"/>
          </a:p>
          <a:p>
            <a:pPr indent="-1397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254000" lvl="0" marL="330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900"/>
              <a:t>Each </a:t>
            </a:r>
            <a:r>
              <a:rPr b="1" lang="en" sz="1900"/>
              <a:t>object</a:t>
            </a:r>
            <a:r>
              <a:rPr lang="en" sz="1900"/>
              <a:t> is an </a:t>
            </a:r>
            <a:r>
              <a:rPr b="1" lang="en" sz="1900"/>
              <a:t>instance</a:t>
            </a:r>
            <a:r>
              <a:rPr lang="en" sz="1900"/>
              <a:t> of a class template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             Example: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x = [5,5,3]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    Y = list((5,6,7))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X and Y</a:t>
            </a:r>
            <a:r>
              <a:rPr lang="en" sz="1900"/>
              <a:t> are objects, instances of class 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2200"/>
          </a:p>
          <a:p>
            <a:pPr indent="-1397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Note:</a:t>
            </a:r>
            <a:r>
              <a:rPr lang="en" sz="1900"/>
              <a:t> - objects are the actual </a:t>
            </a:r>
            <a:r>
              <a:rPr b="1" lang="en" sz="1900"/>
              <a:t>values </a:t>
            </a:r>
            <a:r>
              <a:rPr lang="en" sz="1900"/>
              <a:t>in a program</a:t>
            </a:r>
            <a:endParaRPr sz="19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- </a:t>
            </a:r>
            <a:r>
              <a:rPr lang="en" sz="1900"/>
              <a:t>classes are how you would describe a type of object, and its capabilities.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Classes - 1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22925" y="806175"/>
            <a:ext cx="8621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600"/>
              <a:t>One can expand the set of available classes by defining new classes</a:t>
            </a:r>
            <a:endParaRPr sz="16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600"/>
              <a:t>The general form of a class definition is: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#class data attributes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#instance data attributes 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…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… </a:t>
            </a:r>
            <a:endParaRPr sz="16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3170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Classes - 2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18125" y="898825"/>
            <a:ext cx="89259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#class data attributes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#instance data attributes 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…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600"/>
              <a:t> method is responsible for setting up the initial state of any new class instance. (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The </a:t>
            </a:r>
            <a:r>
              <a:rPr b="1" lang="en" sz="1600">
                <a:solidFill>
                  <a:schemeClr val="lt1"/>
                </a:solidFill>
                <a:highlight>
                  <a:srgbClr val="FFFFFF"/>
                </a:highlight>
              </a:rPr>
              <a:t>initializer method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 is automatically called whenever a new class instance is created by the class </a:t>
            </a:r>
            <a:r>
              <a:rPr b="1" lang="en" sz="1600">
                <a:solidFill>
                  <a:schemeClr val="lt1"/>
                </a:solidFill>
                <a:highlight>
                  <a:srgbClr val="FFFFFF"/>
                </a:highlight>
              </a:rPr>
              <a:t>constructor.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 )</a:t>
            </a:r>
            <a:endParaRPr sz="16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The class </a:t>
            </a:r>
            <a:r>
              <a:rPr b="1" lang="en" sz="1600">
                <a:solidFill>
                  <a:srgbClr val="171717"/>
                </a:solidFill>
                <a:highlight>
                  <a:srgbClr val="FFFFFF"/>
                </a:highlight>
              </a:rPr>
              <a:t>constructor, </a:t>
            </a: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in Python, is called </a:t>
            </a:r>
            <a:r>
              <a:rPr b="1" lang="en" sz="1600">
                <a:solidFill>
                  <a:srgbClr val="171717"/>
                </a:solidFill>
              </a:rPr>
              <a:t>__new__</a:t>
            </a:r>
            <a:r>
              <a:rPr lang="en" sz="1600">
                <a:solidFill>
                  <a:srgbClr val="171717"/>
                </a:solidFill>
              </a:rPr>
              <a:t>. It is called first after a class instantiation statement and returns an instance of the class. In general, you do not need to add a method </a:t>
            </a: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171717"/>
                </a:solidFill>
              </a:rPr>
              <a:t>__new__ </a:t>
            </a:r>
            <a:r>
              <a:rPr lang="en" sz="1600">
                <a:solidFill>
                  <a:srgbClr val="171717"/>
                </a:solidFill>
              </a:rPr>
              <a:t>to your class. </a:t>
            </a:r>
            <a:r>
              <a:rPr b="1" lang="en" sz="1600">
                <a:solidFill>
                  <a:srgbClr val="171717"/>
                </a:solidFill>
              </a:rPr>
              <a:t>It is already available by default.</a:t>
            </a:r>
            <a:r>
              <a:rPr lang="en" sz="1600">
                <a:solidFill>
                  <a:srgbClr val="171717"/>
                </a:solidFill>
              </a:rPr>
              <a:t> </a:t>
            </a:r>
            <a:endParaRPr b="1" sz="1600">
              <a:solidFill>
                <a:srgbClr val="171717"/>
              </a:solidFill>
            </a:endParaRPr>
          </a:p>
          <a:p>
            <a:pPr indent="0" lvl="0" marL="86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71717"/>
                </a:solidFill>
              </a:rPr>
              <a:t>⇒</a:t>
            </a:r>
            <a:r>
              <a:rPr lang="en" sz="1600">
                <a:solidFill>
                  <a:srgbClr val="171717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 </a:t>
            </a:r>
            <a:r>
              <a:rPr lang="en" sz="1600">
                <a:solidFill>
                  <a:srgbClr val="171717"/>
                </a:solidFill>
              </a:rPr>
              <a:t>is responsible for initializing a class instance. The class instance exists at the time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 </a:t>
            </a:r>
            <a:r>
              <a:rPr lang="en" sz="1600">
                <a:solidFill>
                  <a:srgbClr val="171717"/>
                </a:solidFill>
              </a:rPr>
              <a:t> is called.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Example User Defined-Class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80975" y="13875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i="1" lang="en" sz="21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define the class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,xx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,yy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,zz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yy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zz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i="1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i="1" lang="en" sz="21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instantiate some Point objects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548800" y="2091093"/>
            <a:ext cx="244200" cy="857400"/>
          </a:xfrm>
          <a:prstGeom prst="rightBrace">
            <a:avLst>
              <a:gd fmla="val 57289" name="adj1"/>
              <a:gd fmla="val 50000" name="adj2"/>
            </a:avLst>
          </a:prstGeom>
          <a:noFill/>
          <a:ln cap="flat" cmpd="sng" w="9525">
            <a:solidFill>
              <a:srgbClr val="FD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066174" y="2168199"/>
            <a:ext cx="2573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creates three instance attributes: x, y and z</a:t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967896" y="2823840"/>
            <a:ext cx="2923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self parameter is automatically set to reference the newly created object</a:t>
            </a:r>
            <a:endParaRPr b="0" i="0" sz="13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81775" y="3798737"/>
            <a:ext cx="5985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sets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attributes x, y and z of an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 of class Point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0. </a:t>
            </a:r>
            <a:endParaRPr b="1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627950" y="4367900"/>
            <a:ext cx="651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sets the attributes x, y and z of an instance of class Point to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3, 4 and 5, respectively.</a:t>
            </a:r>
            <a:endParaRPr b="1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336279" y="1426375"/>
            <a:ext cx="2139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is called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“initializer method”</a:t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67900" y="846711"/>
            <a:ext cx="3120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simulate </a:t>
            </a: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multiple </a:t>
            </a:r>
            <a:r>
              <a:rPr b="1" i="0" lang="en" sz="13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 methods in a class</a:t>
            </a:r>
            <a:r>
              <a:rPr lang="en" sz="1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by using optional parameters. </a:t>
            </a:r>
            <a:endParaRPr sz="13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If multiple </a:t>
            </a:r>
            <a:r>
              <a:rPr b="1" lang="en" sz="1300">
                <a:solidFill>
                  <a:srgbClr val="FD4B4B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 are present, the last one 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overrides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the previous ones.</a:t>
            </a:r>
            <a:endParaRPr b="0" i="0" sz="1000" u="none" cap="none" strike="noStrike">
              <a:solidFill>
                <a:srgbClr val="FD4B4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Methods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28650" y="1193350"/>
            <a:ext cx="78867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6710" lvl="0" marL="431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/>
              <a:t>Classes have a set of functions (aka methods) that can only be applied to objects that are instances of the class</a:t>
            </a:r>
            <a:endParaRPr sz="1885"/>
          </a:p>
          <a:p>
            <a:pPr indent="-228600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  <a:p>
            <a:pPr indent="-346710" lvl="0" marL="431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/>
              <a:t>The general form of a class with methods is:</a:t>
            </a:r>
            <a:endParaRPr sz="18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#class data attributes 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…. 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method_name1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param1):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body1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method_name2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param2):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body2</a:t>
            </a:r>
            <a:endParaRPr sz="1885"/>
          </a:p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</a:pPr>
            <a:r>
              <a:t/>
            </a:r>
            <a:endParaRPr sz="112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88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</p:txBody>
      </p:sp>
      <p:sp>
        <p:nvSpPr>
          <p:cNvPr id="88" name="Google Shape;88;p17"/>
          <p:cNvSpPr txBox="1"/>
          <p:nvPr/>
        </p:nvSpPr>
        <p:spPr>
          <a:xfrm>
            <a:off x="6011310" y="2855913"/>
            <a:ext cx="3069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__init__ can be one of the methods in the body of a class</a:t>
            </a:r>
            <a:r>
              <a:rPr lang="en" sz="15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, but it is not mandatory. Each class has a default initializer.</a:t>
            </a:r>
            <a:endParaRPr b="0" i="0" sz="12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3360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Example User Defined-Class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27650" y="979250"/>
            <a:ext cx="8287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define class Point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,y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,z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**0.5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instantiate some 3d Point objects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Point(1,2,3)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distance from origin </a:t>
            </a:r>
            <a:r>
              <a:rPr i="1" lang="en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(Note the two different ways to call methods!)</a:t>
            </a:r>
            <a:endParaRPr i="1"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Distance_p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distance_from_origin()      </a:t>
            </a: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object.method()</a:t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Distance_q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distance_from_origin(q) </a:t>
            </a: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Class.method(object)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96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52767" y="1789800"/>
            <a:ext cx="3861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is a method</a:t>
            </a:r>
            <a:endParaRPr b="0" i="0" sz="1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18"/>
          <p:cNvCxnSpPr>
            <a:stCxn id="95" idx="1"/>
          </p:cNvCxnSpPr>
          <p:nvPr/>
        </p:nvCxnSpPr>
        <p:spPr>
          <a:xfrm flipH="1">
            <a:off x="2970767" y="1924500"/>
            <a:ext cx="148200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