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Quattrocento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4D7510-014D-4D45-BE69-A3769C81C8AF}">
  <a:tblStyle styleId="{124D7510-014D-4D45-BE69-A3769C81C8AF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CFA"/>
          </a:solidFill>
        </a:fill>
      </a:tcStyle>
    </a:wholeTbl>
    <a:band1H>
      <a:tcTxStyle/>
      <a:tcStyle>
        <a:fill>
          <a:solidFill>
            <a:srgbClr val="CAD7F5"/>
          </a:solidFill>
        </a:fill>
      </a:tcStyle>
    </a:band1H>
    <a:band2H>
      <a:tcTxStyle/>
    </a:band2H>
    <a:band1V>
      <a:tcTxStyle/>
      <a:tcStyle>
        <a:fill>
          <a:solidFill>
            <a:srgbClr val="CAD7F5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Quattrocento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f6a57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c7f6a57e3b_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7f6a57e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c7f6a57e3b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7f6a57e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c7f6a57e3b_0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7e4e0530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7e4e053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7e4e053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7e4e053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7f6a57e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c7f6a57e3b_0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7e4e053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7e4e05309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7e4e053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7e4e05309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7f6a57e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c7f6a57e3b_0_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7f6a57e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c7f6a57e3b_0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c35b34ecce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c35b34ecc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7f6a57e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c7f6a57e3b_0_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7e4e0530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c7e4e05309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7e4e053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7e4e053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7e4e053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7e4e053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7e4e0530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7e4e0530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7e4e0530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7e4e0530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7f6a57e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c7f6a57e3b_0_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SLIDES_API70463267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SLIDES_API7046326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7f6a57e3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c7f6a57e3b_0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SLIDES_API17904010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SLIDES_API17904010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c35b34ecce_1_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c35b34ecce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7e4e0530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c7e4e05309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7f6a57e3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c7f6a57e3b_0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7f6a57e3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c7f6a57e3b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7f6a57e3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c7f6a57e3b_0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7f6a57e3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c7f6a57e3b_0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35b34ecce_1_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c35b34ecce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7e4e0530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c7e4e0530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7e4e0530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c7e4e0530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7e4e0530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c7e4e0530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7e4e053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7e4e053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e4e053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c7e4e053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.do/features-google-slides?payload=eyJwb2xsVXVpZCI6IjRlMjc1NWVmLWFlYjktNGIyZS1iODEwLTkxZmFmNDExMGQxZiIsInByZXNlbnRhdGlvbklkIjoiMVlXcURKMjZiazNidGxnZ1BpM1NXS210bnNJQkxyUzFkQW1wZXRzM09tWE0iLCJzbGlkZUlkIjoiU0xJREVTX0FQSTcwNDYzMjY3MF8wIiwidGltZWxpbmUiOlt7InNob3dSZXN1bHRzIjpmYWxzZSwicG9sbFF1ZXN0aW9uVXVpZCI6ImZmYzhmODM2LWIzZmQtNDBiNy05MGYxLTcxMjkxMmI4OGZjNyJ9LHsic2hvd1Jlc3VsdHMiOnRydWUsInBvbGxRdWVzdGlvblV1aWQiOiJmZmM4ZjgzNi1iM2ZkLTQwYjctOTBmMS03MTI5MTJiODhmYzcifV0sInR5cGUiOiJTbGlkb1BvbGwifQ%3D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.do/features-google-slides?payload=eyJwb2xsVXVpZCI6ImRiNGM4Mzk5LTUzODYtNGNiNS1iZmE0LWU3OWVhODc1NzAyZiIsInByZXNlbnRhdGlvbklkIjoiMVlXcURKMjZiazNidGxnZ1BpM1NXS210bnNJQkxyUzFkQW1wZXRzM09tWE0iLCJzbGlkZUlkIjoiU0xJREVTX0FQSTE3OTA0MDEwNTlfMCIsInRpbWVsaW5lIjpbeyJzaG93UmVzdWx0cyI6ZmFsc2UsInBvbGxRdWVzdGlvblV1aWQiOiJlZDQ2ZjBiNS01OGZmLTRiZWUtYjJjMi1kYzliYTdjOTNlNWQifSx7InNob3dSZXN1bHRzIjp0cnVlLCJwb2xsUXVlc3Rpb25VdWlkIjoiZWQ0NmYwYjUtNThmZi00YmVlLWIyYzItZGM5YmE3YzkzZTVkIn1dLCJ0eXBlIjoiU2xpZG9Qb2xsIn0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11</a:t>
            </a:r>
            <a:r>
              <a:rPr b="0" lang="en" sz="3600"/>
              <a:t> - Week </a:t>
            </a:r>
            <a:r>
              <a:rPr lang="en" sz="3600"/>
              <a:t>12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Opening Files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The general form for opening a file is: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(file_path, mode)</a:t>
            </a:r>
            <a:endParaRPr sz="1800">
              <a:highlight>
                <a:srgbClr val="F8F8F8"/>
              </a:highlight>
            </a:endParaRPr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en" sz="1800"/>
              <a:t>can be: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/>
              <a:t> for reading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" sz="1800"/>
              <a:t> for writing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800"/>
              <a:t> for appending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lang="en" sz="1800"/>
              <a:t> for reading and writing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'a+'</a:t>
            </a:r>
            <a:r>
              <a:rPr lang="en" sz="1800"/>
              <a:t> for appending and reading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returns</a:t>
            </a:r>
            <a:r>
              <a:rPr lang="en" sz="1800"/>
              <a:t> a </a:t>
            </a:r>
            <a:r>
              <a:rPr b="1" lang="en" sz="1800"/>
              <a:t>file object</a:t>
            </a:r>
            <a:r>
              <a:rPr lang="en" sz="1800"/>
              <a:t>.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Writing to a File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84900" y="1194000"/>
            <a:ext cx="89592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The following statement opens the file for writing (note parameter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en" sz="1800"/>
              <a:t>is set to 'w')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"test.txt"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0" lvl="0" marL="177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31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To write something to the file we can use the </a:t>
            </a:r>
            <a:r>
              <a:rPr b="1" lang="en" sz="1800">
                <a:latin typeface="Courier"/>
                <a:ea typeface="Courier"/>
                <a:cs typeface="Courier"/>
                <a:sym typeface="Courier"/>
              </a:rPr>
              <a:t>write</a:t>
            </a:r>
            <a:r>
              <a:rPr lang="en" sz="1800"/>
              <a:t> method of the file object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write(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"My first file ..."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Once we have finished with the file, we need to close 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 sz="1800"/>
          </a:p>
        </p:txBody>
      </p:sp>
      <p:sp>
        <p:nvSpPr>
          <p:cNvPr id="111" name="Google Shape;111;p20"/>
          <p:cNvSpPr txBox="1"/>
          <p:nvPr/>
        </p:nvSpPr>
        <p:spPr>
          <a:xfrm>
            <a:off x="1635650" y="1834000"/>
            <a:ext cx="2505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my_file</a:t>
            </a:r>
            <a:r>
              <a:rPr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 </a:t>
            </a:r>
            <a:r>
              <a:rPr b="1" lang="en" sz="15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 object</a:t>
            </a:r>
            <a:endParaRPr b="1" sz="1500"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2" name="Google Shape;112;p20"/>
          <p:cNvCxnSpPr>
            <a:stCxn id="111" idx="1"/>
          </p:cNvCxnSpPr>
          <p:nvPr/>
        </p:nvCxnSpPr>
        <p:spPr>
          <a:xfrm rot="10800000">
            <a:off x="987950" y="1845550"/>
            <a:ext cx="647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-57150" y="306550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Reading a file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243281" y="798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{124D7510-014D-4D45-BE69-A3769C81C8AF}</a:tableStyleId>
              </a:tblPr>
              <a:tblGrid>
                <a:gridCol w="2152125"/>
                <a:gridCol w="3627550"/>
                <a:gridCol w="28777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Code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to use it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myfile.read()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read the whole file at once and use it as a string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readline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‘’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ine = myfile.readline()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contents + line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hile line != ‘’: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contents += myfile.readline()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process only part of a file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for line in file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‘’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or line in myfile:</a:t>
                      </a:r>
                      <a:endParaRPr sz="13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contents += line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process every line in the file one at a time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readlines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ines = myfile.readlines()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examine each line of a file by index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19" name="Google Shape;119;p21"/>
          <p:cNvSpPr/>
          <p:nvPr/>
        </p:nvSpPr>
        <p:spPr>
          <a:xfrm>
            <a:off x="93950" y="3201975"/>
            <a:ext cx="8885700" cy="171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" sz="2700">
                <a:solidFill>
                  <a:schemeClr val="dk1"/>
                </a:solidFill>
              </a:rPr>
              <a:t>File I/O with </a:t>
            </a:r>
            <a:r>
              <a:rPr b="1" lang="en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lines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8650" y="11213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if we wanted to process lines in a file one at a time? Consider this example of cleaning a file input: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726975" y="2135475"/>
            <a:ext cx="78867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'circle_radius.txt'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circle_area = []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circle_area.append(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float(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)**2 * math.pi)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.close()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print(circle_area)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3.14, 12.56, 28.27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735375" y="1548250"/>
            <a:ext cx="21399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Circle_radius.txt: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709250" y="1636200"/>
            <a:ext cx="1904400" cy="1004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9" name="Google Shape;129;p22"/>
          <p:cNvCxnSpPr>
            <a:endCxn id="126" idx="0"/>
          </p:cNvCxnSpPr>
          <p:nvPr/>
        </p:nvCxnSpPr>
        <p:spPr>
          <a:xfrm flipH="1">
            <a:off x="4670325" y="1831875"/>
            <a:ext cx="19866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File I/O with </a:t>
            </a:r>
            <a:r>
              <a:rPr b="1" lang="en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readlines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if we wanted to process a file line by line, and retrieve a particular line quickly </a:t>
            </a:r>
            <a:r>
              <a:rPr lang="en" u="sng"/>
              <a:t>with an index?</a:t>
            </a:r>
            <a:endParaRPr u="sng"/>
          </a:p>
        </p:txBody>
      </p:sp>
      <p:sp>
        <p:nvSpPr>
          <p:cNvPr id="136" name="Google Shape;136;p23"/>
          <p:cNvSpPr txBox="1"/>
          <p:nvPr/>
        </p:nvSpPr>
        <p:spPr>
          <a:xfrm>
            <a:off x="726975" y="2135475"/>
            <a:ext cx="78867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'test.txt'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ines =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.readlines()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lines is a list of strings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.close()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(lines)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’,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 again!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(lines[0])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\n’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77504" y="393235"/>
            <a:ext cx="8443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700"/>
              <a:buFont typeface="Quattrocento Sans"/>
              <a:buNone/>
            </a:pPr>
            <a:r>
              <a:rPr lang="en" sz="2700"/>
              <a:t>File I/O with Context Managers - the </a:t>
            </a:r>
            <a:r>
              <a:rPr b="1" lang="en" sz="270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2700"/>
              <a:t>statement 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96525" y="885225"/>
            <a:ext cx="88788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Every time we open a file we must also close it.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Python allows us to use </a:t>
            </a:r>
            <a:r>
              <a:rPr b="1" lang="en" sz="1700"/>
              <a:t>context managers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, which will  automatically close files when the context is exited. 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➔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We can create context managers using the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with 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statement.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                   </a:t>
            </a:r>
            <a:r>
              <a:rPr b="1" lang="en" sz="1700"/>
              <a:t>Example:</a:t>
            </a:r>
            <a:endParaRPr b="1" sz="17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There’s no need to call the </a:t>
            </a:r>
            <a:r>
              <a:rPr lang="en" sz="17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close()</a:t>
            </a:r>
            <a:r>
              <a:rPr lang="en" sz="1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 within the </a:t>
            </a:r>
            <a:r>
              <a:rPr b="1" lang="en" sz="17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" sz="1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statement. </a:t>
            </a:r>
            <a:endParaRPr sz="17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file opened in the context manager used  by the </a:t>
            </a:r>
            <a:r>
              <a:rPr b="1" lang="en" sz="17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" sz="1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statement 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will be closed automatically when the context is exited. 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2279683" y="2422526"/>
            <a:ext cx="558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None/>
            </a:pP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'test.txt'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contents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contents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 again!'</a:t>
            </a:r>
            <a:endParaRPr sz="2100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4" name="Google Shape;144;p24"/>
          <p:cNvCxnSpPr/>
          <p:nvPr/>
        </p:nvCxnSpPr>
        <p:spPr>
          <a:xfrm flipH="1">
            <a:off x="3280250" y="2311125"/>
            <a:ext cx="616800" cy="29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24"/>
          <p:cNvSpPr txBox="1"/>
          <p:nvPr/>
        </p:nvSpPr>
        <p:spPr>
          <a:xfrm>
            <a:off x="3963025" y="2096400"/>
            <a:ext cx="3762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returns a  </a:t>
            </a:r>
            <a:r>
              <a:rPr b="1" lang="en" sz="15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 manager </a:t>
            </a:r>
            <a:r>
              <a:rPr lang="en" sz="15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</a:t>
            </a:r>
            <a:endParaRPr sz="1500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77504" y="393235"/>
            <a:ext cx="8443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700"/>
              <a:buFont typeface="Quattrocento Sans"/>
              <a:buNone/>
            </a:pPr>
            <a:r>
              <a:rPr lang="en" sz="2700"/>
              <a:t>File I/O with Context Managers - the </a:t>
            </a:r>
            <a:r>
              <a:rPr b="1" lang="en" sz="270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2700"/>
              <a:t>statement 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196525" y="885225"/>
            <a:ext cx="88788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also use the context manager with the other read methods we just learned: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609524" y="1287350"/>
            <a:ext cx="65826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None/>
            </a:pP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'test.txt'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'The next line:',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'The next line: Hello world!'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'The next line: Hello world again!'</a:t>
            </a:r>
            <a:endParaRPr sz="2100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77504" y="393235"/>
            <a:ext cx="8443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700"/>
              <a:buFont typeface="Quattrocento Sans"/>
              <a:buNone/>
            </a:pPr>
            <a:r>
              <a:rPr lang="en" sz="2700"/>
              <a:t>File I/O with Context Managers - the </a:t>
            </a:r>
            <a:r>
              <a:rPr b="1" lang="en" sz="270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2700"/>
              <a:t>statement 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96525" y="885225"/>
            <a:ext cx="88788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also use the context manager with the other read methods we just learned: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753050" y="1209075"/>
            <a:ext cx="81222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None/>
            </a:pP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'test.txt'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.readlines()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print out the list object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927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'The next line:',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927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['Hello world!</a:t>
            </a:r>
            <a:r>
              <a:rPr b="1" lang="en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','Hello world again!</a:t>
            </a:r>
            <a:r>
              <a:rPr b="1" lang="en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'The next line: Hello world!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'The next line: Hello world again!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100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File I/O – Working with CSV Files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44850" y="1135800"/>
            <a:ext cx="88992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CSV files are text files containing values separated by commas.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read the contents of a CSV file 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'grades.csv'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using a context manager: </a:t>
            </a:r>
            <a:endParaRPr sz="18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NOTE: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is a string containing all the data in the CSV file (the rows are separated by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new line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characters and the “columns” are separated by commas)</a:t>
            </a:r>
            <a:endParaRPr sz="18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789675" y="2109825"/>
            <a:ext cx="4783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'grades.csv'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contents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Courier New"/>
              <a:buNone/>
            </a:pP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contents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'Name,Test1,Test2,Final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John,100,50,29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,Mark,76,32,33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Sam,25,75,95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6173" y="2023871"/>
            <a:ext cx="2893219" cy="163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628650" y="446714"/>
            <a:ext cx="78867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File I/O – Working with CSV Files using the CSV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lang="en"/>
              <a:t> Class of the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CSV</a:t>
            </a:r>
            <a:r>
              <a:rPr b="1" lang="en"/>
              <a:t> module</a:t>
            </a:r>
            <a:r>
              <a:rPr baseline="30000" lang="en"/>
              <a:t>1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628650" y="1775825"/>
            <a:ext cx="84351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csv 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module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provides functions that 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work with CSV files</a:t>
            </a:r>
            <a:endParaRPr sz="2100"/>
          </a:p>
          <a:p>
            <a:pPr indent="-266700" lvl="0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etho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csv.reader()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takes a csv file object as  input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returns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csv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reader object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that holds the content of the file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➢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The csv reader object can be </a:t>
            </a: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iterated through </a:t>
            </a:r>
            <a:endParaRPr sz="2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 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Object oriented programming, __str__ method</a:t>
            </a:r>
            <a:endParaRPr/>
          </a:p>
          <a:p>
            <a:pPr indent="-3683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File Methods</a:t>
            </a:r>
            <a:endParaRPr/>
          </a:p>
          <a:p>
            <a:pPr indent="-3683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 to CSV Files</a:t>
            </a:r>
            <a:endParaRPr/>
          </a:p>
          <a:p>
            <a:pPr indent="-3683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Creating your own modules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628650" y="446714"/>
            <a:ext cx="7886700" cy="817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File I/O – Working with CSV Files using the CSV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lang="en"/>
              <a:t> Class of the CSV module</a:t>
            </a:r>
            <a:r>
              <a:rPr baseline="30000" lang="en"/>
              <a:t>2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680138" y="1720273"/>
            <a:ext cx="48819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csv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'grades.csv'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csvfile: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grades_reader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csv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reader(csvfile)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row_num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b="1" lang="en" sz="15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grades_reader: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74700" lvl="0" marL="774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'Row #'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row_num,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row)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74700" lvl="0" marL="774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row_num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545316" y="1668464"/>
            <a:ext cx="4470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csv file and create a csv </a:t>
            </a:r>
            <a:r>
              <a:rPr b="0" i="0" lang="en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object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096958" y="2753160"/>
            <a:ext cx="419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Iterate through each row in the csv </a:t>
            </a:r>
            <a:r>
              <a:rPr b="1" i="0" lang="en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1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5938678" y="3429338"/>
            <a:ext cx="3140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None/>
            </a:pPr>
            <a:r>
              <a:rPr lang="en" sz="1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the content of the file to the standard output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 flipH="1">
            <a:off x="1677553" y="1823039"/>
            <a:ext cx="17367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29"/>
          <p:cNvCxnSpPr/>
          <p:nvPr/>
        </p:nvCxnSpPr>
        <p:spPr>
          <a:xfrm flipH="1">
            <a:off x="3398203" y="2898698"/>
            <a:ext cx="7377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9"/>
          <p:cNvCxnSpPr>
            <a:stCxn id="182" idx="1"/>
          </p:cNvCxnSpPr>
          <p:nvPr/>
        </p:nvCxnSpPr>
        <p:spPr>
          <a:xfrm rot="10800000">
            <a:off x="5176978" y="3588488"/>
            <a:ext cx="7617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9"/>
          <p:cNvSpPr txBox="1"/>
          <p:nvPr/>
        </p:nvSpPr>
        <p:spPr>
          <a:xfrm>
            <a:off x="2545865" y="4105383"/>
            <a:ext cx="4626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# 1 : ['Name', 'Test1', 'Test2', 'Final']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# 2 : ['John', '100', '50', '29']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# 3 : ['Mark', '76', '32', '33']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# 4 : ['Sam', '25', '75', '95']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1044590" y="4297481"/>
            <a:ext cx="1265775" cy="5206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lang="en" sz="14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Output</a:t>
            </a:r>
            <a:endParaRPr sz="14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User-Defined Modules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</a:rPr>
              <a:t>from a module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b="1" sz="2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sin, cos, pi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6595500" y="3387125"/>
            <a:ext cx="2700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 only specific functions, variables from a module; always comma-separated!</a:t>
            </a:r>
            <a:endParaRPr sz="1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793825" y="1605950"/>
            <a:ext cx="40422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Imports all classes, functions, variables (i.e. * (star) means all)</a:t>
            </a:r>
            <a:endParaRPr sz="1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4434900" y="1369225"/>
            <a:ext cx="274200" cy="127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6400800" y="3445700"/>
            <a:ext cx="274200" cy="127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</a:rPr>
              <a:t>from a module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print(math.pi)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print(cos, pi)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#specific import</a:t>
            </a:r>
            <a:endParaRPr sz="2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B5B5B"/>
                </a:solidFill>
                <a:latin typeface="Courier New"/>
                <a:ea typeface="Courier New"/>
                <a:cs typeface="Courier New"/>
                <a:sym typeface="Courier New"/>
              </a:rPr>
              <a:t>print(math.cos, pi)</a:t>
            </a:r>
            <a:endParaRPr sz="2500">
              <a:solidFill>
                <a:srgbClr val="5B5B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sin, cos, pi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print(cos, pi)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793825" y="1605950"/>
            <a:ext cx="40422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Imports all classes, functions, variables (i.e. * (star) means all)</a:t>
            </a:r>
            <a:endParaRPr sz="1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4434900" y="1369225"/>
            <a:ext cx="274200" cy="127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Different ways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</a:rPr>
              <a:t>from a module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 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m.pi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print(math.pi) -&gt; will give an error!</a:t>
            </a:r>
            <a:endParaRPr sz="2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mathpi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print(mathpi) </a:t>
            </a:r>
            <a:r>
              <a:rPr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notice math is not needed!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284975" y="1540725"/>
            <a:ext cx="40422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Useful to add a shorthand!</a:t>
            </a:r>
            <a:endParaRPr sz="1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9" name="Google Shape;219;p33"/>
          <p:cNvCxnSpPr>
            <a:stCxn id="218" idx="1"/>
          </p:cNvCxnSpPr>
          <p:nvPr/>
        </p:nvCxnSpPr>
        <p:spPr>
          <a:xfrm rot="10800000">
            <a:off x="3877875" y="1597125"/>
            <a:ext cx="4071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make our own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.py </a:t>
            </a:r>
            <a:r>
              <a:rPr lang="en"/>
              <a:t>file (aka module!)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70200" y="1322575"/>
            <a:ext cx="4838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add .py files into our directory tree,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my_module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my_module.add(3,4))</a:t>
            </a:r>
            <a:endParaRPr sz="2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72000"/>
              <a:buFont typeface="Courier New"/>
              <a:buNone/>
            </a:pPr>
            <a:r>
              <a:rPr lang="en" sz="2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7</a:t>
            </a:r>
            <a:endParaRPr sz="2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my_module</a:t>
            </a:r>
            <a:r>
              <a:rPr b="1" lang="en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multiply_pi</a:t>
            </a:r>
            <a:endParaRPr b="1" sz="2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print(multiply_pi(1))</a:t>
            </a:r>
            <a:endParaRPr sz="2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3.1415…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175" y="1936325"/>
            <a:ext cx="3391924" cy="2919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4"/>
          <p:cNvCxnSpPr/>
          <p:nvPr/>
        </p:nvCxnSpPr>
        <p:spPr>
          <a:xfrm>
            <a:off x="3408125" y="2105950"/>
            <a:ext cx="3888300" cy="13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4"/>
          <p:cNvSpPr txBox="1"/>
          <p:nvPr/>
        </p:nvSpPr>
        <p:spPr>
          <a:xfrm>
            <a:off x="6944125" y="1127350"/>
            <a:ext cx="1957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Notice that we imported 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into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my_module</a:t>
            </a:r>
            <a:endParaRPr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attrocento Sans"/>
              <a:buNone/>
            </a:pPr>
            <a:r>
              <a:rPr lang="en">
                <a:solidFill>
                  <a:schemeClr val="accent6"/>
                </a:solidFill>
              </a:rPr>
              <a:t>Practice Problems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4" name="Google Shape;234;p35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239" name="Google Shape;239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40" name="Google Shape;240;p3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Which of the following statements correctly describes the effect of the import statements used in the provided code snippets?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41" name="Google Shape;241;p36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42" name="Google Shape;242;p36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243" name="Google Shape;243;p3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of the following statements correctly describes the effect of the import statements used in the provided code snippets?</a:t>
            </a:r>
            <a:endParaRPr b="1"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764700" y="1879275"/>
            <a:ext cx="7886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The statement "import math" imports only the pi constant from the math module.</a:t>
            </a:r>
            <a:endParaRPr sz="800"/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The statement "from math import *" imports all functions and variables defined in the math module, and can be used with the math. prefix</a:t>
            </a:r>
            <a:endParaRPr sz="800"/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The statement "from math import pi" imports the entire math module, making all its functions and constants available with the math. prefix.</a:t>
            </a:r>
            <a:endParaRPr sz="800"/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The statement "from math import sin, cos, pi" allows sin, cos and pi to be used without the math. prefi</a:t>
            </a:r>
            <a:r>
              <a:rPr b="1" lang="en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800">
              <a:solidFill>
                <a:srgbClr val="92D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Courier New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None of the above</a:t>
            </a:r>
            <a:endParaRPr b="1"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255" name="Google Shape;255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56" name="Google Shape;256;p3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Given the following csv file, how would you print out only the colors (last entry in each row)? Assume you have these lines of code: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import csv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with open('file.csv', 'r') as file: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reader = csv.reader(file)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57" name="Google Shape;257;p38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58" name="Google Shape;258;p38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259" name="Google Shape;259;p3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User-defined Classes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787448" y="1254444"/>
            <a:ext cx="7091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the following csv file, how would you print out only the colors (last entry in each row)? Assume you have these lines of code:</a:t>
            </a:r>
            <a:endParaRPr b="1"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import csv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with open('file.csv', 'r') as file: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reader = csv.reader(file)</a:t>
            </a:r>
            <a:endParaRPr b="1"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4947775" y="2780550"/>
            <a:ext cx="4196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print(reader)</a:t>
            </a:r>
            <a:endParaRPr b="1"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or row in reader:</a:t>
            </a:r>
            <a:endParaRPr b="1"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print(row)</a:t>
            </a:r>
            <a:endParaRPr b="1"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for row in reader:</a:t>
            </a:r>
            <a:endParaRPr b="1" sz="1800">
              <a:solidFill>
                <a:srgbClr val="92D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print(row[-1])</a:t>
            </a:r>
            <a:endParaRPr b="1" sz="1800">
              <a:solidFill>
                <a:srgbClr val="92D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Courier New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print(reader[-1])</a:t>
            </a:r>
            <a:endParaRPr b="1"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25" y="3120024"/>
            <a:ext cx="4251399" cy="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628650" y="1532582"/>
            <a:ext cx="78867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Write a Python function </a:t>
            </a:r>
            <a:r>
              <a:rPr b="1" lang="en" sz="21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count_vowels </a:t>
            </a:r>
            <a:r>
              <a:rPr b="1" lang="en" sz="2100">
                <a:solidFill>
                  <a:srgbClr val="F8F8F8"/>
                </a:solidFill>
              </a:rPr>
              <a:t>to count the frequency of vowels in a file.  </a:t>
            </a:r>
            <a:r>
              <a:rPr b="1" lang="en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1" lang="en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ount_vowels takes </a:t>
            </a:r>
            <a:r>
              <a:rPr b="1" lang="en" sz="2100">
                <a:solidFill>
                  <a:srgbClr val="F8F8F8"/>
                </a:solidFill>
              </a:rPr>
              <a:t>takes </a:t>
            </a:r>
            <a:r>
              <a:rPr b="1" lang="en">
                <a:solidFill>
                  <a:srgbClr val="F8F8F8"/>
                </a:solidFill>
              </a:rPr>
              <a:t>as input </a:t>
            </a:r>
            <a:r>
              <a:rPr b="1" lang="en" sz="2100">
                <a:solidFill>
                  <a:srgbClr val="F8F8F8"/>
                </a:solidFill>
              </a:rPr>
              <a:t>a file path and returns a dictionary with</a:t>
            </a:r>
            <a:r>
              <a:rPr b="1" lang="en">
                <a:solidFill>
                  <a:srgbClr val="F8F8F8"/>
                </a:solidFill>
              </a:rPr>
              <a:t> items vowel : vowel frequency. (</a:t>
            </a:r>
            <a:r>
              <a:rPr b="1" lang="en">
                <a:solidFill>
                  <a:srgbClr val="F8F8F8"/>
                </a:solidFill>
              </a:rPr>
              <a:t>The input file is provided on Tutorial Quercus page. </a:t>
            </a:r>
            <a:r>
              <a:rPr b="1" lang="en">
                <a:solidFill>
                  <a:srgbClr val="F8F8F8"/>
                </a:solidFill>
              </a:rPr>
              <a:t>)</a:t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Usage 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count_vowels(&lt;/path/to/file&gt;)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{'a': 29, 'e': 40, 'i': 40, 'o': 29, 'u': </a:t>
            </a: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</a:t>
            </a:r>
            <a:r>
              <a:rPr lang="en"/>
              <a:t>2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628650" y="948474"/>
            <a:ext cx="78867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rgbClr val="F8F8F8"/>
                </a:solidFill>
              </a:rPr>
              <a:t>Write a Python function </a:t>
            </a:r>
            <a:r>
              <a:rPr lang="en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maximal_subsets() </a:t>
            </a:r>
            <a:r>
              <a:rPr lang="en">
                <a:solidFill>
                  <a:srgbClr val="F8F8F8"/>
                </a:solidFill>
              </a:rPr>
              <a:t>that takes in a string representing the path to a csv file </a:t>
            </a:r>
            <a:r>
              <a:rPr lang="en"/>
              <a:t>where each line is a set of numbers </a:t>
            </a:r>
            <a:r>
              <a:rPr lang="en">
                <a:solidFill>
                  <a:srgbClr val="F8F8F8"/>
                </a:solidFill>
              </a:rPr>
              <a:t>and returns a list with the maximal subsets in that file. </a:t>
            </a:r>
            <a:r>
              <a:rPr lang="en"/>
              <a:t>A </a:t>
            </a:r>
            <a:r>
              <a:rPr b="1" lang="en"/>
              <a:t>maximal subset</a:t>
            </a:r>
            <a:r>
              <a:rPr lang="en"/>
              <a:t> is a set that is not a subset of another.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For example, when run on a file with content:</a:t>
            </a:r>
            <a:endParaRPr sz="2400"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1, 2, 3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1, 2, 3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1, 2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2, 3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2, 4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2400"/>
              <a:t> </a:t>
            </a:r>
            <a:r>
              <a:rPr b="1" lang="en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maximal_subsets() </a:t>
            </a:r>
            <a:r>
              <a:rPr lang="en" sz="2400"/>
              <a:t>returns 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[{1, 2, 3}, {1, 2, 3}, {2, 4}]</a:t>
            </a:r>
            <a:endParaRPr b="1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2: </a:t>
            </a:r>
            <a:r>
              <a:rPr lang="en" sz="3300">
                <a:solidFill>
                  <a:schemeClr val="accent6"/>
                </a:solidFill>
              </a:rPr>
              <a:t>Step 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628650" y="1129910"/>
            <a:ext cx="7886700" cy="36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The each line of the input is a set of numbers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u="sng">
                <a:solidFill>
                  <a:schemeClr val="accent6"/>
                </a:solidFill>
              </a:rPr>
              <a:t>Step 1: </a:t>
            </a:r>
            <a:r>
              <a:rPr lang="en">
                <a:solidFill>
                  <a:schemeClr val="accent6"/>
                </a:solidFill>
              </a:rPr>
              <a:t>Convert the file into a list of sets.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/>
              <a:t>For example: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571750"/>
            <a:ext cx="2464638" cy="238995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/>
          <p:nvPr/>
        </p:nvSpPr>
        <p:spPr>
          <a:xfrm>
            <a:off x="4046184" y="3471218"/>
            <a:ext cx="4971554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1" i="0" sz="11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[{3, 4, 6, 7, 9, 10}, {2, 4, 5, 6, 7, 10}, {2, 9, 10}, ... ]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2"/>
          <p:cNvSpPr/>
          <p:nvPr/>
        </p:nvSpPr>
        <p:spPr>
          <a:xfrm>
            <a:off x="3239339" y="3683598"/>
            <a:ext cx="660795" cy="166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31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2: </a:t>
            </a:r>
            <a:r>
              <a:rPr lang="en" sz="3300">
                <a:solidFill>
                  <a:schemeClr val="accent6"/>
                </a:solidFill>
              </a:rPr>
              <a:t>Step 2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515399" y="1368996"/>
            <a:ext cx="7886700" cy="36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u="sng">
                <a:solidFill>
                  <a:schemeClr val="accent6"/>
                </a:solidFill>
              </a:rPr>
              <a:t>Step 2: </a:t>
            </a:r>
            <a:r>
              <a:rPr lang="en" sz="2400">
                <a:solidFill>
                  <a:schemeClr val="accent6"/>
                </a:solidFill>
              </a:rPr>
              <a:t> Given the list of sets, find the maximal subsets (i.e. remove all sets that are subsets of other sets in the list).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Example: </a:t>
            </a:r>
            <a:endParaRPr sz="2400"/>
          </a:p>
          <a:p>
            <a:pPr indent="0" lvl="0" marL="88900" rtl="0" algn="l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the maximal subsets in:</a:t>
            </a:r>
            <a:endParaRPr sz="24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[{1, 2, 3}, {1, 2, 3}, {1, 2}, {2, 3}, {2, 4}]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are:</a:t>
            </a:r>
            <a:endParaRPr sz="24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[{1, 2, 3}, {1, 2, 3}, {2, 4}]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10000"/>
              <a:buFont typeface="Quattrocento Sans"/>
              <a:buNone/>
            </a:pPr>
            <a:r>
              <a:rPr lang="en" sz="3000">
                <a:solidFill>
                  <a:schemeClr val="dk1"/>
                </a:solidFill>
              </a:rPr>
              <a:t>Object Oriented Programming (OOP) Review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22925" y="958575"/>
            <a:ext cx="8621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An object is a collection of related data and related functions</a:t>
            </a:r>
            <a:endParaRPr sz="1500">
              <a:solidFill>
                <a:schemeClr val="dk1"/>
              </a:solidFill>
            </a:endParaRPr>
          </a:p>
          <a:p>
            <a:pPr indent="0" lvl="0" marL="213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3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 A 2d point, at coordinates x, y"""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3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x_arg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y_arg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"""create a new point at x, y"""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x_arg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y_arg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3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3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"""Compute my distance from the origin"""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(()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())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endParaRPr sz="1600"/>
          </a:p>
        </p:txBody>
      </p:sp>
      <p:sp>
        <p:nvSpPr>
          <p:cNvPr id="57" name="Google Shape;57;p13"/>
          <p:cNvSpPr txBox="1"/>
          <p:nvPr/>
        </p:nvSpPr>
        <p:spPr>
          <a:xfrm>
            <a:off x="277500" y="1329600"/>
            <a:ext cx="1387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</a:t>
            </a: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 refers to the instance of the class being manipulated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2825" y="2716975"/>
            <a:ext cx="18063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attributes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92825" y="3552850"/>
            <a:ext cx="18063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0" name="Google Shape;60;p13"/>
          <p:cNvCxnSpPr>
            <a:stCxn id="59" idx="2"/>
          </p:cNvCxnSpPr>
          <p:nvPr/>
        </p:nvCxnSpPr>
        <p:spPr>
          <a:xfrm flipH="1" rot="10800000">
            <a:off x="1395975" y="3303250"/>
            <a:ext cx="1465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endCxn id="62" idx="1"/>
          </p:cNvCxnSpPr>
          <p:nvPr/>
        </p:nvCxnSpPr>
        <p:spPr>
          <a:xfrm flipH="1" rot="10800000">
            <a:off x="1596325" y="2617700"/>
            <a:ext cx="16716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7" idx="3"/>
          </p:cNvCxnSpPr>
          <p:nvPr/>
        </p:nvCxnSpPr>
        <p:spPr>
          <a:xfrm>
            <a:off x="1665000" y="1575600"/>
            <a:ext cx="27753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3267925" y="2288750"/>
            <a:ext cx="131700" cy="65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</a:pPr>
            <a:r>
              <a:rPr lang="en" sz="3000">
                <a:solidFill>
                  <a:schemeClr val="dk1"/>
                </a:solidFill>
              </a:rPr>
              <a:t>Object Oriented Programming (OOP) Review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22925" y="958575"/>
            <a:ext cx="8621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An object is a collection of related data and related functions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 A 2d point, at coordinates x, y"""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x_arg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y_arg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"""create a new point at x, y"""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x_arg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y_arg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3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"""Compute my distance from the origin"""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(()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())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oint1 =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(0,0)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(point1)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#&lt;__main__.Point object at 0x7fa3438f1310&gt;</a:t>
            </a:r>
            <a:endParaRPr i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95725" y="4624200"/>
            <a:ext cx="41493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do we get this output?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</a:pPr>
            <a:r>
              <a:rPr lang="en" sz="3000">
                <a:solidFill>
                  <a:schemeClr val="dk1"/>
                </a:solidFill>
              </a:rPr>
              <a:t>Object Oriented Programming (OOP) Review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22925" y="958575"/>
            <a:ext cx="8621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An object is a collection of related data and related functions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 A 2d point, at coordinates x, y"""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x_arg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y_arg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"""create a new point at x, y"""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x_arg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y_arg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3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"""Compute my distance from the origin"""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point1 =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(9,4)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point1.printer()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9 4</a:t>
            </a:r>
            <a:endParaRPr i="1"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365325" y="4128375"/>
            <a:ext cx="41493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there a </a:t>
            </a: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better</a:t>
            </a: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way?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rot="10800000">
            <a:off x="5169625" y="3723800"/>
            <a:ext cx="6915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09550" y="5075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3125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3200">
                <a:solidFill>
                  <a:schemeClr val="lt1"/>
                </a:solidFill>
              </a:rPr>
              <a:t> </a:t>
            </a:r>
            <a:r>
              <a:rPr lang="en"/>
              <a:t>method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39800" y="1366600"/>
            <a:ext cx="88041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How do we produce a string representation of an object?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When we pass an object to </a:t>
            </a: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print(),</a:t>
            </a: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will call method  </a:t>
            </a:r>
            <a:r>
              <a:rPr b="1"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__str__ </a:t>
            </a: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the object  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	to get its string representation. It will then print that string representation.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param):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self.param = param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str(self.param)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823592" y="3835225"/>
            <a:ext cx="3861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__str__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needs a string-type return!</a:t>
            </a:r>
            <a:endParaRPr b="0" i="0" sz="1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6" name="Google Shape;86;p16"/>
          <p:cNvCxnSpPr>
            <a:stCxn id="85" idx="1"/>
          </p:cNvCxnSpPr>
          <p:nvPr/>
        </p:nvCxnSpPr>
        <p:spPr>
          <a:xfrm flipH="1">
            <a:off x="3341592" y="3969925"/>
            <a:ext cx="148200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3200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method cont.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 A 2d point, at coordinates x, y"""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x_arg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y_arg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"""create a new point at x, y"""</a:t>
            </a:r>
            <a:endParaRPr i="1" sz="1500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x_arg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y_arg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 +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point1 =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(9,4)</a:t>
            </a:r>
            <a:endParaRPr sz="15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(point1) 	# 9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More File Methods, CSV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