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
      <p:font typeface="Lato"/>
      <p:regular r:id="rId46"/>
      <p:bold r:id="rId47"/>
      <p:italic r:id="rId48"/>
      <p:boldItalic r:id="rId49"/>
    </p:embeddedFont>
    <p:embeddedFont>
      <p:font typeface="Quattrocento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regular.fntdata"/><Relationship Id="rId41" Type="http://schemas.openxmlformats.org/officeDocument/2006/relationships/slide" Target="slides/slide36.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Lato-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QuattrocentoSans-bold.fntdata"/><Relationship Id="rId50" Type="http://schemas.openxmlformats.org/officeDocument/2006/relationships/font" Target="fonts/QuattrocentoSans-regular.fntdata"/><Relationship Id="rId53" Type="http://schemas.openxmlformats.org/officeDocument/2006/relationships/font" Target="fonts/QuattrocentoSans-boldItalic.fntdata"/><Relationship Id="rId52" Type="http://schemas.openxmlformats.org/officeDocument/2006/relationships/font" Target="fonts/Quattrocento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2650f3f72f8_1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2650f3f72f8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1148a519e_0_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b1148a519e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1148a519e_0_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b1148a519e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1148a519e_0_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b1148a519e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1148a519e_0_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b1148a519e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1148a519e_0_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b1148a519e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1148a519e_0_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b1148a519e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17f7c6cee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b17f7c6ce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17f7c6cee_0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b17f7c6ce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1148a519e_0_1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b1148a519e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1148a519e_0_10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b1148a519e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2b1148a519e_0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b1148a519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17f7c6cee_0_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b17f7c6cee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1148a519e_0_1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b1148a519e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1148a519e_0_1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b1148a519e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1148a519e_0_1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b1148a519e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1148a519e_0_1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b1148a519e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1148a519e_0_1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b1148a519e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b1148a519e_0_14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b1148a519e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b1148a519e_0_1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b1148a519e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b1148a519e_0_1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b1148a519e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1148a519e_0_1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b1148a519e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b1148a519e_0_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
              <a:t>Put this before questions?</a:t>
            </a:r>
            <a:endParaRPr/>
          </a:p>
        </p:txBody>
      </p:sp>
      <p:sp>
        <p:nvSpPr>
          <p:cNvPr id="47" name="Google Shape;47;g2b1148a519e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b1148a519e_0_1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b1148a519e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SLIDES_API182200456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SLIDES_API182200456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b1148a519e_0_1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b1148a519e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SLIDES_API87853655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SLIDES_API87853655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b1148a519e_0_1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b1148a519e_0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b1148a519e_0_2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b1148a519e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b1148a519e_0_2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b1148a519e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b1148a519e_0_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2b1148a519e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1148a519e_0_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2b1148a519e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17f7c6cee_0_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2b17f7c6cee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1148a519e_0_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2b1148a519e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1148a519e_0_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b1148a519e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1148a519e_0_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b1148a519e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251960" y="2464334"/>
            <a:ext cx="8543400" cy="670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 name="Google Shape;10;p2"/>
          <p:cNvSpPr txBox="1"/>
          <p:nvPr>
            <p:ph idx="1" type="subTitle"/>
          </p:nvPr>
        </p:nvSpPr>
        <p:spPr>
          <a:xfrm>
            <a:off x="251960" y="3415387"/>
            <a:ext cx="8543400" cy="12417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SzPts val="2100"/>
              <a:buNone/>
              <a:defRPr>
                <a:solidFill>
                  <a:srgbClr val="FFFFFF"/>
                </a:solidFill>
              </a:defRPr>
            </a:lvl1pPr>
            <a:lvl2pPr lvl="1" algn="l">
              <a:lnSpc>
                <a:spcPct val="90000"/>
              </a:lnSpc>
              <a:spcBef>
                <a:spcPts val="400"/>
              </a:spcBef>
              <a:spcAft>
                <a:spcPts val="0"/>
              </a:spcAft>
              <a:buSzPts val="1400"/>
              <a:buChar char="▪"/>
              <a:defRPr/>
            </a:lvl2pPr>
            <a:lvl3pPr lvl="2" algn="l">
              <a:lnSpc>
                <a:spcPct val="90000"/>
              </a:lnSpc>
              <a:spcBef>
                <a:spcPts val="400"/>
              </a:spcBef>
              <a:spcAft>
                <a:spcPts val="0"/>
              </a:spcAft>
              <a:buSzPts val="1400"/>
              <a:buChar char="▪"/>
              <a:defRPr/>
            </a:lvl3pPr>
            <a:lvl4pPr lvl="3" algn="l">
              <a:lnSpc>
                <a:spcPct val="90000"/>
              </a:lnSpc>
              <a:spcBef>
                <a:spcPts val="400"/>
              </a:spcBef>
              <a:spcAft>
                <a:spcPts val="0"/>
              </a:spcAft>
              <a:buSzPts val="1400"/>
              <a:buChar char="▪"/>
              <a:defRPr/>
            </a:lvl4pPr>
            <a:lvl5pPr lvl="4" algn="l">
              <a:lnSpc>
                <a:spcPct val="90000"/>
              </a:lnSpc>
              <a:spcBef>
                <a:spcPts val="400"/>
              </a:spcBef>
              <a:spcAft>
                <a:spcPts val="0"/>
              </a:spcAft>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type="obj">
  <p:cSld name="OBJECT">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44445"/>
              </a:buClr>
              <a:buSzPts val="3300"/>
              <a:buFont typeface="Quattrocento Sans"/>
              <a:buNone/>
              <a:defRPr>
                <a:solidFill>
                  <a:srgbClr val="444445"/>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3"/>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accent2"/>
              </a:buClr>
              <a:buSzPts val="2100"/>
              <a:buChar char="▪"/>
              <a:defRPr>
                <a:solidFill>
                  <a:srgbClr val="444445"/>
                </a:solidFill>
              </a:defRPr>
            </a:lvl1pPr>
            <a:lvl2pPr indent="-342900" lvl="1" marL="914400" algn="l">
              <a:lnSpc>
                <a:spcPct val="90000"/>
              </a:lnSpc>
              <a:spcBef>
                <a:spcPts val="400"/>
              </a:spcBef>
              <a:spcAft>
                <a:spcPts val="0"/>
              </a:spcAft>
              <a:buClr>
                <a:schemeClr val="accent2"/>
              </a:buClr>
              <a:buSzPts val="1800"/>
              <a:buChar char="▪"/>
              <a:defRPr>
                <a:solidFill>
                  <a:srgbClr val="444445"/>
                </a:solidFill>
              </a:defRPr>
            </a:lvl2pPr>
            <a:lvl3pPr indent="-323850" lvl="2" marL="1371600" algn="l">
              <a:lnSpc>
                <a:spcPct val="90000"/>
              </a:lnSpc>
              <a:spcBef>
                <a:spcPts val="400"/>
              </a:spcBef>
              <a:spcAft>
                <a:spcPts val="0"/>
              </a:spcAft>
              <a:buClr>
                <a:schemeClr val="accent2"/>
              </a:buClr>
              <a:buSzPts val="1500"/>
              <a:buChar char="▪"/>
              <a:defRPr>
                <a:solidFill>
                  <a:srgbClr val="444445"/>
                </a:solidFill>
              </a:defRPr>
            </a:lvl3pPr>
            <a:lvl4pPr indent="-317500" lvl="3" marL="1828800" algn="l">
              <a:lnSpc>
                <a:spcPct val="90000"/>
              </a:lnSpc>
              <a:spcBef>
                <a:spcPts val="400"/>
              </a:spcBef>
              <a:spcAft>
                <a:spcPts val="0"/>
              </a:spcAft>
              <a:buClr>
                <a:schemeClr val="accent2"/>
              </a:buClr>
              <a:buSzPts val="1400"/>
              <a:buChar char="▪"/>
              <a:defRPr>
                <a:solidFill>
                  <a:srgbClr val="444445"/>
                </a:solidFill>
              </a:defRPr>
            </a:lvl4pPr>
            <a:lvl5pPr indent="-317500" lvl="4" marL="2286000" algn="l">
              <a:lnSpc>
                <a:spcPct val="90000"/>
              </a:lnSpc>
              <a:spcBef>
                <a:spcPts val="400"/>
              </a:spcBef>
              <a:spcAft>
                <a:spcPts val="0"/>
              </a:spcAft>
              <a:buClr>
                <a:schemeClr val="accent2"/>
              </a:buClr>
              <a:buSzPts val="1400"/>
              <a:buChar char="▪"/>
              <a:defRPr>
                <a:solidFill>
                  <a:srgbClr val="444445"/>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4"/>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 name="Google Shape;16;p4"/>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 name="Google Shape;17;p4"/>
          <p:cNvSpPr txBox="1"/>
          <p:nvPr>
            <p:ph idx="12" type="sldNum"/>
          </p:nvPr>
        </p:nvSpPr>
        <p:spPr>
          <a:xfrm>
            <a:off x="0" y="0"/>
            <a:ext cx="2250000" cy="22500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1pPr>
            <a:lvl2pPr indent="0" lvl="1"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2pPr>
            <a:lvl3pPr indent="0" lvl="2"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3pPr>
            <a:lvl4pPr indent="0" lvl="3"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4pPr>
            <a:lvl5pPr indent="0" lvl="4"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5pPr>
            <a:lvl6pPr indent="0" lvl="5"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6pPr>
            <a:lvl7pPr indent="0" lvl="6"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7pPr>
            <a:lvl8pPr indent="0" lvl="7"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8pPr>
            <a:lvl9pPr indent="0" lvl="8"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 name="Google Shape;20;p5"/>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accent6"/>
              </a:buClr>
              <a:buSzPts val="2100"/>
              <a:buChar char="▪"/>
              <a:defRPr>
                <a:solidFill>
                  <a:srgbClr val="FFFFFF"/>
                </a:solidFill>
              </a:defRPr>
            </a:lvl1pPr>
            <a:lvl2pPr indent="-342900" lvl="1" marL="914400" algn="l">
              <a:lnSpc>
                <a:spcPct val="90000"/>
              </a:lnSpc>
              <a:spcBef>
                <a:spcPts val="400"/>
              </a:spcBef>
              <a:spcAft>
                <a:spcPts val="0"/>
              </a:spcAft>
              <a:buClr>
                <a:schemeClr val="accent6"/>
              </a:buClr>
              <a:buSzPts val="1800"/>
              <a:buChar char="▪"/>
              <a:defRPr>
                <a:solidFill>
                  <a:srgbClr val="FFFFFF"/>
                </a:solidFill>
              </a:defRPr>
            </a:lvl2pPr>
            <a:lvl3pPr indent="-323850" lvl="2" marL="1371600" algn="l">
              <a:lnSpc>
                <a:spcPct val="90000"/>
              </a:lnSpc>
              <a:spcBef>
                <a:spcPts val="400"/>
              </a:spcBef>
              <a:spcAft>
                <a:spcPts val="0"/>
              </a:spcAft>
              <a:buClr>
                <a:schemeClr val="accent6"/>
              </a:buClr>
              <a:buSzPts val="1500"/>
              <a:buChar char="▪"/>
              <a:defRPr>
                <a:solidFill>
                  <a:srgbClr val="FFFFFF"/>
                </a:solidFill>
              </a:defRPr>
            </a:lvl3pPr>
            <a:lvl4pPr indent="-317500" lvl="3" marL="1828800" algn="l">
              <a:lnSpc>
                <a:spcPct val="90000"/>
              </a:lnSpc>
              <a:spcBef>
                <a:spcPts val="400"/>
              </a:spcBef>
              <a:spcAft>
                <a:spcPts val="0"/>
              </a:spcAft>
              <a:buClr>
                <a:schemeClr val="accent6"/>
              </a:buClr>
              <a:buSzPts val="1400"/>
              <a:buChar char="▪"/>
              <a:defRPr>
                <a:solidFill>
                  <a:srgbClr val="FFFFFF"/>
                </a:solidFill>
              </a:defRPr>
            </a:lvl4pPr>
            <a:lvl5pPr indent="-317500" lvl="4" marL="2286000" algn="l">
              <a:lnSpc>
                <a:spcPct val="90000"/>
              </a:lnSpc>
              <a:spcBef>
                <a:spcPts val="400"/>
              </a:spcBef>
              <a:spcAft>
                <a:spcPts val="0"/>
              </a:spcAft>
              <a:buClr>
                <a:schemeClr val="accent6"/>
              </a:buClr>
              <a:buSzPts val="1400"/>
              <a:buChar char="▪"/>
              <a:defRPr>
                <a:solidFill>
                  <a:srgbClr val="FFFFF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6"/>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 name="Google Shape;23;p6"/>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accent6"/>
              </a:buClr>
              <a:buSzPts val="2100"/>
              <a:buChar char="▪"/>
              <a:defRPr>
                <a:solidFill>
                  <a:srgbClr val="FFFFFF"/>
                </a:solidFill>
              </a:defRPr>
            </a:lvl1pPr>
            <a:lvl2pPr indent="-342900" lvl="1" marL="914400" algn="l">
              <a:lnSpc>
                <a:spcPct val="90000"/>
              </a:lnSpc>
              <a:spcBef>
                <a:spcPts val="400"/>
              </a:spcBef>
              <a:spcAft>
                <a:spcPts val="0"/>
              </a:spcAft>
              <a:buClr>
                <a:schemeClr val="accent6"/>
              </a:buClr>
              <a:buSzPts val="1800"/>
              <a:buChar char="▪"/>
              <a:defRPr>
                <a:solidFill>
                  <a:srgbClr val="FFFFFF"/>
                </a:solidFill>
              </a:defRPr>
            </a:lvl2pPr>
            <a:lvl3pPr indent="-323850" lvl="2" marL="1371600" algn="l">
              <a:lnSpc>
                <a:spcPct val="90000"/>
              </a:lnSpc>
              <a:spcBef>
                <a:spcPts val="400"/>
              </a:spcBef>
              <a:spcAft>
                <a:spcPts val="0"/>
              </a:spcAft>
              <a:buClr>
                <a:schemeClr val="accent6"/>
              </a:buClr>
              <a:buSzPts val="1500"/>
              <a:buChar char="▪"/>
              <a:defRPr>
                <a:solidFill>
                  <a:srgbClr val="FFFFFF"/>
                </a:solidFill>
              </a:defRPr>
            </a:lvl3pPr>
            <a:lvl4pPr indent="-317500" lvl="3" marL="1828800" algn="l">
              <a:lnSpc>
                <a:spcPct val="90000"/>
              </a:lnSpc>
              <a:spcBef>
                <a:spcPts val="400"/>
              </a:spcBef>
              <a:spcAft>
                <a:spcPts val="0"/>
              </a:spcAft>
              <a:buClr>
                <a:schemeClr val="accent6"/>
              </a:buClr>
              <a:buSzPts val="1400"/>
              <a:buChar char="▪"/>
              <a:defRPr>
                <a:solidFill>
                  <a:srgbClr val="FFFFFF"/>
                </a:solidFill>
              </a:defRPr>
            </a:lvl4pPr>
            <a:lvl5pPr indent="-317500" lvl="4" marL="2286000" algn="l">
              <a:lnSpc>
                <a:spcPct val="90000"/>
              </a:lnSpc>
              <a:spcBef>
                <a:spcPts val="400"/>
              </a:spcBef>
              <a:spcAft>
                <a:spcPts val="0"/>
              </a:spcAft>
              <a:buClr>
                <a:schemeClr val="accent6"/>
              </a:buClr>
              <a:buSzPts val="1400"/>
              <a:buChar char="▪"/>
              <a:defRPr>
                <a:solidFill>
                  <a:srgbClr val="FFFFF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7"/>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71717"/>
              </a:buClr>
              <a:buSzPts val="3300"/>
              <a:buFont typeface="Quattrocento Sans"/>
              <a:buNone/>
              <a:defRPr>
                <a:solidFill>
                  <a:srgbClr val="17171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 name="Google Shape;26;p7"/>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accent2"/>
              </a:buClr>
              <a:buSzPts val="2100"/>
              <a:buChar char="▪"/>
              <a:defRPr>
                <a:solidFill>
                  <a:srgbClr val="171717"/>
                </a:solidFill>
              </a:defRPr>
            </a:lvl1pPr>
            <a:lvl2pPr indent="-342900" lvl="1" marL="914400" algn="l">
              <a:lnSpc>
                <a:spcPct val="90000"/>
              </a:lnSpc>
              <a:spcBef>
                <a:spcPts val="400"/>
              </a:spcBef>
              <a:spcAft>
                <a:spcPts val="0"/>
              </a:spcAft>
              <a:buClr>
                <a:schemeClr val="accent2"/>
              </a:buClr>
              <a:buSzPts val="1800"/>
              <a:buChar char="▪"/>
              <a:defRPr>
                <a:solidFill>
                  <a:srgbClr val="171717"/>
                </a:solidFill>
              </a:defRPr>
            </a:lvl2pPr>
            <a:lvl3pPr indent="-323850" lvl="2" marL="1371600" algn="l">
              <a:lnSpc>
                <a:spcPct val="90000"/>
              </a:lnSpc>
              <a:spcBef>
                <a:spcPts val="400"/>
              </a:spcBef>
              <a:spcAft>
                <a:spcPts val="0"/>
              </a:spcAft>
              <a:buClr>
                <a:schemeClr val="accent2"/>
              </a:buClr>
              <a:buSzPts val="1500"/>
              <a:buChar char="▪"/>
              <a:defRPr>
                <a:solidFill>
                  <a:srgbClr val="171717"/>
                </a:solidFill>
              </a:defRPr>
            </a:lvl3pPr>
            <a:lvl4pPr indent="-317500" lvl="3" marL="1828800" algn="l">
              <a:lnSpc>
                <a:spcPct val="90000"/>
              </a:lnSpc>
              <a:spcBef>
                <a:spcPts val="400"/>
              </a:spcBef>
              <a:spcAft>
                <a:spcPts val="0"/>
              </a:spcAft>
              <a:buClr>
                <a:schemeClr val="accent2"/>
              </a:buClr>
              <a:buSzPts val="1400"/>
              <a:buChar char="▪"/>
              <a:defRPr>
                <a:solidFill>
                  <a:srgbClr val="171717"/>
                </a:solidFill>
              </a:defRPr>
            </a:lvl4pPr>
            <a:lvl5pPr indent="-317500" lvl="4" marL="2286000" algn="l">
              <a:lnSpc>
                <a:spcPct val="90000"/>
              </a:lnSpc>
              <a:spcBef>
                <a:spcPts val="400"/>
              </a:spcBef>
              <a:spcAft>
                <a:spcPts val="0"/>
              </a:spcAft>
              <a:buClr>
                <a:schemeClr val="accent2"/>
              </a:buClr>
              <a:buSzPts val="1400"/>
              <a:buChar char="▪"/>
              <a:defRPr>
                <a:solidFill>
                  <a:srgbClr val="171717"/>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8"/>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Quattrocento Sans"/>
              <a:buNone/>
              <a:defRPr>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8"/>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accent2"/>
              </a:buClr>
              <a:buSzPts val="2100"/>
              <a:buChar char="▪"/>
              <a:defRPr>
                <a:solidFill>
                  <a:schemeClr val="dk1"/>
                </a:solidFill>
              </a:defRPr>
            </a:lvl1pPr>
            <a:lvl2pPr indent="-342900" lvl="1" marL="914400" algn="l">
              <a:lnSpc>
                <a:spcPct val="90000"/>
              </a:lnSpc>
              <a:spcBef>
                <a:spcPts val="400"/>
              </a:spcBef>
              <a:spcAft>
                <a:spcPts val="0"/>
              </a:spcAft>
              <a:buClr>
                <a:schemeClr val="accent2"/>
              </a:buClr>
              <a:buSzPts val="1800"/>
              <a:buChar char="▪"/>
              <a:defRPr>
                <a:solidFill>
                  <a:schemeClr val="dk1"/>
                </a:solidFill>
              </a:defRPr>
            </a:lvl2pPr>
            <a:lvl3pPr indent="-323850" lvl="2" marL="1371600" algn="l">
              <a:lnSpc>
                <a:spcPct val="90000"/>
              </a:lnSpc>
              <a:spcBef>
                <a:spcPts val="400"/>
              </a:spcBef>
              <a:spcAft>
                <a:spcPts val="0"/>
              </a:spcAft>
              <a:buClr>
                <a:schemeClr val="accent2"/>
              </a:buClr>
              <a:buSzPts val="1500"/>
              <a:buChar char="▪"/>
              <a:defRPr>
                <a:solidFill>
                  <a:schemeClr val="dk1"/>
                </a:solidFill>
              </a:defRPr>
            </a:lvl3pPr>
            <a:lvl4pPr indent="-317500" lvl="3" marL="1828800" algn="l">
              <a:lnSpc>
                <a:spcPct val="90000"/>
              </a:lnSpc>
              <a:spcBef>
                <a:spcPts val="400"/>
              </a:spcBef>
              <a:spcAft>
                <a:spcPts val="0"/>
              </a:spcAft>
              <a:buClr>
                <a:schemeClr val="accent2"/>
              </a:buClr>
              <a:buSzPts val="1400"/>
              <a:buChar char="▪"/>
              <a:defRPr>
                <a:solidFill>
                  <a:schemeClr val="dk1"/>
                </a:solidFill>
              </a:defRPr>
            </a:lvl4pPr>
            <a:lvl5pPr indent="-317500" lvl="4" marL="2286000" algn="l">
              <a:lnSpc>
                <a:spcPct val="90000"/>
              </a:lnSpc>
              <a:spcBef>
                <a:spcPts val="400"/>
              </a:spcBef>
              <a:spcAft>
                <a:spcPts val="0"/>
              </a:spcAft>
              <a:buClr>
                <a:schemeClr val="accent2"/>
              </a:buClr>
              <a:buSzPts val="1400"/>
              <a:buChar char="▪"/>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9"/>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 name="Google Shape;32;p9"/>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accent2"/>
              </a:buClr>
              <a:buSzPts val="2100"/>
              <a:buChar char="▪"/>
              <a:defRPr>
                <a:solidFill>
                  <a:srgbClr val="FFFFFF"/>
                </a:solidFill>
              </a:defRPr>
            </a:lvl1pPr>
            <a:lvl2pPr indent="-342900" lvl="1" marL="914400" algn="l">
              <a:lnSpc>
                <a:spcPct val="90000"/>
              </a:lnSpc>
              <a:spcBef>
                <a:spcPts val="400"/>
              </a:spcBef>
              <a:spcAft>
                <a:spcPts val="0"/>
              </a:spcAft>
              <a:buClr>
                <a:schemeClr val="accent2"/>
              </a:buClr>
              <a:buSzPts val="1800"/>
              <a:buChar char="▪"/>
              <a:defRPr>
                <a:solidFill>
                  <a:srgbClr val="FFFFFF"/>
                </a:solidFill>
              </a:defRPr>
            </a:lvl2pPr>
            <a:lvl3pPr indent="-323850" lvl="2" marL="1371600" algn="l">
              <a:lnSpc>
                <a:spcPct val="90000"/>
              </a:lnSpc>
              <a:spcBef>
                <a:spcPts val="400"/>
              </a:spcBef>
              <a:spcAft>
                <a:spcPts val="0"/>
              </a:spcAft>
              <a:buClr>
                <a:schemeClr val="accent2"/>
              </a:buClr>
              <a:buSzPts val="1500"/>
              <a:buChar char="▪"/>
              <a:defRPr>
                <a:solidFill>
                  <a:srgbClr val="FFFFFF"/>
                </a:solidFill>
              </a:defRPr>
            </a:lvl3pPr>
            <a:lvl4pPr indent="-317500" lvl="3" marL="1828800" algn="l">
              <a:lnSpc>
                <a:spcPct val="90000"/>
              </a:lnSpc>
              <a:spcBef>
                <a:spcPts val="400"/>
              </a:spcBef>
              <a:spcAft>
                <a:spcPts val="0"/>
              </a:spcAft>
              <a:buClr>
                <a:schemeClr val="accent2"/>
              </a:buClr>
              <a:buSzPts val="1400"/>
              <a:buChar char="▪"/>
              <a:defRPr>
                <a:solidFill>
                  <a:srgbClr val="FFFFFF"/>
                </a:solidFill>
              </a:defRPr>
            </a:lvl4pPr>
            <a:lvl5pPr indent="-317500" lvl="4" marL="2286000" algn="l">
              <a:lnSpc>
                <a:spcPct val="90000"/>
              </a:lnSpc>
              <a:spcBef>
                <a:spcPts val="400"/>
              </a:spcBef>
              <a:spcAft>
                <a:spcPts val="0"/>
              </a:spcAft>
              <a:buClr>
                <a:schemeClr val="accent2"/>
              </a:buClr>
              <a:buSzPts val="1400"/>
              <a:buChar char="▪"/>
              <a:defRPr>
                <a:solidFill>
                  <a:srgbClr val="FFFFF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Quattrocento Sans"/>
              <a:buNone/>
              <a:defRPr b="0" i="0" sz="33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8"/>
            <a:ext cx="7886700" cy="36315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007EE5"/>
              </a:buClr>
              <a:buSzPts val="2100"/>
              <a:buFont typeface="Noto Sans Symbols"/>
              <a:buChar char="▪"/>
              <a:defRPr b="0" i="0" sz="2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rgbClr val="007EE5"/>
              </a:buClr>
              <a:buSzPts val="1800"/>
              <a:buFont typeface="Noto Sans Symbols"/>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rgbClr val="007EE5"/>
              </a:buClr>
              <a:buSzPts val="1500"/>
              <a:buFont typeface="Noto Sans Symbols"/>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rgbClr val="007EE5"/>
              </a:buClr>
              <a:buSzPts val="140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rgbClr val="007EE5"/>
              </a:buClr>
              <a:buSzPts val="140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ocs.python.org/3.8/library/functions.html" TargetMode="Externa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16.png"/><Relationship Id="rId5" Type="http://schemas.openxmlformats.org/officeDocument/2006/relationships/hyperlink" Target="https://www.sli.do/features-google-slides?payload=eyJwb2xsVXVpZCI6IjY5MTBhYjVhLTEwZDMtNGZhNy04MTAwLTZiMTY2ZmY1ZWFhOSIsInByZXNlbnRhdGlvbklkIjoiMS1GSEJCTzM3RG9BbWdwSE9jbDZHUEtFVEFoaDNMNlNYOWxPdnJObGpNeDgiLCJzbGlkZUlkIjoiU0xJREVTX0FQSTE4MjIwMDQ1NjFfMCIsInRpbWVsaW5lIjpbeyJwb2xsUXVlc3Rpb25VdWlkIjoiODQ4MzdmMmYtM2UyYy00MWM4LWI2NTYtODg4YmJlZjcxODg2Iiwic2hvd0NvcnJlY3RBbnN3ZXJzIjpmYWxzZSwic2hvd1Jlc3VsdHMiOmZhbHNlfSx7InBvbGxRdWVzdGlvblV1aWQiOiI4NDgzN2YyZi0zZTJjLTQxYzgtYjY1Ni04ODhiYmVmNzE4ODYiLCJzaG93Q29ycmVjdEFuc3dlcnMiOnRydWUsInNob3dSZXN1bHRzIjp0cnVlfV0sInR5cGUiOiJTbGlkb1BvbGwifQ%3D%3D" TargetMode="External"/><Relationship Id="rId6" Type="http://schemas.openxmlformats.org/officeDocument/2006/relationships/image" Target="../media/image22.png"/><Relationship Id="rId7" Type="http://schemas.openxmlformats.org/officeDocument/2006/relationships/hyperlink" Target="https://chrome.google.com/webstore/detail/slido/dhhclfjehmpacimcdknijodpjpmppkii"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sli.do/features-google-slides?payload=eyJwb2xsVXVpZCI6ImYxNWU2NmNmLThjYmYtNDE3NS1hYTg0LTY3YjNkY2M2M2Q4YSIsInByZXNlbnRhdGlvbklkIjoiMS1GSEJCTzM3RG9BbWdwSE9jbDZHUEtFVEFoaDNMNlNYOWxPdnJObGpNeDgiLCJzbGlkZUlkIjoiU0xJREVTX0FQSTg3ODUzNjU1Ml8wIiwidGltZWxpbmUiOlt7InNob3dSZXN1bHRzIjpmYWxzZSwicG9sbFF1ZXN0aW9uVXVpZCI6ImU0NzA5ZjY2LTNmOTMtNDU5Yy04MzM1LTNjNjdkYWZhYWFiNCJ9LHsic2hvd1Jlc3VsdHMiOnRydWUsInBvbGxRdWVzdGlvblV1aWQiOiJlNDcwOWY2Ni0zZjkzLTQ1OWMtODMzNS0zYzY3ZGFmYWFhYjQifV0sInR5cGUiOiJTbGlkb1BvbGwifQ%3D%3D" TargetMode="External"/><Relationship Id="rId4" Type="http://schemas.openxmlformats.org/officeDocument/2006/relationships/image" Target="../media/image22.png"/><Relationship Id="rId5" Type="http://schemas.openxmlformats.org/officeDocument/2006/relationships/hyperlink" Target="https://chrome.google.com/webstore/detail/slido/dhhclfjehmpacimcdknijodpjpmppkii" TargetMode="External"/><Relationship Id="rId6" Type="http://schemas.openxmlformats.org/officeDocument/2006/relationships/hyperlink" Target="https://www.sli.do/features-google-slides?interaction-type=T3BlblRleHQ%3D" TargetMode="External"/><Relationship Id="rId7"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ph type="ctrTitle"/>
          </p:nvPr>
        </p:nvSpPr>
        <p:spPr>
          <a:xfrm>
            <a:off x="188970" y="1848251"/>
            <a:ext cx="6407700" cy="5025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100000"/>
              </a:lnSpc>
              <a:spcBef>
                <a:spcPts val="0"/>
              </a:spcBef>
              <a:spcAft>
                <a:spcPts val="0"/>
              </a:spcAft>
              <a:buClr>
                <a:srgbClr val="FFFFFF"/>
              </a:buClr>
              <a:buSzPct val="100000"/>
              <a:buFont typeface="Quattrocento Sans"/>
              <a:buNone/>
            </a:pPr>
            <a:br>
              <a:rPr lang="en" sz="6000"/>
            </a:br>
            <a:r>
              <a:rPr b="0" lang="en" sz="3600"/>
              <a:t>Tutorial </a:t>
            </a:r>
            <a:r>
              <a:rPr lang="en" sz="3600"/>
              <a:t>2</a:t>
            </a:r>
            <a:r>
              <a:rPr b="0" lang="en" sz="3600"/>
              <a:t> - Week </a:t>
            </a:r>
            <a:r>
              <a:rPr lang="en" sz="3600"/>
              <a:t>3</a:t>
            </a:r>
            <a:endParaRPr/>
          </a:p>
        </p:txBody>
      </p:sp>
      <p:sp>
        <p:nvSpPr>
          <p:cNvPr id="38" name="Google Shape;38;p10"/>
          <p:cNvSpPr txBox="1"/>
          <p:nvPr>
            <p:ph idx="1" type="subTitle"/>
          </p:nvPr>
        </p:nvSpPr>
        <p:spPr>
          <a:xfrm>
            <a:off x="188970" y="2942540"/>
            <a:ext cx="6407700" cy="9312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1800"/>
              <a:buNone/>
            </a:pPr>
            <a:r>
              <a:rPr b="0" i="1" lang="en" sz="1800" u="none" cap="none" strike="noStrike">
                <a:solidFill>
                  <a:srgbClr val="FFFF00"/>
                </a:solidFill>
                <a:latin typeface="Arial"/>
                <a:ea typeface="Arial"/>
                <a:cs typeface="Arial"/>
                <a:sym typeface="Arial"/>
              </a:rPr>
              <a:t>We’ll be starting at the 10 minute mark</a:t>
            </a:r>
            <a:endParaRPr/>
          </a:p>
          <a:p>
            <a:pPr indent="0" lvl="0" marL="0" rtl="0" algn="l">
              <a:lnSpc>
                <a:spcPct val="90000"/>
              </a:lnSpc>
              <a:spcBef>
                <a:spcPts val="800"/>
              </a:spcBef>
              <a:spcAft>
                <a:spcPts val="0"/>
              </a:spcAft>
              <a:buSzPts val="21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77466"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Defining Functions</a:t>
            </a:r>
            <a:endParaRPr/>
          </a:p>
        </p:txBody>
      </p:sp>
      <p:sp>
        <p:nvSpPr>
          <p:cNvPr id="102" name="Google Shape;102;p19"/>
          <p:cNvSpPr txBox="1"/>
          <p:nvPr>
            <p:ph idx="1" type="body"/>
          </p:nvPr>
        </p:nvSpPr>
        <p:spPr>
          <a:xfrm>
            <a:off x="327860" y="1338379"/>
            <a:ext cx="3454264" cy="3513814"/>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000"/>
              <a:buNone/>
            </a:pPr>
            <a:r>
              <a:rPr b="1" lang="en" sz="1700"/>
              <a:t>Function Elements:</a:t>
            </a:r>
            <a:endParaRPr b="1" sz="1700"/>
          </a:p>
          <a:p>
            <a:pPr indent="-254000" lvl="0" marL="368300" rtl="0" algn="l">
              <a:lnSpc>
                <a:spcPct val="115000"/>
              </a:lnSpc>
              <a:spcBef>
                <a:spcPts val="0"/>
              </a:spcBef>
              <a:spcAft>
                <a:spcPts val="0"/>
              </a:spcAft>
              <a:buSzPts val="1000"/>
              <a:buAutoNum type="arabicPeriod"/>
            </a:pPr>
            <a:r>
              <a:rPr lang="en" sz="1700"/>
              <a:t>Header</a:t>
            </a:r>
            <a:endParaRPr sz="1700"/>
          </a:p>
          <a:p>
            <a:pPr indent="-254000" lvl="0" marL="368300" rtl="0" algn="l">
              <a:lnSpc>
                <a:spcPct val="115000"/>
              </a:lnSpc>
              <a:spcBef>
                <a:spcPts val="0"/>
              </a:spcBef>
              <a:spcAft>
                <a:spcPts val="0"/>
              </a:spcAft>
              <a:buSzPts val="1000"/>
              <a:buAutoNum type="arabicPeriod"/>
            </a:pPr>
            <a:r>
              <a:rPr lang="en" sz="1700"/>
              <a:t>Body</a:t>
            </a:r>
            <a:endParaRPr sz="1700"/>
          </a:p>
          <a:p>
            <a:pPr indent="-254000" lvl="1" marL="711200" rtl="0" algn="l">
              <a:lnSpc>
                <a:spcPct val="114999"/>
              </a:lnSpc>
              <a:spcBef>
                <a:spcPts val="0"/>
              </a:spcBef>
              <a:spcAft>
                <a:spcPts val="0"/>
              </a:spcAft>
              <a:buSzPts val="1000"/>
              <a:buFont typeface="Arial"/>
              <a:buChar char="•"/>
            </a:pPr>
            <a:r>
              <a:rPr lang="en" sz="1700"/>
              <a:t>Docstring</a:t>
            </a:r>
            <a:endParaRPr sz="1700"/>
          </a:p>
          <a:p>
            <a:pPr indent="-254000" lvl="1" marL="711200" rtl="0" algn="l">
              <a:lnSpc>
                <a:spcPct val="115000"/>
              </a:lnSpc>
              <a:spcBef>
                <a:spcPts val="0"/>
              </a:spcBef>
              <a:spcAft>
                <a:spcPts val="0"/>
              </a:spcAft>
              <a:buSzPts val="1000"/>
              <a:buFont typeface="Arial"/>
              <a:buChar char="•"/>
            </a:pPr>
            <a:r>
              <a:rPr lang="en" sz="1700"/>
              <a:t>Statements implementing the purpose (intended semantics) of the function</a:t>
            </a:r>
            <a:endParaRPr/>
          </a:p>
          <a:p>
            <a:pPr indent="-190500" lvl="0" marL="368300" rtl="0" algn="l">
              <a:lnSpc>
                <a:spcPct val="115000"/>
              </a:lnSpc>
              <a:spcBef>
                <a:spcPts val="0"/>
              </a:spcBef>
              <a:spcAft>
                <a:spcPts val="0"/>
              </a:spcAft>
              <a:buSzPts val="1000"/>
              <a:buNone/>
            </a:pPr>
            <a:r>
              <a:t/>
            </a:r>
            <a:endParaRPr sz="1700"/>
          </a:p>
          <a:p>
            <a:pPr indent="0" lvl="0" marL="114300" rtl="0" algn="l">
              <a:lnSpc>
                <a:spcPct val="115000"/>
              </a:lnSpc>
              <a:spcBef>
                <a:spcPts val="0"/>
              </a:spcBef>
              <a:spcAft>
                <a:spcPts val="0"/>
              </a:spcAft>
              <a:buSzPts val="1000"/>
              <a:buNone/>
            </a:pPr>
            <a:r>
              <a:rPr b="1" lang="en" sz="1700"/>
              <a:t>Practice question: </a:t>
            </a:r>
            <a:endParaRPr b="1" sz="1700"/>
          </a:p>
          <a:p>
            <a:pPr indent="0" lvl="0" marL="114300" rtl="0" algn="l">
              <a:lnSpc>
                <a:spcPct val="115000"/>
              </a:lnSpc>
              <a:spcBef>
                <a:spcPts val="0"/>
              </a:spcBef>
              <a:spcAft>
                <a:spcPts val="0"/>
              </a:spcAft>
              <a:buSzPts val="1000"/>
              <a:buNone/>
            </a:pPr>
            <a:r>
              <a:rPr lang="en" sz="1700"/>
              <a:t>I implement  a function that calculates the area of a rectangle.</a:t>
            </a:r>
            <a:endParaRPr sz="1700"/>
          </a:p>
          <a:p>
            <a:pPr indent="-76200" lvl="0" marL="177800" rtl="0" algn="l">
              <a:lnSpc>
                <a:spcPct val="90000"/>
              </a:lnSpc>
              <a:spcBef>
                <a:spcPts val="800"/>
              </a:spcBef>
              <a:spcAft>
                <a:spcPts val="0"/>
              </a:spcAft>
              <a:buSzPts val="1700"/>
              <a:buNone/>
            </a:pPr>
            <a:r>
              <a:t/>
            </a:r>
            <a:endParaRPr sz="1700"/>
          </a:p>
        </p:txBody>
      </p:sp>
      <p:pic>
        <p:nvPicPr>
          <p:cNvPr id="103" name="Google Shape;103;p19"/>
          <p:cNvPicPr preferRelativeResize="0"/>
          <p:nvPr/>
        </p:nvPicPr>
        <p:blipFill>
          <a:blip r:embed="rId3">
            <a:alphaModFix/>
          </a:blip>
          <a:stretch>
            <a:fillRect/>
          </a:stretch>
        </p:blipFill>
        <p:spPr>
          <a:xfrm>
            <a:off x="3782125" y="1338375"/>
            <a:ext cx="5469701" cy="231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59709" y="500812"/>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Example of a function</a:t>
            </a:r>
            <a:endParaRPr/>
          </a:p>
        </p:txBody>
      </p:sp>
      <p:sp>
        <p:nvSpPr>
          <p:cNvPr id="109" name="Google Shape;109;p20"/>
          <p:cNvSpPr txBox="1"/>
          <p:nvPr>
            <p:ph idx="1" type="body"/>
          </p:nvPr>
        </p:nvSpPr>
        <p:spPr>
          <a:xfrm>
            <a:off x="359710" y="1180465"/>
            <a:ext cx="3946648" cy="3626609"/>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114999"/>
              </a:lnSpc>
              <a:spcBef>
                <a:spcPts val="0"/>
              </a:spcBef>
              <a:spcAft>
                <a:spcPts val="0"/>
              </a:spcAft>
              <a:buSzPts val="1800"/>
              <a:buNone/>
            </a:pPr>
            <a:r>
              <a:rPr b="1" lang="en" sz="1800"/>
              <a:t>Function Elements:</a:t>
            </a:r>
            <a:endParaRPr sz="1800"/>
          </a:p>
          <a:p>
            <a:pPr indent="-254000" lvl="0" marL="368300" rtl="0" algn="l">
              <a:lnSpc>
                <a:spcPct val="114999"/>
              </a:lnSpc>
              <a:spcBef>
                <a:spcPts val="0"/>
              </a:spcBef>
              <a:spcAft>
                <a:spcPts val="0"/>
              </a:spcAft>
              <a:buSzPts val="1800"/>
              <a:buAutoNum type="arabicPeriod"/>
            </a:pPr>
            <a:r>
              <a:rPr lang="en" sz="1800"/>
              <a:t>Header</a:t>
            </a:r>
            <a:endParaRPr/>
          </a:p>
          <a:p>
            <a:pPr indent="-254000" lvl="0" marL="368300" rtl="0" algn="l">
              <a:lnSpc>
                <a:spcPct val="114999"/>
              </a:lnSpc>
              <a:spcBef>
                <a:spcPts val="0"/>
              </a:spcBef>
              <a:spcAft>
                <a:spcPts val="0"/>
              </a:spcAft>
              <a:buSzPts val="1800"/>
              <a:buAutoNum type="arabicPeriod"/>
            </a:pPr>
            <a:r>
              <a:rPr lang="en" sz="1800"/>
              <a:t>Body</a:t>
            </a:r>
            <a:endParaRPr/>
          </a:p>
          <a:p>
            <a:pPr indent="-254000" lvl="1" marL="711200" rtl="0" algn="l">
              <a:lnSpc>
                <a:spcPct val="114999"/>
              </a:lnSpc>
              <a:spcBef>
                <a:spcPts val="0"/>
              </a:spcBef>
              <a:spcAft>
                <a:spcPts val="0"/>
              </a:spcAft>
              <a:buSzPts val="1800"/>
              <a:buFont typeface="Arial"/>
              <a:buChar char="•"/>
            </a:pPr>
            <a:r>
              <a:rPr lang="en"/>
              <a:t>Docstring</a:t>
            </a:r>
            <a:endParaRPr/>
          </a:p>
          <a:p>
            <a:pPr indent="-254000" lvl="1" marL="711200" rtl="0" algn="l">
              <a:lnSpc>
                <a:spcPct val="114999"/>
              </a:lnSpc>
              <a:spcBef>
                <a:spcPts val="0"/>
              </a:spcBef>
              <a:spcAft>
                <a:spcPts val="0"/>
              </a:spcAft>
              <a:buSzPts val="1800"/>
              <a:buFont typeface="Arial"/>
              <a:buChar char="•"/>
            </a:pPr>
            <a:r>
              <a:rPr lang="en"/>
              <a:t>Statements implementing the purpose (intended semantics) of the function</a:t>
            </a:r>
            <a:endParaRPr/>
          </a:p>
          <a:p>
            <a:pPr indent="-127000" lvl="0" marL="368300" rtl="0" algn="l">
              <a:lnSpc>
                <a:spcPct val="114999"/>
              </a:lnSpc>
              <a:spcBef>
                <a:spcPts val="0"/>
              </a:spcBef>
              <a:spcAft>
                <a:spcPts val="0"/>
              </a:spcAft>
              <a:buSzPts val="2100"/>
              <a:buNone/>
            </a:pPr>
            <a:r>
              <a:t/>
            </a:r>
            <a:endParaRPr/>
          </a:p>
          <a:p>
            <a:pPr indent="0" lvl="0" marL="114300" rtl="0" algn="l">
              <a:lnSpc>
                <a:spcPct val="114999"/>
              </a:lnSpc>
              <a:spcBef>
                <a:spcPts val="0"/>
              </a:spcBef>
              <a:spcAft>
                <a:spcPts val="0"/>
              </a:spcAft>
              <a:buSzPts val="1000"/>
              <a:buNone/>
            </a:pPr>
            <a:r>
              <a:rPr b="1" lang="en" sz="1800"/>
              <a:t>Questions:</a:t>
            </a:r>
            <a:endParaRPr/>
          </a:p>
          <a:p>
            <a:pPr indent="-254000" lvl="0" marL="368300" rtl="0" algn="l">
              <a:lnSpc>
                <a:spcPct val="115000"/>
              </a:lnSpc>
              <a:spcBef>
                <a:spcPts val="0"/>
              </a:spcBef>
              <a:spcAft>
                <a:spcPts val="0"/>
              </a:spcAft>
              <a:buSzPts val="1000"/>
              <a:buChar char="▪"/>
            </a:pPr>
            <a:r>
              <a:rPr lang="en" sz="1800"/>
              <a:t>What happens when I run this code?</a:t>
            </a:r>
            <a:endParaRPr sz="1800"/>
          </a:p>
          <a:p>
            <a:pPr indent="-254000" lvl="0" marL="368300" rtl="0" algn="l">
              <a:lnSpc>
                <a:spcPct val="115000"/>
              </a:lnSpc>
              <a:spcBef>
                <a:spcPts val="0"/>
              </a:spcBef>
              <a:spcAft>
                <a:spcPts val="0"/>
              </a:spcAft>
              <a:buSzPts val="1000"/>
              <a:buChar char="▪"/>
            </a:pPr>
            <a:r>
              <a:rPr lang="en" sz="1800"/>
              <a:t>How do/can I use this function ?</a:t>
            </a:r>
            <a:endParaRPr sz="1800"/>
          </a:p>
          <a:p>
            <a:pPr indent="0" lvl="0" marL="114300" rtl="0" algn="l">
              <a:lnSpc>
                <a:spcPct val="115000"/>
              </a:lnSpc>
              <a:spcBef>
                <a:spcPts val="0"/>
              </a:spcBef>
              <a:spcAft>
                <a:spcPts val="0"/>
              </a:spcAft>
              <a:buSzPts val="1000"/>
              <a:buNone/>
            </a:pPr>
            <a:r>
              <a:t/>
            </a:r>
            <a:endParaRPr sz="1800"/>
          </a:p>
        </p:txBody>
      </p:sp>
      <p:pic>
        <p:nvPicPr>
          <p:cNvPr id="110" name="Google Shape;110;p20"/>
          <p:cNvPicPr preferRelativeResize="0"/>
          <p:nvPr/>
        </p:nvPicPr>
        <p:blipFill>
          <a:blip r:embed="rId3">
            <a:alphaModFix/>
          </a:blip>
          <a:stretch>
            <a:fillRect/>
          </a:stretch>
        </p:blipFill>
        <p:spPr>
          <a:xfrm>
            <a:off x="4206975" y="517150"/>
            <a:ext cx="6830950" cy="410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36444" y="478400"/>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Calling functions</a:t>
            </a:r>
            <a:endParaRPr/>
          </a:p>
        </p:txBody>
      </p:sp>
      <p:sp>
        <p:nvSpPr>
          <p:cNvPr id="116" name="Google Shape;116;p21"/>
          <p:cNvSpPr txBox="1"/>
          <p:nvPr>
            <p:ph idx="1" type="body"/>
          </p:nvPr>
        </p:nvSpPr>
        <p:spPr>
          <a:xfrm>
            <a:off x="91253" y="1327931"/>
            <a:ext cx="3949795" cy="3649021"/>
          </a:xfrm>
          <a:prstGeom prst="rect">
            <a:avLst/>
          </a:prstGeom>
          <a:noFill/>
          <a:ln>
            <a:noFill/>
          </a:ln>
        </p:spPr>
        <p:txBody>
          <a:bodyPr anchorCtr="0" anchor="t" bIns="34275" lIns="68575" spcFirstLastPara="1" rIns="68575" wrap="square" tIns="34275">
            <a:noAutofit/>
          </a:bodyPr>
          <a:lstStyle/>
          <a:p>
            <a:pPr indent="0" lvl="0" marL="114300" rtl="0" algn="l">
              <a:lnSpc>
                <a:spcPct val="115000"/>
              </a:lnSpc>
              <a:spcBef>
                <a:spcPts val="0"/>
              </a:spcBef>
              <a:spcAft>
                <a:spcPts val="0"/>
              </a:spcAft>
              <a:buSzPts val="1000"/>
              <a:buNone/>
            </a:pPr>
            <a:r>
              <a:rPr b="1" lang="en" sz="1700"/>
              <a:t>Note: </a:t>
            </a:r>
            <a:r>
              <a:rPr lang="en" sz="1700"/>
              <a:t>variables </a:t>
            </a:r>
            <a:r>
              <a:rPr lang="en" sz="1700">
                <a:latin typeface="Courier New"/>
                <a:ea typeface="Courier New"/>
                <a:cs typeface="Courier New"/>
                <a:sym typeface="Courier New"/>
              </a:rPr>
              <a:t>length</a:t>
            </a:r>
            <a:r>
              <a:rPr lang="en" sz="1700"/>
              <a:t> and </a:t>
            </a:r>
            <a:r>
              <a:rPr lang="en" sz="1700">
                <a:latin typeface="Courier New"/>
                <a:ea typeface="Courier New"/>
                <a:cs typeface="Courier New"/>
                <a:sym typeface="Courier New"/>
              </a:rPr>
              <a:t>width</a:t>
            </a:r>
            <a:r>
              <a:rPr lang="en" sz="1700"/>
              <a:t> are </a:t>
            </a:r>
            <a:r>
              <a:rPr b="1" lang="en" sz="1700"/>
              <a:t> parameters</a:t>
            </a:r>
            <a:r>
              <a:rPr lang="en" sz="1700"/>
              <a:t> of the </a:t>
            </a:r>
            <a:r>
              <a:rPr lang="en" sz="1700">
                <a:latin typeface="Courier New"/>
                <a:ea typeface="Courier New"/>
                <a:cs typeface="Courier New"/>
                <a:sym typeface="Courier New"/>
              </a:rPr>
              <a:t>area2D</a:t>
            </a:r>
            <a:r>
              <a:rPr lang="en" sz="1700"/>
              <a:t> function. </a:t>
            </a:r>
            <a:endParaRPr b="1" sz="1700"/>
          </a:p>
          <a:p>
            <a:pPr indent="0" lvl="0" marL="177800" rtl="0" algn="l">
              <a:lnSpc>
                <a:spcPct val="114999"/>
              </a:lnSpc>
              <a:spcBef>
                <a:spcPts val="0"/>
              </a:spcBef>
              <a:spcAft>
                <a:spcPts val="0"/>
              </a:spcAft>
              <a:buSzPts val="1000"/>
              <a:buNone/>
            </a:pPr>
            <a:r>
              <a:rPr b="1" lang="en" sz="1700"/>
              <a:t>Questions:</a:t>
            </a:r>
            <a:endParaRPr sz="1700"/>
          </a:p>
          <a:p>
            <a:pPr indent="-254000" lvl="1" marL="711200" rtl="0" algn="l">
              <a:lnSpc>
                <a:spcPct val="115000"/>
              </a:lnSpc>
              <a:spcBef>
                <a:spcPts val="0"/>
              </a:spcBef>
              <a:spcAft>
                <a:spcPts val="0"/>
              </a:spcAft>
              <a:buSzPts val="1200"/>
              <a:buChar char="▪"/>
            </a:pPr>
            <a:r>
              <a:rPr lang="en" sz="1700"/>
              <a:t>Q1: Why isn’t the area of the rectangle with length 5 and with 7 displayed in the Python shell?</a:t>
            </a:r>
            <a:endParaRPr sz="1700"/>
          </a:p>
          <a:p>
            <a:pPr indent="-177800" lvl="1" marL="711200" rtl="0" algn="l">
              <a:lnSpc>
                <a:spcPct val="115000"/>
              </a:lnSpc>
              <a:spcBef>
                <a:spcPts val="0"/>
              </a:spcBef>
              <a:spcAft>
                <a:spcPts val="0"/>
              </a:spcAft>
              <a:buSzPts val="1000"/>
              <a:buNone/>
            </a:pPr>
            <a:r>
              <a:t/>
            </a:r>
            <a:endParaRPr sz="1700"/>
          </a:p>
          <a:p>
            <a:pPr indent="-254000" lvl="1" marL="711200" rtl="0" algn="l">
              <a:lnSpc>
                <a:spcPct val="115000"/>
              </a:lnSpc>
              <a:spcBef>
                <a:spcPts val="0"/>
              </a:spcBef>
              <a:spcAft>
                <a:spcPts val="0"/>
              </a:spcAft>
              <a:buSzPts val="1200"/>
              <a:buChar char="▪"/>
            </a:pPr>
            <a:r>
              <a:rPr lang="en" sz="1700"/>
              <a:t>Q2. How can I display the value returned by the function </a:t>
            </a:r>
            <a:r>
              <a:rPr lang="en" sz="1700">
                <a:latin typeface="Courier New"/>
                <a:ea typeface="Courier New"/>
                <a:cs typeface="Courier New"/>
                <a:sym typeface="Courier New"/>
              </a:rPr>
              <a:t>area2D</a:t>
            </a:r>
            <a:r>
              <a:rPr lang="en" sz="1700"/>
              <a:t> ?</a:t>
            </a:r>
            <a:endParaRPr sz="1700"/>
          </a:p>
          <a:p>
            <a:pPr indent="-165100" lvl="0" marL="342900" rtl="0" algn="l">
              <a:lnSpc>
                <a:spcPct val="115000"/>
              </a:lnSpc>
              <a:spcBef>
                <a:spcPts val="0"/>
              </a:spcBef>
              <a:spcAft>
                <a:spcPts val="0"/>
              </a:spcAft>
              <a:buSzPts val="1000"/>
              <a:buNone/>
            </a:pPr>
            <a:r>
              <a:t/>
            </a:r>
            <a:endParaRPr sz="1700"/>
          </a:p>
        </p:txBody>
      </p:sp>
      <p:pic>
        <p:nvPicPr>
          <p:cNvPr id="117" name="Google Shape;117;p21"/>
          <p:cNvPicPr preferRelativeResize="0"/>
          <p:nvPr/>
        </p:nvPicPr>
        <p:blipFill>
          <a:blip r:embed="rId3">
            <a:alphaModFix/>
          </a:blip>
          <a:stretch>
            <a:fillRect/>
          </a:stretch>
        </p:blipFill>
        <p:spPr>
          <a:xfrm>
            <a:off x="4109725" y="970499"/>
            <a:ext cx="5312951" cy="364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191621" y="399959"/>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Functions and variables</a:t>
            </a:r>
            <a:endParaRPr/>
          </a:p>
        </p:txBody>
      </p:sp>
      <p:sp>
        <p:nvSpPr>
          <p:cNvPr id="123" name="Google Shape;123;p22"/>
          <p:cNvSpPr txBox="1"/>
          <p:nvPr>
            <p:ph idx="1" type="body"/>
          </p:nvPr>
        </p:nvSpPr>
        <p:spPr>
          <a:xfrm>
            <a:off x="236249" y="945150"/>
            <a:ext cx="4069200" cy="3985200"/>
          </a:xfrm>
          <a:prstGeom prst="rect">
            <a:avLst/>
          </a:prstGeom>
          <a:noFill/>
          <a:ln>
            <a:noFill/>
          </a:ln>
        </p:spPr>
        <p:txBody>
          <a:bodyPr anchorCtr="0" anchor="t" bIns="34275" lIns="68575" spcFirstLastPara="1" rIns="68575" wrap="square" tIns="34275">
            <a:noAutofit/>
          </a:bodyPr>
          <a:lstStyle/>
          <a:p>
            <a:pPr indent="-228600" lvl="0" marL="330200" rtl="0" algn="l">
              <a:lnSpc>
                <a:spcPct val="105000"/>
              </a:lnSpc>
              <a:spcBef>
                <a:spcPts val="0"/>
              </a:spcBef>
              <a:spcAft>
                <a:spcPts val="0"/>
              </a:spcAft>
              <a:buClr>
                <a:srgbClr val="0000FF"/>
              </a:buClr>
              <a:buSzPts val="1200"/>
              <a:buChar char="▪"/>
            </a:pPr>
            <a:r>
              <a:rPr b="1" lang="en" sz="1600">
                <a:solidFill>
                  <a:srgbClr val="0070C0"/>
                </a:solidFill>
              </a:rPr>
              <a:t>Q1 Answer: </a:t>
            </a:r>
            <a:r>
              <a:rPr lang="en" sz="1600">
                <a:solidFill>
                  <a:srgbClr val="0070C0"/>
                </a:solidFill>
              </a:rPr>
              <a:t>the value returned by the function </a:t>
            </a:r>
            <a:r>
              <a:rPr b="1" lang="en" sz="1600">
                <a:solidFill>
                  <a:srgbClr val="0070C0"/>
                </a:solidFill>
                <a:latin typeface="Courier New"/>
                <a:ea typeface="Courier New"/>
                <a:cs typeface="Courier New"/>
                <a:sym typeface="Courier New"/>
              </a:rPr>
              <a:t>area2D</a:t>
            </a:r>
            <a:r>
              <a:rPr lang="en" sz="1600">
                <a:solidFill>
                  <a:srgbClr val="0070C0"/>
                </a:solidFill>
              </a:rPr>
              <a:t> is "stored" in variable </a:t>
            </a:r>
            <a:r>
              <a:rPr b="1" lang="en" sz="1600">
                <a:solidFill>
                  <a:srgbClr val="0070C0"/>
                </a:solidFill>
                <a:latin typeface="Courier New"/>
                <a:ea typeface="Courier New"/>
                <a:cs typeface="Courier New"/>
                <a:sym typeface="Courier New"/>
              </a:rPr>
              <a:t>rectangle, </a:t>
            </a:r>
            <a:r>
              <a:rPr lang="en" sz="1600">
                <a:solidFill>
                  <a:srgbClr val="0070C0"/>
                </a:solidFill>
                <a:latin typeface="Quattrocento Sans"/>
                <a:ea typeface="Quattrocento Sans"/>
                <a:cs typeface="Quattrocento Sans"/>
                <a:sym typeface="Quattrocento Sans"/>
              </a:rPr>
              <a:t>but the program does not contain an instruction for displaying the value of variable </a:t>
            </a:r>
            <a:r>
              <a:rPr b="1" lang="en" sz="1600">
                <a:solidFill>
                  <a:srgbClr val="0070C0"/>
                </a:solidFill>
                <a:latin typeface="Courier New"/>
                <a:ea typeface="Courier New"/>
                <a:cs typeface="Courier New"/>
                <a:sym typeface="Courier New"/>
              </a:rPr>
              <a:t>rectangle.</a:t>
            </a:r>
            <a:endParaRPr sz="2300"/>
          </a:p>
          <a:p>
            <a:pPr indent="-152400" lvl="0" marL="330200" rtl="0" algn="l">
              <a:lnSpc>
                <a:spcPct val="104999"/>
              </a:lnSpc>
              <a:spcBef>
                <a:spcPts val="0"/>
              </a:spcBef>
              <a:spcAft>
                <a:spcPts val="0"/>
              </a:spcAft>
              <a:buClr>
                <a:srgbClr val="0000FF"/>
              </a:buClr>
              <a:buSzPts val="1000"/>
              <a:buNone/>
            </a:pPr>
            <a:r>
              <a:t/>
            </a:r>
            <a:endParaRPr sz="1600">
              <a:latin typeface="Quattrocento Sans"/>
              <a:ea typeface="Quattrocento Sans"/>
              <a:cs typeface="Quattrocento Sans"/>
              <a:sym typeface="Quattrocento Sans"/>
            </a:endParaRPr>
          </a:p>
          <a:p>
            <a:pPr indent="-228600" lvl="0" marL="330200" rtl="0" algn="l">
              <a:lnSpc>
                <a:spcPct val="105000"/>
              </a:lnSpc>
              <a:spcBef>
                <a:spcPts val="0"/>
              </a:spcBef>
              <a:spcAft>
                <a:spcPts val="0"/>
              </a:spcAft>
              <a:buSzPts val="1200"/>
              <a:buChar char="▪"/>
            </a:pPr>
            <a:r>
              <a:rPr lang="en" sz="1600"/>
              <a:t>Try typing the following statements in the python shell to see what happens.</a:t>
            </a:r>
            <a:endParaRPr sz="1600"/>
          </a:p>
          <a:p>
            <a:pPr indent="-152400" lvl="0" marL="330200" rtl="0" algn="l">
              <a:lnSpc>
                <a:spcPct val="104999"/>
              </a:lnSpc>
              <a:spcBef>
                <a:spcPts val="0"/>
              </a:spcBef>
              <a:spcAft>
                <a:spcPts val="0"/>
              </a:spcAft>
              <a:buSzPts val="1000"/>
              <a:buNone/>
            </a:pPr>
            <a:r>
              <a:t/>
            </a:r>
            <a:endParaRPr sz="1600"/>
          </a:p>
          <a:p>
            <a:pPr indent="-152400" lvl="0" marL="330200" rtl="0" algn="l">
              <a:lnSpc>
                <a:spcPct val="104999"/>
              </a:lnSpc>
              <a:spcBef>
                <a:spcPts val="0"/>
              </a:spcBef>
              <a:spcAft>
                <a:spcPts val="0"/>
              </a:spcAft>
              <a:buSzPts val="1000"/>
              <a:buNone/>
            </a:pPr>
            <a:r>
              <a:t/>
            </a:r>
            <a:endParaRPr sz="1600"/>
          </a:p>
          <a:p>
            <a:pPr indent="-152400" lvl="0" marL="330200" rtl="0" algn="l">
              <a:lnSpc>
                <a:spcPct val="104999"/>
              </a:lnSpc>
              <a:spcBef>
                <a:spcPts val="0"/>
              </a:spcBef>
              <a:spcAft>
                <a:spcPts val="0"/>
              </a:spcAft>
              <a:buSzPts val="1000"/>
              <a:buNone/>
            </a:pPr>
            <a:r>
              <a:t/>
            </a:r>
            <a:endParaRPr sz="1600"/>
          </a:p>
          <a:p>
            <a:pPr indent="-228600" lvl="0" marL="330200" rtl="0" algn="l">
              <a:lnSpc>
                <a:spcPct val="104999"/>
              </a:lnSpc>
              <a:spcBef>
                <a:spcPts val="0"/>
              </a:spcBef>
              <a:spcAft>
                <a:spcPts val="0"/>
              </a:spcAft>
              <a:buSzPts val="1200"/>
              <a:buChar char="▪"/>
            </a:pPr>
            <a:r>
              <a:rPr lang="en" sz="1600"/>
              <a:t>Try adding the following statements to the Python script:</a:t>
            </a:r>
            <a:endParaRPr sz="1600"/>
          </a:p>
          <a:p>
            <a:pPr indent="0" lvl="0" marL="114300" rtl="0" algn="l">
              <a:lnSpc>
                <a:spcPct val="104999"/>
              </a:lnSpc>
              <a:spcBef>
                <a:spcPts val="0"/>
              </a:spcBef>
              <a:spcAft>
                <a:spcPts val="0"/>
              </a:spcAft>
              <a:buSzPts val="1000"/>
              <a:buNone/>
            </a:pPr>
            <a:r>
              <a:rPr lang="en" sz="1600"/>
              <a:t>      </a:t>
            </a:r>
            <a:r>
              <a:rPr lang="en" sz="1600">
                <a:latin typeface="Courier New"/>
                <a:ea typeface="Courier New"/>
                <a:cs typeface="Courier New"/>
                <a:sym typeface="Courier New"/>
              </a:rPr>
              <a:t>print(rectangle)</a:t>
            </a:r>
            <a:endParaRPr sz="2300"/>
          </a:p>
          <a:p>
            <a:pPr indent="0" lvl="0" marL="114300" rtl="0" algn="l">
              <a:lnSpc>
                <a:spcPct val="104999"/>
              </a:lnSpc>
              <a:spcBef>
                <a:spcPts val="0"/>
              </a:spcBef>
              <a:spcAft>
                <a:spcPts val="0"/>
              </a:spcAft>
              <a:buSzPts val="1000"/>
              <a:buNone/>
            </a:pPr>
            <a:r>
              <a:rPr lang="en" sz="1600">
                <a:latin typeface="Courier New"/>
                <a:ea typeface="Courier New"/>
                <a:cs typeface="Courier New"/>
                <a:sym typeface="Courier New"/>
              </a:rPr>
              <a:t>   rectangle</a:t>
            </a:r>
            <a:endParaRPr sz="2300"/>
          </a:p>
        </p:txBody>
      </p:sp>
      <p:pic>
        <p:nvPicPr>
          <p:cNvPr descr="Logo&#10;&#10;Description automatically generated with medium confidence" id="124" name="Google Shape;124;p22"/>
          <p:cNvPicPr preferRelativeResize="0"/>
          <p:nvPr/>
        </p:nvPicPr>
        <p:blipFill rotWithShape="1">
          <a:blip r:embed="rId3">
            <a:alphaModFix/>
          </a:blip>
          <a:srcRect b="0" l="0" r="0" t="0"/>
          <a:stretch/>
        </p:blipFill>
        <p:spPr>
          <a:xfrm>
            <a:off x="909914" y="3063988"/>
            <a:ext cx="1821106" cy="226694"/>
          </a:xfrm>
          <a:prstGeom prst="rect">
            <a:avLst/>
          </a:prstGeom>
          <a:noFill/>
          <a:ln>
            <a:noFill/>
          </a:ln>
        </p:spPr>
      </p:pic>
      <p:pic>
        <p:nvPicPr>
          <p:cNvPr id="125" name="Google Shape;125;p22"/>
          <p:cNvPicPr preferRelativeResize="0"/>
          <p:nvPr/>
        </p:nvPicPr>
        <p:blipFill>
          <a:blip r:embed="rId4">
            <a:alphaModFix/>
          </a:blip>
          <a:stretch>
            <a:fillRect/>
          </a:stretch>
        </p:blipFill>
        <p:spPr>
          <a:xfrm>
            <a:off x="4305450" y="875963"/>
            <a:ext cx="4939449" cy="33915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ctrTitle"/>
          </p:nvPr>
        </p:nvSpPr>
        <p:spPr>
          <a:xfrm>
            <a:off x="251960" y="2464334"/>
            <a:ext cx="8543400" cy="670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131" name="Google Shape;131;p23"/>
          <p:cNvSpPr txBox="1"/>
          <p:nvPr>
            <p:ph idx="1" type="subTitle"/>
          </p:nvPr>
        </p:nvSpPr>
        <p:spPr>
          <a:xfrm>
            <a:off x="252413" y="3192066"/>
            <a:ext cx="8542800" cy="124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i="1" lang="en" sz="3000">
                <a:solidFill>
                  <a:schemeClr val="accent2"/>
                </a:solidFill>
              </a:rPr>
              <a:t>Functions: Tips &amp; Misconceptions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Variable Scope</a:t>
            </a:r>
            <a:endParaRPr/>
          </a:p>
        </p:txBody>
      </p:sp>
      <p:sp>
        <p:nvSpPr>
          <p:cNvPr id="137" name="Google Shape;137;p24"/>
          <p:cNvSpPr txBox="1"/>
          <p:nvPr>
            <p:ph idx="1" type="body"/>
          </p:nvPr>
        </p:nvSpPr>
        <p:spPr>
          <a:xfrm>
            <a:off x="324580" y="1284486"/>
            <a:ext cx="4660526" cy="3705049"/>
          </a:xfrm>
          <a:prstGeom prst="rect">
            <a:avLst/>
          </a:prstGeom>
          <a:noFill/>
          <a:ln>
            <a:noFill/>
          </a:ln>
        </p:spPr>
        <p:txBody>
          <a:bodyPr anchorCtr="0" anchor="t" bIns="34275" lIns="68575" spcFirstLastPara="1" rIns="68575" wrap="square" tIns="34275">
            <a:normAutofit fontScale="92500" lnSpcReduction="20000"/>
          </a:bodyPr>
          <a:lstStyle/>
          <a:p>
            <a:pPr indent="-344011" lvl="0" marL="457200" rtl="0" algn="l">
              <a:lnSpc>
                <a:spcPct val="115000"/>
              </a:lnSpc>
              <a:spcBef>
                <a:spcPts val="0"/>
              </a:spcBef>
              <a:spcAft>
                <a:spcPts val="0"/>
              </a:spcAft>
              <a:buSzPct val="52380"/>
              <a:buChar char="▪"/>
            </a:pPr>
            <a:r>
              <a:rPr lang="en"/>
              <a:t>Variables declared and initialized </a:t>
            </a:r>
            <a:r>
              <a:rPr b="1" lang="en"/>
              <a:t>inside </a:t>
            </a:r>
            <a:r>
              <a:rPr lang="en"/>
              <a:t>a function are only accessible, aka visible, within the body of the function. </a:t>
            </a:r>
            <a:endParaRPr/>
          </a:p>
          <a:p>
            <a:pPr indent="-50800" lvl="0" marL="177800" rtl="0" algn="l">
              <a:lnSpc>
                <a:spcPct val="115000"/>
              </a:lnSpc>
              <a:spcBef>
                <a:spcPts val="0"/>
              </a:spcBef>
              <a:spcAft>
                <a:spcPts val="0"/>
              </a:spcAft>
              <a:buSzPct val="100000"/>
              <a:buNone/>
            </a:pPr>
            <a:r>
              <a:t/>
            </a:r>
            <a:endParaRPr/>
          </a:p>
          <a:p>
            <a:pPr indent="-344011" lvl="0" marL="457200" rtl="0" algn="l">
              <a:lnSpc>
                <a:spcPct val="115000"/>
              </a:lnSpc>
              <a:spcBef>
                <a:spcPts val="0"/>
              </a:spcBef>
              <a:spcAft>
                <a:spcPts val="0"/>
              </a:spcAft>
              <a:buSzPct val="52380"/>
              <a:buChar char="▪"/>
            </a:pPr>
            <a:r>
              <a:rPr lang="en"/>
              <a:t>Their values can be accessed from inside the function, e.g., they can  be displayed in the shell by passing them as arguments to </a:t>
            </a:r>
            <a:r>
              <a:rPr lang="en">
                <a:latin typeface="Courier New"/>
                <a:ea typeface="Courier New"/>
                <a:cs typeface="Courier New"/>
                <a:sym typeface="Courier New"/>
              </a:rPr>
              <a:t>print()</a:t>
            </a:r>
            <a:r>
              <a:rPr lang="en"/>
              <a:t>(</a:t>
            </a:r>
            <a:r>
              <a:rPr lang="en">
                <a:solidFill>
                  <a:srgbClr val="FF0000"/>
                </a:solidFill>
              </a:rPr>
              <a:t>red case</a:t>
            </a:r>
            <a:r>
              <a:rPr lang="en"/>
              <a:t>), but cannot be accessed from outside the function, e.g., from the main program body (</a:t>
            </a:r>
            <a:r>
              <a:rPr lang="en">
                <a:solidFill>
                  <a:srgbClr val="FFFF00"/>
                </a:solidFill>
              </a:rPr>
              <a:t>yellow case</a:t>
            </a:r>
            <a:r>
              <a:rPr lang="en"/>
              <a:t>)</a:t>
            </a:r>
            <a:endParaRPr/>
          </a:p>
          <a:p>
            <a:pPr indent="-50800" lvl="0" marL="177800" rtl="0" algn="l">
              <a:lnSpc>
                <a:spcPct val="90000"/>
              </a:lnSpc>
              <a:spcBef>
                <a:spcPts val="800"/>
              </a:spcBef>
              <a:spcAft>
                <a:spcPts val="0"/>
              </a:spcAft>
              <a:buSzPct val="100000"/>
              <a:buNone/>
            </a:pPr>
            <a:r>
              <a:t/>
            </a:r>
            <a:endParaRPr/>
          </a:p>
        </p:txBody>
      </p:sp>
      <p:pic>
        <p:nvPicPr>
          <p:cNvPr descr="Text&#10;&#10;Description automatically generated" id="138" name="Google Shape;138;p24"/>
          <p:cNvPicPr preferRelativeResize="0"/>
          <p:nvPr/>
        </p:nvPicPr>
        <p:blipFill rotWithShape="1">
          <a:blip r:embed="rId3">
            <a:alphaModFix/>
          </a:blip>
          <a:srcRect b="25453" l="0" r="0" t="6223"/>
          <a:stretch/>
        </p:blipFill>
        <p:spPr>
          <a:xfrm>
            <a:off x="4850976" y="465589"/>
            <a:ext cx="4293024" cy="2532385"/>
          </a:xfrm>
          <a:prstGeom prst="rect">
            <a:avLst/>
          </a:prstGeom>
          <a:noFill/>
          <a:ln>
            <a:noFill/>
          </a:ln>
        </p:spPr>
      </p:pic>
      <p:pic>
        <p:nvPicPr>
          <p:cNvPr descr="Graphical user interface, text&#10;&#10;Description automatically generated" id="139" name="Google Shape;139;p24"/>
          <p:cNvPicPr preferRelativeResize="0"/>
          <p:nvPr/>
        </p:nvPicPr>
        <p:blipFill rotWithShape="1">
          <a:blip r:embed="rId4">
            <a:alphaModFix/>
          </a:blip>
          <a:srcRect b="0" l="0" r="0" t="50000"/>
          <a:stretch/>
        </p:blipFill>
        <p:spPr>
          <a:xfrm>
            <a:off x="4850976" y="2925369"/>
            <a:ext cx="4293024" cy="2296962"/>
          </a:xfrm>
          <a:prstGeom prst="rect">
            <a:avLst/>
          </a:prstGeom>
          <a:noFill/>
          <a:ln>
            <a:noFill/>
          </a:ln>
        </p:spPr>
      </p:pic>
      <p:sp>
        <p:nvSpPr>
          <p:cNvPr id="140" name="Google Shape;140;p24"/>
          <p:cNvSpPr/>
          <p:nvPr/>
        </p:nvSpPr>
        <p:spPr>
          <a:xfrm>
            <a:off x="5454438" y="1793146"/>
            <a:ext cx="1642648" cy="138196"/>
          </a:xfrm>
          <a:prstGeom prst="rect">
            <a:avLst/>
          </a:prstGeom>
          <a:noFill/>
          <a:ln cap="flat" cmpd="sng" w="28575">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
        <p:nvSpPr>
          <p:cNvPr id="141" name="Google Shape;141;p24"/>
          <p:cNvSpPr/>
          <p:nvPr/>
        </p:nvSpPr>
        <p:spPr>
          <a:xfrm>
            <a:off x="5317790" y="2746735"/>
            <a:ext cx="1835921" cy="178634"/>
          </a:xfrm>
          <a:prstGeom prst="rect">
            <a:avLst/>
          </a:prstGeom>
          <a:noFill/>
          <a:ln cap="flat" cmpd="sng" w="28575">
            <a:solidFill>
              <a:srgbClr val="FFFF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
        <p:nvSpPr>
          <p:cNvPr id="142" name="Google Shape;142;p24"/>
          <p:cNvSpPr/>
          <p:nvPr/>
        </p:nvSpPr>
        <p:spPr>
          <a:xfrm>
            <a:off x="6476300" y="3739113"/>
            <a:ext cx="1570838" cy="124017"/>
          </a:xfrm>
          <a:prstGeom prst="rect">
            <a:avLst/>
          </a:prstGeom>
          <a:noFill/>
          <a:ln cap="flat" cmpd="sng" w="28575">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
        <p:nvSpPr>
          <p:cNvPr id="143" name="Google Shape;143;p24"/>
          <p:cNvSpPr/>
          <p:nvPr/>
        </p:nvSpPr>
        <p:spPr>
          <a:xfrm>
            <a:off x="6476300" y="3919111"/>
            <a:ext cx="2395057" cy="554317"/>
          </a:xfrm>
          <a:prstGeom prst="rect">
            <a:avLst/>
          </a:prstGeom>
          <a:noFill/>
          <a:ln cap="flat" cmpd="sng" w="28575">
            <a:solidFill>
              <a:srgbClr val="FFFF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4959500" y="3572795"/>
            <a:ext cx="4349450" cy="1367431"/>
          </a:xfrm>
          <a:prstGeom prst="rect">
            <a:avLst/>
          </a:prstGeom>
          <a:noFill/>
          <a:ln>
            <a:noFill/>
          </a:ln>
        </p:spPr>
      </p:pic>
      <p:pic>
        <p:nvPicPr>
          <p:cNvPr id="149" name="Google Shape;149;p25"/>
          <p:cNvPicPr preferRelativeResize="0"/>
          <p:nvPr/>
        </p:nvPicPr>
        <p:blipFill>
          <a:blip r:embed="rId4">
            <a:alphaModFix/>
          </a:blip>
          <a:stretch>
            <a:fillRect/>
          </a:stretch>
        </p:blipFill>
        <p:spPr>
          <a:xfrm>
            <a:off x="4959501" y="151812"/>
            <a:ext cx="4349451" cy="3420975"/>
          </a:xfrm>
          <a:prstGeom prst="rect">
            <a:avLst/>
          </a:prstGeom>
          <a:noFill/>
          <a:ln>
            <a:noFill/>
          </a:ln>
        </p:spPr>
      </p:pic>
      <p:sp>
        <p:nvSpPr>
          <p:cNvPr id="150" name="Google Shape;150;p25"/>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Variable Scope</a:t>
            </a:r>
            <a:endParaRPr/>
          </a:p>
        </p:txBody>
      </p:sp>
      <p:sp>
        <p:nvSpPr>
          <p:cNvPr id="151" name="Google Shape;151;p25"/>
          <p:cNvSpPr txBox="1"/>
          <p:nvPr>
            <p:ph idx="1" type="body"/>
          </p:nvPr>
        </p:nvSpPr>
        <p:spPr>
          <a:xfrm>
            <a:off x="95980" y="1284486"/>
            <a:ext cx="4660500" cy="3705000"/>
          </a:xfrm>
          <a:prstGeom prst="rect">
            <a:avLst/>
          </a:prstGeom>
          <a:noFill/>
          <a:ln>
            <a:noFill/>
          </a:ln>
        </p:spPr>
        <p:txBody>
          <a:bodyPr anchorCtr="0" anchor="t" bIns="34275" lIns="68575" spcFirstLastPara="1" rIns="68575" wrap="square" tIns="34275">
            <a:normAutofit fontScale="85000" lnSpcReduction="10000"/>
          </a:bodyPr>
          <a:lstStyle/>
          <a:p>
            <a:pPr indent="-338772" lvl="0" marL="457200" rtl="0" algn="l">
              <a:lnSpc>
                <a:spcPct val="115000"/>
              </a:lnSpc>
              <a:spcBef>
                <a:spcPts val="0"/>
              </a:spcBef>
              <a:spcAft>
                <a:spcPts val="0"/>
              </a:spcAft>
              <a:buSzPct val="52380"/>
              <a:buChar char="▪"/>
            </a:pPr>
            <a:r>
              <a:rPr lang="en"/>
              <a:t>Variables declared and initialized </a:t>
            </a:r>
            <a:r>
              <a:rPr b="1" lang="en"/>
              <a:t>inside </a:t>
            </a:r>
            <a:r>
              <a:rPr lang="en"/>
              <a:t>a function are only accessible, aka visible, within the body of the function. </a:t>
            </a:r>
            <a:endParaRPr/>
          </a:p>
          <a:p>
            <a:pPr indent="-50800" lvl="0" marL="177800" rtl="0" algn="l">
              <a:lnSpc>
                <a:spcPct val="115000"/>
              </a:lnSpc>
              <a:spcBef>
                <a:spcPts val="0"/>
              </a:spcBef>
              <a:spcAft>
                <a:spcPts val="0"/>
              </a:spcAft>
              <a:buSzPct val="100000"/>
              <a:buNone/>
            </a:pPr>
            <a:r>
              <a:t/>
            </a:r>
            <a:endParaRPr/>
          </a:p>
          <a:p>
            <a:pPr indent="-338772" lvl="0" marL="457200" rtl="0" algn="l">
              <a:lnSpc>
                <a:spcPct val="115000"/>
              </a:lnSpc>
              <a:spcBef>
                <a:spcPts val="0"/>
              </a:spcBef>
              <a:spcAft>
                <a:spcPts val="0"/>
              </a:spcAft>
              <a:buSzPct val="52380"/>
              <a:buChar char="▪"/>
            </a:pPr>
            <a:r>
              <a:rPr lang="en"/>
              <a:t>Their values can be accessed from inside the function, e.g., they can  be displayed in the shell by passing them as arguments to </a:t>
            </a:r>
            <a:r>
              <a:rPr lang="en">
                <a:latin typeface="Courier New"/>
                <a:ea typeface="Courier New"/>
                <a:cs typeface="Courier New"/>
                <a:sym typeface="Courier New"/>
              </a:rPr>
              <a:t>print()</a:t>
            </a:r>
            <a:r>
              <a:rPr lang="en"/>
              <a:t>(</a:t>
            </a:r>
            <a:r>
              <a:rPr lang="en">
                <a:solidFill>
                  <a:srgbClr val="FF0000"/>
                </a:solidFill>
              </a:rPr>
              <a:t>red case</a:t>
            </a:r>
            <a:r>
              <a:rPr lang="en"/>
              <a:t>), but cannot be accessed from outside the function, e.g., from the main program body (</a:t>
            </a:r>
            <a:r>
              <a:rPr lang="en">
                <a:solidFill>
                  <a:srgbClr val="FFFF00"/>
                </a:solidFill>
              </a:rPr>
              <a:t>yellow case</a:t>
            </a:r>
            <a:r>
              <a:rPr lang="en"/>
              <a:t>)</a:t>
            </a:r>
            <a:endParaRPr/>
          </a:p>
          <a:p>
            <a:pPr indent="-50800" lvl="0" marL="177800" rtl="0" algn="l">
              <a:lnSpc>
                <a:spcPct val="90000"/>
              </a:lnSpc>
              <a:spcBef>
                <a:spcPts val="800"/>
              </a:spcBef>
              <a:spcAft>
                <a:spcPts val="0"/>
              </a:spcAft>
              <a:buSzPct val="100000"/>
              <a:buNone/>
            </a:pPr>
            <a:r>
              <a:t/>
            </a:r>
            <a:endParaRPr/>
          </a:p>
        </p:txBody>
      </p:sp>
      <p:sp>
        <p:nvSpPr>
          <p:cNvPr id="152" name="Google Shape;152;p25"/>
          <p:cNvSpPr/>
          <p:nvPr/>
        </p:nvSpPr>
        <p:spPr>
          <a:xfrm>
            <a:off x="5378250" y="1793150"/>
            <a:ext cx="2915400" cy="261300"/>
          </a:xfrm>
          <a:prstGeom prst="rect">
            <a:avLst/>
          </a:prstGeom>
          <a:noFill/>
          <a:ln cap="flat" cmpd="sng" w="28575">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
        <p:nvSpPr>
          <p:cNvPr id="153" name="Google Shape;153;p25"/>
          <p:cNvSpPr/>
          <p:nvPr/>
        </p:nvSpPr>
        <p:spPr>
          <a:xfrm>
            <a:off x="5072800" y="3043175"/>
            <a:ext cx="3293400" cy="376500"/>
          </a:xfrm>
          <a:prstGeom prst="rect">
            <a:avLst/>
          </a:prstGeom>
          <a:noFill/>
          <a:ln cap="flat" cmpd="sng" w="28575">
            <a:solidFill>
              <a:srgbClr val="FFFF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
        <p:nvSpPr>
          <p:cNvPr id="154" name="Google Shape;154;p25"/>
          <p:cNvSpPr/>
          <p:nvPr/>
        </p:nvSpPr>
        <p:spPr>
          <a:xfrm>
            <a:off x="5801100" y="3980288"/>
            <a:ext cx="2714400" cy="261300"/>
          </a:xfrm>
          <a:prstGeom prst="rect">
            <a:avLst/>
          </a:prstGeom>
          <a:noFill/>
          <a:ln cap="flat" cmpd="sng" w="28575">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
        <p:nvSpPr>
          <p:cNvPr id="155" name="Google Shape;155;p25"/>
          <p:cNvSpPr/>
          <p:nvPr/>
        </p:nvSpPr>
        <p:spPr>
          <a:xfrm>
            <a:off x="5801100" y="4216650"/>
            <a:ext cx="2797800" cy="554400"/>
          </a:xfrm>
          <a:prstGeom prst="rect">
            <a:avLst/>
          </a:prstGeom>
          <a:noFill/>
          <a:ln cap="flat" cmpd="sng" w="28575">
            <a:solidFill>
              <a:srgbClr val="FFFF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Variable Scope</a:t>
            </a:r>
            <a:endParaRPr/>
          </a:p>
        </p:txBody>
      </p:sp>
      <p:sp>
        <p:nvSpPr>
          <p:cNvPr id="161" name="Google Shape;161;p26"/>
          <p:cNvSpPr txBox="1"/>
          <p:nvPr>
            <p:ph idx="1" type="body"/>
          </p:nvPr>
        </p:nvSpPr>
        <p:spPr>
          <a:xfrm>
            <a:off x="324580" y="1284486"/>
            <a:ext cx="4660500" cy="3705000"/>
          </a:xfrm>
          <a:prstGeom prst="rect">
            <a:avLst/>
          </a:prstGeom>
          <a:noFill/>
          <a:ln>
            <a:noFill/>
          </a:ln>
        </p:spPr>
        <p:txBody>
          <a:bodyPr anchorCtr="0" anchor="t" bIns="34275" lIns="68575" spcFirstLastPara="1" rIns="68575" wrap="square" tIns="34275">
            <a:normAutofit fontScale="85000" lnSpcReduction="10000"/>
          </a:bodyPr>
          <a:lstStyle/>
          <a:p>
            <a:pPr indent="-338772" lvl="0" marL="457200" rtl="0" algn="l">
              <a:lnSpc>
                <a:spcPct val="115000"/>
              </a:lnSpc>
              <a:spcBef>
                <a:spcPts val="0"/>
              </a:spcBef>
              <a:spcAft>
                <a:spcPts val="0"/>
              </a:spcAft>
              <a:buSzPct val="52380"/>
              <a:buChar char="▪"/>
            </a:pPr>
            <a:r>
              <a:rPr lang="en"/>
              <a:t>Variables declared and initialized </a:t>
            </a:r>
            <a:r>
              <a:rPr b="1" lang="en"/>
              <a:t>inside </a:t>
            </a:r>
            <a:r>
              <a:rPr lang="en"/>
              <a:t>a function are only accessible, aka visible, within the body of the function. </a:t>
            </a:r>
            <a:endParaRPr/>
          </a:p>
          <a:p>
            <a:pPr indent="-50800" lvl="0" marL="177800" rtl="0" algn="l">
              <a:lnSpc>
                <a:spcPct val="115000"/>
              </a:lnSpc>
              <a:spcBef>
                <a:spcPts val="0"/>
              </a:spcBef>
              <a:spcAft>
                <a:spcPts val="0"/>
              </a:spcAft>
              <a:buSzPct val="100000"/>
              <a:buNone/>
            </a:pPr>
            <a:r>
              <a:t/>
            </a:r>
            <a:endParaRPr/>
          </a:p>
          <a:p>
            <a:pPr indent="-338772" lvl="0" marL="457200" rtl="0" algn="l">
              <a:lnSpc>
                <a:spcPct val="115000"/>
              </a:lnSpc>
              <a:spcBef>
                <a:spcPts val="0"/>
              </a:spcBef>
              <a:spcAft>
                <a:spcPts val="0"/>
              </a:spcAft>
              <a:buSzPct val="52380"/>
              <a:buChar char="▪"/>
            </a:pPr>
            <a:r>
              <a:rPr lang="en"/>
              <a:t>Their values can be accessed from inside the function, e.g., they can  be displayed in the shell by passing them as arguments to </a:t>
            </a:r>
            <a:r>
              <a:rPr lang="en">
                <a:latin typeface="Courier New"/>
                <a:ea typeface="Courier New"/>
                <a:cs typeface="Courier New"/>
                <a:sym typeface="Courier New"/>
              </a:rPr>
              <a:t>print()</a:t>
            </a:r>
            <a:r>
              <a:rPr lang="en"/>
              <a:t>(</a:t>
            </a:r>
            <a:r>
              <a:rPr lang="en">
                <a:solidFill>
                  <a:srgbClr val="FF0000"/>
                </a:solidFill>
              </a:rPr>
              <a:t>red case</a:t>
            </a:r>
            <a:r>
              <a:rPr lang="en"/>
              <a:t>), but cannot be accessed from outside the function, e.g., from the main program body (</a:t>
            </a:r>
            <a:r>
              <a:rPr lang="en">
                <a:solidFill>
                  <a:srgbClr val="FFFF00"/>
                </a:solidFill>
              </a:rPr>
              <a:t>yellow case</a:t>
            </a:r>
            <a:r>
              <a:rPr lang="en"/>
              <a:t>)</a:t>
            </a:r>
            <a:endParaRPr/>
          </a:p>
          <a:p>
            <a:pPr indent="-50800" lvl="0" marL="177800" rtl="0" algn="l">
              <a:lnSpc>
                <a:spcPct val="90000"/>
              </a:lnSpc>
              <a:spcBef>
                <a:spcPts val="800"/>
              </a:spcBef>
              <a:spcAft>
                <a:spcPts val="0"/>
              </a:spcAft>
              <a:buSzPct val="100000"/>
              <a:buNone/>
            </a:pPr>
            <a:r>
              <a:t/>
            </a:r>
            <a:endParaRPr/>
          </a:p>
        </p:txBody>
      </p:sp>
      <p:pic>
        <p:nvPicPr>
          <p:cNvPr id="162" name="Google Shape;162;p26"/>
          <p:cNvPicPr preferRelativeResize="0"/>
          <p:nvPr/>
        </p:nvPicPr>
        <p:blipFill>
          <a:blip r:embed="rId3">
            <a:alphaModFix/>
          </a:blip>
          <a:stretch>
            <a:fillRect/>
          </a:stretch>
        </p:blipFill>
        <p:spPr>
          <a:xfrm>
            <a:off x="4959500" y="3496595"/>
            <a:ext cx="4349450" cy="1367431"/>
          </a:xfrm>
          <a:prstGeom prst="rect">
            <a:avLst/>
          </a:prstGeom>
          <a:noFill/>
          <a:ln>
            <a:noFill/>
          </a:ln>
        </p:spPr>
      </p:pic>
      <p:pic>
        <p:nvPicPr>
          <p:cNvPr id="163" name="Google Shape;163;p26"/>
          <p:cNvPicPr preferRelativeResize="0"/>
          <p:nvPr/>
        </p:nvPicPr>
        <p:blipFill>
          <a:blip r:embed="rId4">
            <a:alphaModFix/>
          </a:blip>
          <a:stretch>
            <a:fillRect/>
          </a:stretch>
        </p:blipFill>
        <p:spPr>
          <a:xfrm>
            <a:off x="4959501" y="151812"/>
            <a:ext cx="4349451" cy="3420975"/>
          </a:xfrm>
          <a:prstGeom prst="rect">
            <a:avLst/>
          </a:prstGeom>
          <a:noFill/>
          <a:ln>
            <a:noFill/>
          </a:ln>
        </p:spPr>
      </p:pic>
      <p:sp>
        <p:nvSpPr>
          <p:cNvPr id="164" name="Google Shape;164;p26"/>
          <p:cNvSpPr/>
          <p:nvPr/>
        </p:nvSpPr>
        <p:spPr>
          <a:xfrm>
            <a:off x="5378250" y="1793150"/>
            <a:ext cx="2915400" cy="261300"/>
          </a:xfrm>
          <a:prstGeom prst="rect">
            <a:avLst/>
          </a:prstGeom>
          <a:noFill/>
          <a:ln cap="flat" cmpd="sng" w="28575">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
        <p:nvSpPr>
          <p:cNvPr id="165" name="Google Shape;165;p26"/>
          <p:cNvSpPr/>
          <p:nvPr/>
        </p:nvSpPr>
        <p:spPr>
          <a:xfrm>
            <a:off x="5801100" y="3904088"/>
            <a:ext cx="2714400" cy="261300"/>
          </a:xfrm>
          <a:prstGeom prst="rect">
            <a:avLst/>
          </a:prstGeom>
          <a:noFill/>
          <a:ln cap="flat" cmpd="sng" w="28575">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pic>
        <p:nvPicPr>
          <p:cNvPr id="166" name="Google Shape;166;p26"/>
          <p:cNvPicPr preferRelativeResize="0"/>
          <p:nvPr/>
        </p:nvPicPr>
        <p:blipFill>
          <a:blip r:embed="rId5">
            <a:alphaModFix/>
          </a:blip>
          <a:stretch>
            <a:fillRect/>
          </a:stretch>
        </p:blipFill>
        <p:spPr>
          <a:xfrm>
            <a:off x="4996364" y="2687600"/>
            <a:ext cx="4323876" cy="731946"/>
          </a:xfrm>
          <a:prstGeom prst="rect">
            <a:avLst/>
          </a:prstGeom>
          <a:noFill/>
          <a:ln>
            <a:noFill/>
          </a:ln>
        </p:spPr>
      </p:pic>
      <p:sp>
        <p:nvSpPr>
          <p:cNvPr id="167" name="Google Shape;167;p26"/>
          <p:cNvSpPr/>
          <p:nvPr/>
        </p:nvSpPr>
        <p:spPr>
          <a:xfrm>
            <a:off x="5072800" y="2927550"/>
            <a:ext cx="3293400" cy="492000"/>
          </a:xfrm>
          <a:prstGeom prst="rect">
            <a:avLst/>
          </a:prstGeom>
          <a:noFill/>
          <a:ln cap="flat" cmpd="sng" w="28575">
            <a:solidFill>
              <a:srgbClr val="FFFF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pic>
        <p:nvPicPr>
          <p:cNvPr id="168" name="Google Shape;168;p26"/>
          <p:cNvPicPr preferRelativeResize="0"/>
          <p:nvPr/>
        </p:nvPicPr>
        <p:blipFill>
          <a:blip r:embed="rId6">
            <a:alphaModFix/>
          </a:blip>
          <a:stretch>
            <a:fillRect/>
          </a:stretch>
        </p:blipFill>
        <p:spPr>
          <a:xfrm>
            <a:off x="5801101" y="4358875"/>
            <a:ext cx="3736592" cy="492000"/>
          </a:xfrm>
          <a:prstGeom prst="rect">
            <a:avLst/>
          </a:prstGeom>
          <a:noFill/>
          <a:ln>
            <a:noFill/>
          </a:ln>
        </p:spPr>
      </p:pic>
      <p:sp>
        <p:nvSpPr>
          <p:cNvPr id="169" name="Google Shape;169;p26"/>
          <p:cNvSpPr/>
          <p:nvPr/>
        </p:nvSpPr>
        <p:spPr>
          <a:xfrm>
            <a:off x="5801100" y="4140450"/>
            <a:ext cx="3569700" cy="710400"/>
          </a:xfrm>
          <a:prstGeom prst="rect">
            <a:avLst/>
          </a:prstGeom>
          <a:noFill/>
          <a:ln cap="flat" cmpd="sng" w="28575">
            <a:solidFill>
              <a:srgbClr val="FFFF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7"/>
          <p:cNvPicPr preferRelativeResize="0"/>
          <p:nvPr/>
        </p:nvPicPr>
        <p:blipFill>
          <a:blip r:embed="rId3">
            <a:alphaModFix/>
          </a:blip>
          <a:stretch>
            <a:fillRect/>
          </a:stretch>
        </p:blipFill>
        <p:spPr>
          <a:xfrm>
            <a:off x="3665052" y="-60300"/>
            <a:ext cx="5478945" cy="5143499"/>
          </a:xfrm>
          <a:prstGeom prst="rect">
            <a:avLst/>
          </a:prstGeom>
          <a:noFill/>
          <a:ln>
            <a:noFill/>
          </a:ln>
        </p:spPr>
      </p:pic>
      <p:sp>
        <p:nvSpPr>
          <p:cNvPr id="175" name="Google Shape;175;p27"/>
          <p:cNvSpPr txBox="1"/>
          <p:nvPr>
            <p:ph type="title"/>
          </p:nvPr>
        </p:nvSpPr>
        <p:spPr>
          <a:xfrm>
            <a:off x="628650" y="774225"/>
            <a:ext cx="37185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Python Functions Always Return a Value </a:t>
            </a:r>
            <a:r>
              <a:rPr lang="en" sz="3300">
                <a:solidFill>
                  <a:schemeClr val="dk1"/>
                </a:solidFill>
              </a:rPr>
              <a:t>!</a:t>
            </a:r>
            <a:r>
              <a:rPr baseline="30000" lang="en" sz="3300">
                <a:solidFill>
                  <a:schemeClr val="dk1"/>
                </a:solidFill>
              </a:rPr>
              <a:t>1</a:t>
            </a:r>
            <a:endParaRPr/>
          </a:p>
        </p:txBody>
      </p:sp>
      <p:sp>
        <p:nvSpPr>
          <p:cNvPr id="176" name="Google Shape;176;p27"/>
          <p:cNvSpPr txBox="1"/>
          <p:nvPr>
            <p:ph idx="1" type="body"/>
          </p:nvPr>
        </p:nvSpPr>
        <p:spPr>
          <a:xfrm>
            <a:off x="572025" y="1717424"/>
            <a:ext cx="2686318" cy="220233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2100"/>
              <a:buNone/>
            </a:pPr>
            <a:r>
              <a:rPr lang="en"/>
              <a:t>A Python function whose body does not contain a </a:t>
            </a:r>
            <a:r>
              <a:rPr lang="en">
                <a:latin typeface="Courier New"/>
                <a:ea typeface="Courier New"/>
                <a:cs typeface="Courier New"/>
                <a:sym typeface="Courier New"/>
              </a:rPr>
              <a:t>return</a:t>
            </a:r>
            <a:r>
              <a:rPr lang="en"/>
              <a:t> statement will return by default the value </a:t>
            </a:r>
            <a:r>
              <a:rPr b="1" lang="en">
                <a:latin typeface="Courier New"/>
                <a:ea typeface="Courier New"/>
                <a:cs typeface="Courier New"/>
                <a:sym typeface="Courier New"/>
              </a:rPr>
              <a:t>None</a:t>
            </a:r>
            <a:r>
              <a:rPr lang="en"/>
              <a:t>.</a:t>
            </a:r>
            <a:endParaRPr/>
          </a:p>
          <a:p>
            <a:pPr indent="-38100" lvl="0" marL="177800" rtl="0" algn="l">
              <a:lnSpc>
                <a:spcPct val="90000"/>
              </a:lnSpc>
              <a:spcBef>
                <a:spcPts val="800"/>
              </a:spcBef>
              <a:spcAft>
                <a:spcPts val="0"/>
              </a:spcAft>
              <a:buSzPts val="2100"/>
              <a:buNone/>
            </a:pPr>
            <a:r>
              <a:t/>
            </a:r>
            <a:endParaRPr/>
          </a:p>
        </p:txBody>
      </p:sp>
      <p:sp>
        <p:nvSpPr>
          <p:cNvPr id="177" name="Google Shape;177;p27"/>
          <p:cNvSpPr/>
          <p:nvPr/>
        </p:nvSpPr>
        <p:spPr>
          <a:xfrm>
            <a:off x="4678285" y="2720696"/>
            <a:ext cx="2867100" cy="270900"/>
          </a:xfrm>
          <a:prstGeom prst="rect">
            <a:avLst/>
          </a:prstGeom>
          <a:noFill/>
          <a:ln cap="flat" cmpd="sng" w="25400">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
        <p:nvSpPr>
          <p:cNvPr id="178" name="Google Shape;178;p27"/>
          <p:cNvSpPr/>
          <p:nvPr/>
        </p:nvSpPr>
        <p:spPr>
          <a:xfrm>
            <a:off x="4333000" y="3442228"/>
            <a:ext cx="2761800" cy="270900"/>
          </a:xfrm>
          <a:prstGeom prst="rect">
            <a:avLst/>
          </a:prstGeom>
          <a:noFill/>
          <a:ln cap="flat" cmpd="sng" w="25400">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
        <p:nvSpPr>
          <p:cNvPr id="179" name="Google Shape;179;p27"/>
          <p:cNvSpPr/>
          <p:nvPr/>
        </p:nvSpPr>
        <p:spPr>
          <a:xfrm>
            <a:off x="4347014" y="4674715"/>
            <a:ext cx="1618800" cy="255300"/>
          </a:xfrm>
          <a:prstGeom prst="rect">
            <a:avLst/>
          </a:prstGeom>
          <a:noFill/>
          <a:ln cap="flat" cmpd="sng" w="25400">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Quattrocento Sans"/>
              <a:buNone/>
            </a:pPr>
            <a:r>
              <a:rPr lang="en" sz="3300">
                <a:solidFill>
                  <a:schemeClr val="dk1"/>
                </a:solidFill>
              </a:rPr>
              <a:t>Python Functions Always Return a Value !</a:t>
            </a:r>
            <a:r>
              <a:rPr baseline="30000" lang="en">
                <a:solidFill>
                  <a:schemeClr val="dk1"/>
                </a:solidFill>
              </a:rPr>
              <a:t>2</a:t>
            </a:r>
            <a:br>
              <a:rPr lang="en" sz="3300">
                <a:solidFill>
                  <a:schemeClr val="dk1"/>
                </a:solidFill>
              </a:rPr>
            </a:br>
            <a:endParaRPr/>
          </a:p>
        </p:txBody>
      </p:sp>
      <p:sp>
        <p:nvSpPr>
          <p:cNvPr id="185" name="Google Shape;185;p28"/>
          <p:cNvSpPr txBox="1"/>
          <p:nvPr>
            <p:ph idx="1" type="body"/>
          </p:nvPr>
        </p:nvSpPr>
        <p:spPr>
          <a:xfrm>
            <a:off x="134931" y="1037750"/>
            <a:ext cx="3228300" cy="3626700"/>
          </a:xfrm>
          <a:prstGeom prst="rect">
            <a:avLst/>
          </a:prstGeom>
          <a:noFill/>
          <a:ln>
            <a:noFill/>
          </a:ln>
        </p:spPr>
        <p:txBody>
          <a:bodyPr anchorCtr="0" anchor="t" bIns="34275" lIns="68575" spcFirstLastPara="1" rIns="68575" wrap="square" tIns="34275">
            <a:normAutofit lnSpcReduction="10000"/>
          </a:bodyPr>
          <a:lstStyle/>
          <a:p>
            <a:pPr indent="0" lvl="0" marL="114300" marR="0" rtl="0" algn="l">
              <a:lnSpc>
                <a:spcPct val="115000"/>
              </a:lnSpc>
              <a:spcBef>
                <a:spcPts val="0"/>
              </a:spcBef>
              <a:spcAft>
                <a:spcPts val="0"/>
              </a:spcAft>
              <a:buClr>
                <a:schemeClr val="accent1"/>
              </a:buClr>
              <a:buSzPts val="1000"/>
              <a:buFont typeface="Lato"/>
              <a:buNone/>
            </a:pPr>
            <a:r>
              <a:rPr b="0" i="0" lang="en" sz="2100" u="none" cap="none" strike="noStrike">
                <a:solidFill>
                  <a:schemeClr val="dk1"/>
                </a:solidFill>
                <a:latin typeface="Lato"/>
                <a:ea typeface="Lato"/>
                <a:cs typeface="Lato"/>
                <a:sym typeface="Lato"/>
              </a:rPr>
              <a:t>What would be printed in the</a:t>
            </a:r>
            <a:r>
              <a:rPr lang="en" sz="2100">
                <a:solidFill>
                  <a:schemeClr val="dk1"/>
                </a:solidFill>
                <a:latin typeface="Lato"/>
                <a:ea typeface="Lato"/>
                <a:cs typeface="Lato"/>
                <a:sym typeface="Lato"/>
              </a:rPr>
              <a:t> Python shell </a:t>
            </a:r>
            <a:r>
              <a:rPr b="0" i="0" lang="en" sz="2100" u="none" cap="none" strike="noStrike">
                <a:solidFill>
                  <a:schemeClr val="dk1"/>
                </a:solidFill>
                <a:latin typeface="Lato"/>
                <a:ea typeface="Lato"/>
                <a:cs typeface="Lato"/>
                <a:sym typeface="Lato"/>
              </a:rPr>
              <a:t>?</a:t>
            </a:r>
            <a:endParaRPr sz="2100">
              <a:solidFill>
                <a:schemeClr val="dk1"/>
              </a:solidFill>
            </a:endParaRPr>
          </a:p>
          <a:p>
            <a:pPr indent="0" lvl="0" marL="114300" marR="0" rtl="0" algn="l">
              <a:lnSpc>
                <a:spcPct val="115000"/>
              </a:lnSpc>
              <a:spcBef>
                <a:spcPts val="0"/>
              </a:spcBef>
              <a:spcAft>
                <a:spcPts val="0"/>
              </a:spcAft>
              <a:buClr>
                <a:schemeClr val="accent1"/>
              </a:buClr>
              <a:buSzPts val="1000"/>
              <a:buFont typeface="Lato"/>
              <a:buNone/>
            </a:pPr>
            <a:r>
              <a:t/>
            </a:r>
            <a:endParaRPr b="0" i="0" sz="2100" u="none" cap="none" strike="noStrike">
              <a:solidFill>
                <a:schemeClr val="accent1"/>
              </a:solidFill>
              <a:latin typeface="Lato"/>
              <a:ea typeface="Lato"/>
              <a:cs typeface="Lato"/>
              <a:sym typeface="Lato"/>
            </a:endParaRPr>
          </a:p>
          <a:p>
            <a:pPr indent="0" lvl="0" marL="114300" marR="0" rtl="0" algn="l">
              <a:lnSpc>
                <a:spcPct val="115000"/>
              </a:lnSpc>
              <a:spcBef>
                <a:spcPts val="0"/>
              </a:spcBef>
              <a:spcAft>
                <a:spcPts val="0"/>
              </a:spcAft>
              <a:buClr>
                <a:schemeClr val="accent1"/>
              </a:buClr>
              <a:buSzPts val="1000"/>
              <a:buFont typeface="Lato"/>
              <a:buNone/>
            </a:pPr>
            <a:r>
              <a:rPr b="0" i="0" lang="en" sz="2100" u="none" cap="none" strike="noStrike">
                <a:solidFill>
                  <a:srgbClr val="38761D"/>
                </a:solidFill>
                <a:latin typeface="Lato"/>
                <a:ea typeface="Lato"/>
                <a:cs typeface="Lato"/>
                <a:sym typeface="Lato"/>
              </a:rPr>
              <a:t>If you get this, you understand </a:t>
            </a:r>
            <a:r>
              <a:rPr lang="en" sz="2100">
                <a:solidFill>
                  <a:srgbClr val="38761D"/>
                </a:solidFill>
                <a:latin typeface="Lato"/>
                <a:ea typeface="Lato"/>
                <a:cs typeface="Lato"/>
                <a:sym typeface="Lato"/>
              </a:rPr>
              <a:t>how functions work </a:t>
            </a:r>
            <a:r>
              <a:rPr b="0" i="0" lang="en" sz="2100" u="none" cap="none" strike="noStrike">
                <a:solidFill>
                  <a:srgbClr val="38761D"/>
                </a:solidFill>
                <a:latin typeface="Lato"/>
                <a:ea typeface="Lato"/>
                <a:cs typeface="Lato"/>
                <a:sym typeface="Lato"/>
              </a:rPr>
              <a:t>☺ </a:t>
            </a:r>
            <a:endParaRPr sz="2100">
              <a:solidFill>
                <a:srgbClr val="38761D"/>
              </a:solidFill>
            </a:endParaRPr>
          </a:p>
          <a:p>
            <a:pPr indent="0" lvl="0" marL="114300" marR="0" rtl="0" algn="l">
              <a:lnSpc>
                <a:spcPct val="115000"/>
              </a:lnSpc>
              <a:spcBef>
                <a:spcPts val="0"/>
              </a:spcBef>
              <a:spcAft>
                <a:spcPts val="0"/>
              </a:spcAft>
              <a:buClr>
                <a:schemeClr val="accent1"/>
              </a:buClr>
              <a:buSzPts val="1000"/>
              <a:buFont typeface="Lato"/>
              <a:buNone/>
            </a:pPr>
            <a:r>
              <a:t/>
            </a:r>
            <a:endParaRPr b="0" i="0" sz="2100" u="none" cap="none" strike="noStrike">
              <a:solidFill>
                <a:schemeClr val="accent1"/>
              </a:solidFill>
              <a:latin typeface="Lato"/>
              <a:ea typeface="Lato"/>
              <a:cs typeface="Lato"/>
              <a:sym typeface="Lato"/>
            </a:endParaRPr>
          </a:p>
          <a:p>
            <a:pPr indent="0" lvl="0" marL="114300" marR="0" rtl="0" algn="l">
              <a:lnSpc>
                <a:spcPct val="115000"/>
              </a:lnSpc>
              <a:spcBef>
                <a:spcPts val="0"/>
              </a:spcBef>
              <a:spcAft>
                <a:spcPts val="0"/>
              </a:spcAft>
              <a:buClr>
                <a:schemeClr val="accent1"/>
              </a:buClr>
              <a:buSzPts val="1000"/>
              <a:buFont typeface="Lato"/>
              <a:buNone/>
            </a:pPr>
            <a:r>
              <a:rPr b="0" i="0" lang="en" sz="2100" u="none" cap="none" strike="noStrike">
                <a:solidFill>
                  <a:schemeClr val="accent1"/>
                </a:solidFill>
                <a:latin typeface="Lato"/>
                <a:ea typeface="Lato"/>
                <a:cs typeface="Lato"/>
                <a:sym typeface="Lato"/>
              </a:rPr>
              <a:t>If not</a:t>
            </a:r>
            <a:r>
              <a:rPr lang="en" sz="2100">
                <a:solidFill>
                  <a:schemeClr val="accent1"/>
                </a:solidFill>
                <a:latin typeface="Lato"/>
                <a:ea typeface="Lato"/>
                <a:cs typeface="Lato"/>
                <a:sym typeface="Lato"/>
              </a:rPr>
              <a:t>, </a:t>
            </a:r>
            <a:r>
              <a:rPr b="0" i="0" lang="en" sz="2100" u="none" cap="none" strike="noStrike">
                <a:solidFill>
                  <a:schemeClr val="accent1"/>
                </a:solidFill>
                <a:latin typeface="Lato"/>
                <a:ea typeface="Lato"/>
                <a:cs typeface="Lato"/>
                <a:sym typeface="Lato"/>
              </a:rPr>
              <a:t>ask more questions !</a:t>
            </a:r>
            <a:endParaRPr/>
          </a:p>
          <a:p>
            <a:pPr indent="-38100" lvl="0" marL="177800" rtl="0" algn="l">
              <a:lnSpc>
                <a:spcPct val="90000"/>
              </a:lnSpc>
              <a:spcBef>
                <a:spcPts val="800"/>
              </a:spcBef>
              <a:spcAft>
                <a:spcPts val="0"/>
              </a:spcAft>
              <a:buSzPts val="2100"/>
              <a:buNone/>
            </a:pPr>
            <a:r>
              <a:t/>
            </a:r>
            <a:endParaRPr/>
          </a:p>
        </p:txBody>
      </p:sp>
      <p:sp>
        <p:nvSpPr>
          <p:cNvPr id="186" name="Google Shape;186;p28"/>
          <p:cNvSpPr/>
          <p:nvPr/>
        </p:nvSpPr>
        <p:spPr>
          <a:xfrm>
            <a:off x="1106779" y="4082454"/>
            <a:ext cx="1600200" cy="582000"/>
          </a:xfrm>
          <a:prstGeom prst="rect">
            <a:avLst/>
          </a:prstGeom>
          <a:solidFill>
            <a:schemeClr val="accent1"/>
          </a:solidFill>
          <a:ln cap="flat" cmpd="sng" w="25400">
            <a:solidFill>
              <a:srgbClr val="40404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Arial"/>
              <a:buNone/>
            </a:pPr>
            <a:r>
              <a:rPr b="0" i="0" lang="en" sz="1100" u="none" cap="none" strike="noStrike">
                <a:solidFill>
                  <a:schemeClr val="lt1"/>
                </a:solidFill>
                <a:latin typeface="Arial"/>
                <a:ea typeface="Arial"/>
                <a:cs typeface="Arial"/>
                <a:sym typeface="Arial"/>
              </a:rPr>
              <a:t>What would be printed??</a:t>
            </a:r>
            <a:endParaRPr sz="1400">
              <a:solidFill>
                <a:schemeClr val="dk1"/>
              </a:solidFill>
              <a:latin typeface="Quattrocento Sans"/>
              <a:ea typeface="Quattrocento Sans"/>
              <a:cs typeface="Quattrocento Sans"/>
              <a:sym typeface="Quattrocento Sans"/>
            </a:endParaRPr>
          </a:p>
        </p:txBody>
      </p:sp>
      <p:pic>
        <p:nvPicPr>
          <p:cNvPr id="187" name="Google Shape;187;p28"/>
          <p:cNvPicPr preferRelativeResize="0"/>
          <p:nvPr/>
        </p:nvPicPr>
        <p:blipFill>
          <a:blip r:embed="rId3">
            <a:alphaModFix/>
          </a:blip>
          <a:stretch>
            <a:fillRect/>
          </a:stretch>
        </p:blipFill>
        <p:spPr>
          <a:xfrm>
            <a:off x="3901457" y="950561"/>
            <a:ext cx="5054433" cy="38010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1"/>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sz="3300"/>
              <a:t>Agenda</a:t>
            </a:r>
            <a:endParaRPr/>
          </a:p>
        </p:txBody>
      </p:sp>
      <p:sp>
        <p:nvSpPr>
          <p:cNvPr id="44" name="Google Shape;44;p11"/>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p>
            <a:pPr indent="-292100" lvl="0" marL="342900" rtl="0" algn="l">
              <a:lnSpc>
                <a:spcPct val="115000"/>
              </a:lnSpc>
              <a:spcBef>
                <a:spcPts val="0"/>
              </a:spcBef>
              <a:spcAft>
                <a:spcPts val="0"/>
              </a:spcAft>
              <a:buSzPts val="2000"/>
              <a:buAutoNum type="arabicPeriod"/>
            </a:pPr>
            <a:r>
              <a:rPr lang="en" sz="2100"/>
              <a:t>Lab 1 Review</a:t>
            </a:r>
            <a:endParaRPr/>
          </a:p>
          <a:p>
            <a:pPr indent="-342900" lvl="1" marL="736600" rtl="0" algn="l">
              <a:lnSpc>
                <a:spcPct val="115000"/>
              </a:lnSpc>
              <a:spcBef>
                <a:spcPts val="0"/>
              </a:spcBef>
              <a:spcAft>
                <a:spcPts val="0"/>
              </a:spcAft>
              <a:buSzPts val="2000"/>
              <a:buFont typeface="Quattrocento Sans"/>
              <a:buAutoNum type="alphaLcParenR"/>
            </a:pPr>
            <a:r>
              <a:rPr lang="en"/>
              <a:t>Review of errors</a:t>
            </a:r>
            <a:endParaRPr/>
          </a:p>
          <a:p>
            <a:pPr indent="-292100" lvl="0" marL="342900" rtl="0" algn="l">
              <a:lnSpc>
                <a:spcPct val="115000"/>
              </a:lnSpc>
              <a:spcBef>
                <a:spcPts val="0"/>
              </a:spcBef>
              <a:spcAft>
                <a:spcPts val="0"/>
              </a:spcAft>
              <a:buSzPts val="2000"/>
              <a:buAutoNum type="arabicPeriod"/>
            </a:pPr>
            <a:r>
              <a:rPr lang="en" sz="2100"/>
              <a:t>Lecture Review</a:t>
            </a:r>
            <a:endParaRPr sz="2100"/>
          </a:p>
          <a:p>
            <a:pPr indent="-342900" lvl="1" marL="736600" rtl="0" algn="l">
              <a:lnSpc>
                <a:spcPct val="115000"/>
              </a:lnSpc>
              <a:spcBef>
                <a:spcPts val="0"/>
              </a:spcBef>
              <a:spcAft>
                <a:spcPts val="0"/>
              </a:spcAft>
              <a:buSzPts val="2000"/>
              <a:buFont typeface="Quattrocento Sans"/>
              <a:buAutoNum type="alphaLcParenR"/>
            </a:pPr>
            <a:r>
              <a:rPr lang="en"/>
              <a:t>Defining and using functions</a:t>
            </a:r>
            <a:endParaRPr/>
          </a:p>
          <a:p>
            <a:pPr indent="-342900" lvl="1" marL="736600" rtl="0" algn="l">
              <a:lnSpc>
                <a:spcPct val="115000"/>
              </a:lnSpc>
              <a:spcBef>
                <a:spcPts val="0"/>
              </a:spcBef>
              <a:spcAft>
                <a:spcPts val="0"/>
              </a:spcAft>
              <a:buSzPts val="2000"/>
              <a:buFont typeface="Quattrocento Sans"/>
              <a:buAutoNum type="alphaLcParenR"/>
            </a:pPr>
            <a:r>
              <a:rPr lang="en"/>
              <a:t>Functions: Tips &amp; Misconceptions</a:t>
            </a:r>
            <a:endParaRPr/>
          </a:p>
          <a:p>
            <a:pPr indent="-342900" lvl="1" marL="736600" rtl="0" algn="l">
              <a:lnSpc>
                <a:spcPct val="114999"/>
              </a:lnSpc>
              <a:spcBef>
                <a:spcPts val="0"/>
              </a:spcBef>
              <a:spcAft>
                <a:spcPts val="0"/>
              </a:spcAft>
              <a:buSzPts val="2000"/>
              <a:buAutoNum type="alphaLcParenR"/>
            </a:pPr>
            <a:r>
              <a:rPr lang="en"/>
              <a:t>Built-in functions</a:t>
            </a:r>
            <a:endParaRPr/>
          </a:p>
          <a:p>
            <a:pPr indent="-342900" lvl="1" marL="736600" rtl="0" algn="l">
              <a:lnSpc>
                <a:spcPct val="115000"/>
              </a:lnSpc>
              <a:spcBef>
                <a:spcPts val="0"/>
              </a:spcBef>
              <a:spcAft>
                <a:spcPts val="0"/>
              </a:spcAft>
              <a:buSzPts val="2000"/>
              <a:buFont typeface="Quattrocento Sans"/>
              <a:buAutoNum type="alphaLcParenR"/>
            </a:pPr>
            <a:r>
              <a:rPr lang="en"/>
              <a:t>Importing and Using Modules</a:t>
            </a:r>
            <a:endParaRPr/>
          </a:p>
          <a:p>
            <a:pPr indent="-292100" lvl="0" marL="342900" rtl="0" algn="l">
              <a:lnSpc>
                <a:spcPct val="115000"/>
              </a:lnSpc>
              <a:spcBef>
                <a:spcPts val="0"/>
              </a:spcBef>
              <a:spcAft>
                <a:spcPts val="0"/>
              </a:spcAft>
              <a:buSzPts val="2000"/>
              <a:buAutoNum type="arabicPeriod"/>
            </a:pPr>
            <a:r>
              <a:rPr lang="en" sz="2100"/>
              <a:t>Practice Questions</a:t>
            </a:r>
            <a:endParaRPr sz="2100"/>
          </a:p>
          <a:p>
            <a:pPr indent="-292100" lvl="0" marL="342900" rtl="0" algn="l">
              <a:lnSpc>
                <a:spcPct val="115000"/>
              </a:lnSpc>
              <a:spcBef>
                <a:spcPts val="0"/>
              </a:spcBef>
              <a:spcAft>
                <a:spcPts val="0"/>
              </a:spcAft>
              <a:buSzPts val="2000"/>
              <a:buAutoNum type="arabicPeriod"/>
            </a:pPr>
            <a:r>
              <a:rPr lang="en" sz="2100"/>
              <a:t>Questions?</a:t>
            </a:r>
            <a:endParaRPr sz="2100"/>
          </a:p>
          <a:p>
            <a:pPr indent="-38100" lvl="0" marL="177800" rtl="0" algn="l">
              <a:lnSpc>
                <a:spcPct val="90000"/>
              </a:lnSpc>
              <a:spcBef>
                <a:spcPts val="800"/>
              </a:spcBef>
              <a:spcAft>
                <a:spcPts val="0"/>
              </a:spcAft>
              <a:buSzPts val="21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Quattrocento Sans"/>
              <a:buNone/>
            </a:pPr>
            <a:r>
              <a:rPr lang="en" sz="3300">
                <a:solidFill>
                  <a:schemeClr val="dk1"/>
                </a:solidFill>
              </a:rPr>
              <a:t>Python Functions Always Return a Value !</a:t>
            </a:r>
            <a:r>
              <a:rPr baseline="30000" lang="en">
                <a:solidFill>
                  <a:schemeClr val="dk1"/>
                </a:solidFill>
              </a:rPr>
              <a:t>2</a:t>
            </a:r>
            <a:br>
              <a:rPr lang="en" sz="3300">
                <a:solidFill>
                  <a:schemeClr val="dk1"/>
                </a:solidFill>
              </a:rPr>
            </a:br>
            <a:endParaRPr/>
          </a:p>
        </p:txBody>
      </p:sp>
      <p:sp>
        <p:nvSpPr>
          <p:cNvPr id="193" name="Google Shape;193;p29"/>
          <p:cNvSpPr txBox="1"/>
          <p:nvPr>
            <p:ph idx="1" type="body"/>
          </p:nvPr>
        </p:nvSpPr>
        <p:spPr>
          <a:xfrm>
            <a:off x="134931" y="1037750"/>
            <a:ext cx="3228300" cy="3626700"/>
          </a:xfrm>
          <a:prstGeom prst="rect">
            <a:avLst/>
          </a:prstGeom>
          <a:noFill/>
          <a:ln>
            <a:noFill/>
          </a:ln>
        </p:spPr>
        <p:txBody>
          <a:bodyPr anchorCtr="0" anchor="t" bIns="34275" lIns="68575" spcFirstLastPara="1" rIns="68575" wrap="square" tIns="34275">
            <a:normAutofit lnSpcReduction="10000"/>
          </a:bodyPr>
          <a:lstStyle/>
          <a:p>
            <a:pPr indent="0" lvl="0" marL="114300" marR="0" rtl="0" algn="l">
              <a:lnSpc>
                <a:spcPct val="115000"/>
              </a:lnSpc>
              <a:spcBef>
                <a:spcPts val="0"/>
              </a:spcBef>
              <a:spcAft>
                <a:spcPts val="0"/>
              </a:spcAft>
              <a:buClr>
                <a:schemeClr val="accent1"/>
              </a:buClr>
              <a:buSzPts val="1000"/>
              <a:buFont typeface="Lato"/>
              <a:buNone/>
            </a:pPr>
            <a:r>
              <a:rPr b="0" i="0" lang="en" sz="2100" u="none" cap="none" strike="noStrike">
                <a:solidFill>
                  <a:schemeClr val="dk1"/>
                </a:solidFill>
                <a:latin typeface="Lato"/>
                <a:ea typeface="Lato"/>
                <a:cs typeface="Lato"/>
                <a:sym typeface="Lato"/>
              </a:rPr>
              <a:t>What would be printed in the</a:t>
            </a:r>
            <a:r>
              <a:rPr lang="en" sz="2100">
                <a:solidFill>
                  <a:schemeClr val="dk1"/>
                </a:solidFill>
                <a:latin typeface="Lato"/>
                <a:ea typeface="Lato"/>
                <a:cs typeface="Lato"/>
                <a:sym typeface="Lato"/>
              </a:rPr>
              <a:t> Python shell </a:t>
            </a:r>
            <a:r>
              <a:rPr b="0" i="0" lang="en" sz="2100" u="none" cap="none" strike="noStrike">
                <a:solidFill>
                  <a:schemeClr val="dk1"/>
                </a:solidFill>
                <a:latin typeface="Lato"/>
                <a:ea typeface="Lato"/>
                <a:cs typeface="Lato"/>
                <a:sym typeface="Lato"/>
              </a:rPr>
              <a:t>?</a:t>
            </a:r>
            <a:endParaRPr sz="2100">
              <a:solidFill>
                <a:schemeClr val="dk1"/>
              </a:solidFill>
            </a:endParaRPr>
          </a:p>
          <a:p>
            <a:pPr indent="0" lvl="0" marL="114300" marR="0" rtl="0" algn="l">
              <a:lnSpc>
                <a:spcPct val="115000"/>
              </a:lnSpc>
              <a:spcBef>
                <a:spcPts val="0"/>
              </a:spcBef>
              <a:spcAft>
                <a:spcPts val="0"/>
              </a:spcAft>
              <a:buClr>
                <a:schemeClr val="accent1"/>
              </a:buClr>
              <a:buSzPts val="1000"/>
              <a:buFont typeface="Lato"/>
              <a:buNone/>
            </a:pPr>
            <a:r>
              <a:t/>
            </a:r>
            <a:endParaRPr b="0" i="0" sz="2100" u="none" cap="none" strike="noStrike">
              <a:solidFill>
                <a:schemeClr val="accent1"/>
              </a:solidFill>
              <a:latin typeface="Lato"/>
              <a:ea typeface="Lato"/>
              <a:cs typeface="Lato"/>
              <a:sym typeface="Lato"/>
            </a:endParaRPr>
          </a:p>
          <a:p>
            <a:pPr indent="0" lvl="0" marL="114300" marR="0" rtl="0" algn="l">
              <a:lnSpc>
                <a:spcPct val="115000"/>
              </a:lnSpc>
              <a:spcBef>
                <a:spcPts val="0"/>
              </a:spcBef>
              <a:spcAft>
                <a:spcPts val="0"/>
              </a:spcAft>
              <a:buClr>
                <a:schemeClr val="accent1"/>
              </a:buClr>
              <a:buSzPts val="1000"/>
              <a:buFont typeface="Lato"/>
              <a:buNone/>
            </a:pPr>
            <a:r>
              <a:rPr b="0" i="0" lang="en" sz="2100" u="none" cap="none" strike="noStrike">
                <a:solidFill>
                  <a:srgbClr val="38761D"/>
                </a:solidFill>
                <a:latin typeface="Lato"/>
                <a:ea typeface="Lato"/>
                <a:cs typeface="Lato"/>
                <a:sym typeface="Lato"/>
              </a:rPr>
              <a:t>If you get this, you understand </a:t>
            </a:r>
            <a:r>
              <a:rPr lang="en" sz="2100">
                <a:solidFill>
                  <a:srgbClr val="38761D"/>
                </a:solidFill>
                <a:latin typeface="Lato"/>
                <a:ea typeface="Lato"/>
                <a:cs typeface="Lato"/>
                <a:sym typeface="Lato"/>
              </a:rPr>
              <a:t>how functions work </a:t>
            </a:r>
            <a:r>
              <a:rPr b="0" i="0" lang="en" sz="2100" u="none" cap="none" strike="noStrike">
                <a:solidFill>
                  <a:srgbClr val="38761D"/>
                </a:solidFill>
                <a:latin typeface="Lato"/>
                <a:ea typeface="Lato"/>
                <a:cs typeface="Lato"/>
                <a:sym typeface="Lato"/>
              </a:rPr>
              <a:t>☺ </a:t>
            </a:r>
            <a:endParaRPr sz="2100">
              <a:solidFill>
                <a:srgbClr val="38761D"/>
              </a:solidFill>
            </a:endParaRPr>
          </a:p>
          <a:p>
            <a:pPr indent="0" lvl="0" marL="114300" marR="0" rtl="0" algn="l">
              <a:lnSpc>
                <a:spcPct val="115000"/>
              </a:lnSpc>
              <a:spcBef>
                <a:spcPts val="0"/>
              </a:spcBef>
              <a:spcAft>
                <a:spcPts val="0"/>
              </a:spcAft>
              <a:buClr>
                <a:schemeClr val="accent1"/>
              </a:buClr>
              <a:buSzPts val="1000"/>
              <a:buFont typeface="Lato"/>
              <a:buNone/>
            </a:pPr>
            <a:r>
              <a:t/>
            </a:r>
            <a:endParaRPr b="0" i="0" sz="2100" u="none" cap="none" strike="noStrike">
              <a:solidFill>
                <a:schemeClr val="accent1"/>
              </a:solidFill>
              <a:latin typeface="Lato"/>
              <a:ea typeface="Lato"/>
              <a:cs typeface="Lato"/>
              <a:sym typeface="Lato"/>
            </a:endParaRPr>
          </a:p>
          <a:p>
            <a:pPr indent="0" lvl="0" marL="114300" marR="0" rtl="0" algn="l">
              <a:lnSpc>
                <a:spcPct val="115000"/>
              </a:lnSpc>
              <a:spcBef>
                <a:spcPts val="0"/>
              </a:spcBef>
              <a:spcAft>
                <a:spcPts val="0"/>
              </a:spcAft>
              <a:buClr>
                <a:schemeClr val="accent1"/>
              </a:buClr>
              <a:buSzPts val="1000"/>
              <a:buFont typeface="Lato"/>
              <a:buNone/>
            </a:pPr>
            <a:r>
              <a:rPr b="0" i="0" lang="en" sz="2100" u="none" cap="none" strike="noStrike">
                <a:solidFill>
                  <a:schemeClr val="accent1"/>
                </a:solidFill>
                <a:latin typeface="Lato"/>
                <a:ea typeface="Lato"/>
                <a:cs typeface="Lato"/>
                <a:sym typeface="Lato"/>
              </a:rPr>
              <a:t>If not</a:t>
            </a:r>
            <a:r>
              <a:rPr lang="en" sz="2100">
                <a:solidFill>
                  <a:schemeClr val="accent1"/>
                </a:solidFill>
                <a:latin typeface="Lato"/>
                <a:ea typeface="Lato"/>
                <a:cs typeface="Lato"/>
                <a:sym typeface="Lato"/>
              </a:rPr>
              <a:t>, </a:t>
            </a:r>
            <a:r>
              <a:rPr b="0" i="0" lang="en" sz="2100" u="none" cap="none" strike="noStrike">
                <a:solidFill>
                  <a:schemeClr val="accent1"/>
                </a:solidFill>
                <a:latin typeface="Lato"/>
                <a:ea typeface="Lato"/>
                <a:cs typeface="Lato"/>
                <a:sym typeface="Lato"/>
              </a:rPr>
              <a:t>ask more questions !</a:t>
            </a:r>
            <a:endParaRPr/>
          </a:p>
          <a:p>
            <a:pPr indent="-38100" lvl="0" marL="177800" rtl="0" algn="l">
              <a:lnSpc>
                <a:spcPct val="90000"/>
              </a:lnSpc>
              <a:spcBef>
                <a:spcPts val="800"/>
              </a:spcBef>
              <a:spcAft>
                <a:spcPts val="0"/>
              </a:spcAft>
              <a:buSzPts val="2100"/>
              <a:buNone/>
            </a:pPr>
            <a:r>
              <a:t/>
            </a:r>
            <a:endParaRPr/>
          </a:p>
        </p:txBody>
      </p:sp>
      <p:sp>
        <p:nvSpPr>
          <p:cNvPr id="194" name="Google Shape;194;p29"/>
          <p:cNvSpPr/>
          <p:nvPr/>
        </p:nvSpPr>
        <p:spPr>
          <a:xfrm>
            <a:off x="1106779" y="4082454"/>
            <a:ext cx="1600200" cy="582000"/>
          </a:xfrm>
          <a:prstGeom prst="rect">
            <a:avLst/>
          </a:prstGeom>
          <a:solidFill>
            <a:schemeClr val="accent1"/>
          </a:solidFill>
          <a:ln cap="flat" cmpd="sng" w="25400">
            <a:solidFill>
              <a:srgbClr val="40404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Arial"/>
              <a:buNone/>
            </a:pPr>
            <a:r>
              <a:rPr b="0" i="0" lang="en" sz="1100" u="none" cap="none" strike="noStrike">
                <a:solidFill>
                  <a:schemeClr val="lt1"/>
                </a:solidFill>
                <a:latin typeface="Arial"/>
                <a:ea typeface="Arial"/>
                <a:cs typeface="Arial"/>
                <a:sym typeface="Arial"/>
              </a:rPr>
              <a:t>What would be printed??</a:t>
            </a:r>
            <a:endParaRPr sz="1400">
              <a:solidFill>
                <a:schemeClr val="dk1"/>
              </a:solidFill>
              <a:latin typeface="Quattrocento Sans"/>
              <a:ea typeface="Quattrocento Sans"/>
              <a:cs typeface="Quattrocento Sans"/>
              <a:sym typeface="Quattrocento Sans"/>
            </a:endParaRPr>
          </a:p>
        </p:txBody>
      </p:sp>
      <p:pic>
        <p:nvPicPr>
          <p:cNvPr id="195" name="Google Shape;195;p29"/>
          <p:cNvPicPr preferRelativeResize="0"/>
          <p:nvPr/>
        </p:nvPicPr>
        <p:blipFill>
          <a:blip r:embed="rId3">
            <a:alphaModFix/>
          </a:blip>
          <a:stretch>
            <a:fillRect/>
          </a:stretch>
        </p:blipFill>
        <p:spPr>
          <a:xfrm>
            <a:off x="5124652" y="791049"/>
            <a:ext cx="3829572" cy="42801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52337" y="454196"/>
            <a:ext cx="8487562"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When Do We Need to Use </a:t>
            </a:r>
            <a:r>
              <a:rPr lang="en">
                <a:latin typeface="Courier New"/>
                <a:ea typeface="Courier New"/>
                <a:cs typeface="Courier New"/>
                <a:sym typeface="Courier New"/>
              </a:rPr>
              <a:t>return </a:t>
            </a:r>
            <a:r>
              <a:rPr lang="en"/>
              <a:t>Statements?</a:t>
            </a:r>
            <a:endParaRPr/>
          </a:p>
        </p:txBody>
      </p:sp>
      <p:sp>
        <p:nvSpPr>
          <p:cNvPr id="201" name="Google Shape;201;p30"/>
          <p:cNvSpPr txBox="1"/>
          <p:nvPr>
            <p:ph idx="1" type="body"/>
          </p:nvPr>
        </p:nvSpPr>
        <p:spPr>
          <a:xfrm>
            <a:off x="546857" y="2029851"/>
            <a:ext cx="2498346" cy="169486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2100"/>
              <a:buNone/>
            </a:pPr>
            <a:r>
              <a:rPr lang="en" sz="2100"/>
              <a:t>What if you wanted to find the total area of two rectangles ?</a:t>
            </a:r>
            <a:endParaRPr/>
          </a:p>
          <a:p>
            <a:pPr indent="-38100" lvl="0" marL="177800" rtl="0" algn="l">
              <a:lnSpc>
                <a:spcPct val="90000"/>
              </a:lnSpc>
              <a:spcBef>
                <a:spcPts val="800"/>
              </a:spcBef>
              <a:spcAft>
                <a:spcPts val="0"/>
              </a:spcAft>
              <a:buSzPts val="2100"/>
              <a:buNone/>
            </a:pPr>
            <a:r>
              <a:t/>
            </a:r>
            <a:endParaRPr/>
          </a:p>
        </p:txBody>
      </p:sp>
      <p:pic>
        <p:nvPicPr>
          <p:cNvPr id="202" name="Google Shape;202;p30"/>
          <p:cNvPicPr preferRelativeResize="0"/>
          <p:nvPr/>
        </p:nvPicPr>
        <p:blipFill>
          <a:blip r:embed="rId3">
            <a:alphaModFix/>
          </a:blip>
          <a:stretch>
            <a:fillRect/>
          </a:stretch>
        </p:blipFill>
        <p:spPr>
          <a:xfrm>
            <a:off x="5913325" y="882850"/>
            <a:ext cx="2926574" cy="4149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1"/>
          <p:cNvPicPr preferRelativeResize="0"/>
          <p:nvPr/>
        </p:nvPicPr>
        <p:blipFill>
          <a:blip r:embed="rId3">
            <a:alphaModFix/>
          </a:blip>
          <a:stretch>
            <a:fillRect/>
          </a:stretch>
        </p:blipFill>
        <p:spPr>
          <a:xfrm>
            <a:off x="5307955" y="1019983"/>
            <a:ext cx="3547650" cy="3929875"/>
          </a:xfrm>
          <a:prstGeom prst="rect">
            <a:avLst/>
          </a:prstGeom>
          <a:noFill/>
          <a:ln>
            <a:noFill/>
          </a:ln>
        </p:spPr>
      </p:pic>
      <p:sp>
        <p:nvSpPr>
          <p:cNvPr id="208" name="Google Shape;208;p31"/>
          <p:cNvSpPr txBox="1"/>
          <p:nvPr>
            <p:ph type="title"/>
          </p:nvPr>
        </p:nvSpPr>
        <p:spPr>
          <a:xfrm>
            <a:off x="0" y="353575"/>
            <a:ext cx="9144000" cy="12759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444445"/>
              </a:buClr>
              <a:buSzPts val="3300"/>
              <a:buFont typeface="Quattrocento Sans"/>
              <a:buNone/>
            </a:pPr>
            <a:r>
              <a:rPr lang="en"/>
              <a:t>Functions must be defined before being called… </a:t>
            </a:r>
            <a:r>
              <a:rPr lang="en">
                <a:solidFill>
                  <a:srgbClr val="FF0000"/>
                </a:solidFill>
              </a:rPr>
              <a:t>or you will get an error !</a:t>
            </a:r>
            <a:endParaRPr/>
          </a:p>
        </p:txBody>
      </p:sp>
      <p:sp>
        <p:nvSpPr>
          <p:cNvPr id="209" name="Google Shape;209;p31"/>
          <p:cNvSpPr txBox="1"/>
          <p:nvPr>
            <p:ph idx="1" type="body"/>
          </p:nvPr>
        </p:nvSpPr>
        <p:spPr>
          <a:xfrm>
            <a:off x="0" y="1584076"/>
            <a:ext cx="4105200" cy="2490000"/>
          </a:xfrm>
          <a:prstGeom prst="rect">
            <a:avLst/>
          </a:prstGeom>
          <a:noFill/>
          <a:ln>
            <a:noFill/>
          </a:ln>
        </p:spPr>
        <p:txBody>
          <a:bodyPr anchorCtr="0" anchor="t" bIns="34275" lIns="68575" spcFirstLastPara="1" rIns="68575" wrap="square" tIns="34275">
            <a:noAutofit/>
          </a:bodyPr>
          <a:lstStyle/>
          <a:p>
            <a:pPr indent="0" lvl="0" marL="0" rtl="0" algn="l">
              <a:lnSpc>
                <a:spcPct val="95000"/>
              </a:lnSpc>
              <a:spcBef>
                <a:spcPts val="0"/>
              </a:spcBef>
              <a:spcAft>
                <a:spcPts val="0"/>
              </a:spcAft>
              <a:buSzPts val="1313"/>
              <a:buNone/>
            </a:pPr>
            <a:r>
              <a:rPr lang="en" sz="1812"/>
              <a:t>The error message is telling us that Python has no idea what </a:t>
            </a:r>
            <a:r>
              <a:rPr lang="en" sz="1812">
                <a:latin typeface="Courier New"/>
                <a:ea typeface="Courier New"/>
                <a:cs typeface="Courier New"/>
                <a:sym typeface="Courier New"/>
              </a:rPr>
              <a:t>area2D </a:t>
            </a:r>
            <a:r>
              <a:rPr lang="en" sz="1812"/>
              <a:t>is. </a:t>
            </a:r>
            <a:endParaRPr sz="1812"/>
          </a:p>
          <a:p>
            <a:pPr indent="0" lvl="0" marL="0" rtl="0" algn="l">
              <a:lnSpc>
                <a:spcPct val="94999"/>
              </a:lnSpc>
              <a:spcBef>
                <a:spcPts val="0"/>
              </a:spcBef>
              <a:spcAft>
                <a:spcPts val="0"/>
              </a:spcAft>
              <a:buSzPts val="1313"/>
              <a:buNone/>
            </a:pPr>
            <a:r>
              <a:t/>
            </a:r>
            <a:endParaRPr sz="1812"/>
          </a:p>
          <a:p>
            <a:pPr indent="0" lvl="0" marL="0" rtl="0" algn="l">
              <a:lnSpc>
                <a:spcPct val="94999"/>
              </a:lnSpc>
              <a:spcBef>
                <a:spcPts val="0"/>
              </a:spcBef>
              <a:spcAft>
                <a:spcPts val="0"/>
              </a:spcAft>
              <a:buSzPts val="1313"/>
              <a:buNone/>
            </a:pPr>
            <a:r>
              <a:rPr lang="en" sz="1812"/>
              <a:t>This is a semantic error caused by the programmer calling a function before it was defined.</a:t>
            </a:r>
            <a:endParaRPr sz="1812"/>
          </a:p>
          <a:p>
            <a:pPr indent="0" lvl="0" marL="0" rtl="0" algn="l">
              <a:lnSpc>
                <a:spcPct val="95000"/>
              </a:lnSpc>
              <a:spcBef>
                <a:spcPts val="0"/>
              </a:spcBef>
              <a:spcAft>
                <a:spcPts val="0"/>
              </a:spcAft>
              <a:buSzPts val="1313"/>
              <a:buNone/>
            </a:pPr>
            <a:r>
              <a:t/>
            </a:r>
            <a:endParaRPr sz="1812">
              <a:solidFill>
                <a:srgbClr val="0000FF"/>
              </a:solidFill>
            </a:endParaRPr>
          </a:p>
          <a:p>
            <a:pPr indent="0" lvl="0" marL="342900" rtl="0" algn="l">
              <a:lnSpc>
                <a:spcPct val="95000"/>
              </a:lnSpc>
              <a:spcBef>
                <a:spcPts val="0"/>
              </a:spcBef>
              <a:spcAft>
                <a:spcPts val="0"/>
              </a:spcAft>
              <a:buSzPts val="1313"/>
              <a:buNone/>
            </a:pPr>
            <a:r>
              <a:rPr lang="en" sz="1812">
                <a:solidFill>
                  <a:srgbClr val="0000FF"/>
                </a:solidFill>
              </a:rPr>
              <a:t>⇒ Remember that the Python interpreter runs your code line by line. The statement containing the definition of  </a:t>
            </a:r>
            <a:r>
              <a:rPr lang="en" sz="1812">
                <a:latin typeface="Courier New"/>
                <a:ea typeface="Courier New"/>
                <a:cs typeface="Courier New"/>
                <a:sym typeface="Courier New"/>
              </a:rPr>
              <a:t>area2D had </a:t>
            </a:r>
            <a:r>
              <a:rPr lang="en" sz="1812">
                <a:solidFill>
                  <a:srgbClr val="0D02AB"/>
                </a:solidFill>
                <a:latin typeface="Arial"/>
                <a:ea typeface="Arial"/>
                <a:cs typeface="Arial"/>
                <a:sym typeface="Arial"/>
              </a:rPr>
              <a:t>not been reached at the time the statement in line 3 was executed. </a:t>
            </a:r>
            <a:endParaRPr sz="1812">
              <a:latin typeface="Courier New"/>
              <a:ea typeface="Courier New"/>
              <a:cs typeface="Courier New"/>
              <a:sym typeface="Courier New"/>
            </a:endParaRPr>
          </a:p>
          <a:p>
            <a:pPr indent="-88900" lvl="0" marL="177800" rtl="0" algn="l">
              <a:lnSpc>
                <a:spcPct val="70000"/>
              </a:lnSpc>
              <a:spcBef>
                <a:spcPts val="800"/>
              </a:spcBef>
              <a:spcAft>
                <a:spcPts val="0"/>
              </a:spcAft>
              <a:buSzPts val="1313"/>
              <a:buNone/>
            </a:pPr>
            <a:r>
              <a:t/>
            </a:r>
            <a:endParaRPr sz="1812"/>
          </a:p>
        </p:txBody>
      </p:sp>
      <p:sp>
        <p:nvSpPr>
          <p:cNvPr id="210" name="Google Shape;210;p31"/>
          <p:cNvSpPr/>
          <p:nvPr/>
        </p:nvSpPr>
        <p:spPr>
          <a:xfrm>
            <a:off x="5367751" y="1423568"/>
            <a:ext cx="2482800" cy="160500"/>
          </a:xfrm>
          <a:prstGeom prst="rect">
            <a:avLst/>
          </a:prstGeom>
          <a:noFill/>
          <a:ln cap="flat" cmpd="sng" w="25400">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
        <p:nvSpPr>
          <p:cNvPr id="211" name="Google Shape;211;p31"/>
          <p:cNvSpPr/>
          <p:nvPr/>
        </p:nvSpPr>
        <p:spPr>
          <a:xfrm>
            <a:off x="5367750" y="4417675"/>
            <a:ext cx="3352200" cy="532200"/>
          </a:xfrm>
          <a:prstGeom prst="rect">
            <a:avLst/>
          </a:prstGeom>
          <a:noFill/>
          <a:ln cap="flat" cmpd="sng" w="25400">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Quattrocento Sans"/>
              <a:buNone/>
            </a:pPr>
            <a:r>
              <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ctrTitle"/>
          </p:nvPr>
        </p:nvSpPr>
        <p:spPr>
          <a:xfrm>
            <a:off x="251960" y="2464334"/>
            <a:ext cx="8543400" cy="670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217" name="Google Shape;217;p32"/>
          <p:cNvSpPr txBox="1"/>
          <p:nvPr>
            <p:ph idx="1" type="subTitle"/>
          </p:nvPr>
        </p:nvSpPr>
        <p:spPr>
          <a:xfrm>
            <a:off x="252413" y="3115866"/>
            <a:ext cx="8542800" cy="124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i="1" lang="en" sz="3000">
                <a:solidFill>
                  <a:schemeClr val="accent2"/>
                </a:solidFill>
              </a:rPr>
              <a:t>Built-in Functions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Lecture Content: Built-in Functions</a:t>
            </a:r>
            <a:r>
              <a:rPr lang="en" sz="3300">
                <a:solidFill>
                  <a:schemeClr val="dk1"/>
                </a:solidFill>
              </a:rPr>
              <a:t>!</a:t>
            </a:r>
            <a:r>
              <a:rPr baseline="30000" lang="en" sz="3300">
                <a:solidFill>
                  <a:schemeClr val="dk1"/>
                </a:solidFill>
              </a:rPr>
              <a:t>1</a:t>
            </a:r>
            <a:endParaRPr>
              <a:solidFill>
                <a:schemeClr val="dk1"/>
              </a:solidFill>
            </a:endParaRPr>
          </a:p>
        </p:txBody>
      </p:sp>
      <p:sp>
        <p:nvSpPr>
          <p:cNvPr id="223" name="Google Shape;223;p33"/>
          <p:cNvSpPr txBox="1"/>
          <p:nvPr>
            <p:ph idx="1" type="body"/>
          </p:nvPr>
        </p:nvSpPr>
        <p:spPr>
          <a:xfrm>
            <a:off x="628650" y="1369218"/>
            <a:ext cx="8321040" cy="3523739"/>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115000"/>
              </a:lnSpc>
              <a:spcBef>
                <a:spcPts val="0"/>
              </a:spcBef>
              <a:spcAft>
                <a:spcPts val="0"/>
              </a:spcAft>
              <a:buSzPct val="100000"/>
              <a:buNone/>
            </a:pPr>
            <a:r>
              <a:rPr b="1" lang="en"/>
              <a:t>Built-in Functions: </a:t>
            </a:r>
            <a:r>
              <a:rPr lang="en"/>
              <a:t>functions that come pre-packaged with a Python implementation</a:t>
            </a:r>
            <a:endParaRPr b="1"/>
          </a:p>
          <a:p>
            <a:pPr indent="0" lvl="0" marL="0" rtl="0" algn="l">
              <a:lnSpc>
                <a:spcPct val="115000"/>
              </a:lnSpc>
              <a:spcBef>
                <a:spcPts val="0"/>
              </a:spcBef>
              <a:spcAft>
                <a:spcPts val="0"/>
              </a:spcAft>
              <a:buSzPct val="100000"/>
              <a:buNone/>
            </a:pPr>
            <a:r>
              <a:t/>
            </a:r>
            <a:endParaRPr b="1"/>
          </a:p>
          <a:p>
            <a:pPr indent="0" lvl="0" marL="0" rtl="0" algn="l">
              <a:lnSpc>
                <a:spcPct val="115000"/>
              </a:lnSpc>
              <a:spcBef>
                <a:spcPts val="0"/>
              </a:spcBef>
              <a:spcAft>
                <a:spcPts val="0"/>
              </a:spcAft>
              <a:buSzPct val="100000"/>
              <a:buNone/>
            </a:pPr>
            <a:r>
              <a:t/>
            </a:r>
            <a:endParaRPr b="1"/>
          </a:p>
          <a:p>
            <a:pPr indent="0" lvl="0" marL="0" rtl="0" algn="l">
              <a:lnSpc>
                <a:spcPct val="115000"/>
              </a:lnSpc>
              <a:spcBef>
                <a:spcPts val="0"/>
              </a:spcBef>
              <a:spcAft>
                <a:spcPts val="0"/>
              </a:spcAft>
              <a:buSzPct val="100000"/>
              <a:buNone/>
            </a:pPr>
            <a:r>
              <a:t/>
            </a:r>
            <a:endParaRPr b="1"/>
          </a:p>
          <a:p>
            <a:pPr indent="0" lvl="0" marL="0" rtl="0" algn="l">
              <a:lnSpc>
                <a:spcPct val="115000"/>
              </a:lnSpc>
              <a:spcBef>
                <a:spcPts val="0"/>
              </a:spcBef>
              <a:spcAft>
                <a:spcPts val="0"/>
              </a:spcAft>
              <a:buSzPct val="100000"/>
              <a:buNone/>
            </a:pPr>
            <a:r>
              <a:t/>
            </a:r>
            <a:endParaRPr b="1"/>
          </a:p>
          <a:p>
            <a:pPr indent="0" lvl="0" marL="0" rtl="0" algn="l">
              <a:lnSpc>
                <a:spcPct val="115000"/>
              </a:lnSpc>
              <a:spcBef>
                <a:spcPts val="0"/>
              </a:spcBef>
              <a:spcAft>
                <a:spcPts val="0"/>
              </a:spcAft>
              <a:buSzPct val="100000"/>
              <a:buNone/>
            </a:pPr>
            <a:r>
              <a:t/>
            </a:r>
            <a:endParaRPr b="1"/>
          </a:p>
          <a:p>
            <a:pPr indent="0" lvl="0" marL="342900" rtl="0" algn="l">
              <a:lnSpc>
                <a:spcPct val="115000"/>
              </a:lnSpc>
              <a:spcBef>
                <a:spcPts val="0"/>
              </a:spcBef>
              <a:spcAft>
                <a:spcPts val="0"/>
              </a:spcAft>
              <a:buSzPct val="100000"/>
              <a:buNone/>
            </a:pPr>
            <a:r>
              <a:t/>
            </a:r>
            <a:endParaRPr/>
          </a:p>
          <a:p>
            <a:pPr indent="-253206" lvl="0" marL="342900" rtl="0" algn="l">
              <a:lnSpc>
                <a:spcPct val="115000"/>
              </a:lnSpc>
              <a:spcBef>
                <a:spcPts val="0"/>
              </a:spcBef>
              <a:spcAft>
                <a:spcPts val="0"/>
              </a:spcAft>
              <a:buSzPct val="71428"/>
              <a:buChar char="●"/>
            </a:pPr>
            <a:r>
              <a:rPr lang="en"/>
              <a:t>Other built in functions can be found here: </a:t>
            </a:r>
            <a:r>
              <a:rPr lang="en" u="sng">
                <a:solidFill>
                  <a:schemeClr val="hlink"/>
                </a:solidFill>
                <a:latin typeface="Courier New"/>
                <a:ea typeface="Courier New"/>
                <a:cs typeface="Courier New"/>
                <a:sym typeface="Courier New"/>
                <a:hlinkClick r:id="rId3"/>
              </a:rPr>
              <a:t>https://docs.python.org/3.8/library/functions.html</a:t>
            </a:r>
            <a:endParaRPr>
              <a:solidFill>
                <a:schemeClr val="hlink"/>
              </a:solidFill>
              <a:latin typeface="Courier New"/>
              <a:ea typeface="Courier New"/>
              <a:cs typeface="Courier New"/>
              <a:sym typeface="Courier New"/>
            </a:endParaRPr>
          </a:p>
          <a:p>
            <a:pPr indent="-253206" lvl="0" marL="342900" rtl="0" algn="l">
              <a:lnSpc>
                <a:spcPct val="115000"/>
              </a:lnSpc>
              <a:spcBef>
                <a:spcPts val="0"/>
              </a:spcBef>
              <a:spcAft>
                <a:spcPts val="0"/>
              </a:spcAft>
              <a:buSzPct val="71428"/>
              <a:buChar char="●"/>
            </a:pPr>
            <a:r>
              <a:rPr lang="en"/>
              <a:t>Use </a:t>
            </a:r>
            <a:r>
              <a:rPr lang="en">
                <a:latin typeface="Courier New"/>
                <a:ea typeface="Courier New"/>
                <a:cs typeface="Courier New"/>
                <a:sym typeface="Courier New"/>
              </a:rPr>
              <a:t>help()</a:t>
            </a:r>
            <a:r>
              <a:rPr lang="en"/>
              <a:t> to look up the documentation for a function, e.g., </a:t>
            </a:r>
            <a:r>
              <a:rPr lang="en">
                <a:latin typeface="Courier New"/>
                <a:ea typeface="Courier New"/>
                <a:cs typeface="Courier New"/>
                <a:sym typeface="Courier New"/>
              </a:rPr>
              <a:t>help(abs) </a:t>
            </a:r>
            <a:endParaRPr>
              <a:latin typeface="Courier New"/>
              <a:ea typeface="Courier New"/>
              <a:cs typeface="Courier New"/>
              <a:sym typeface="Courier New"/>
            </a:endParaRPr>
          </a:p>
          <a:p>
            <a:pPr indent="0" lvl="0" marL="114300" rtl="0" algn="l">
              <a:lnSpc>
                <a:spcPct val="115000"/>
              </a:lnSpc>
              <a:spcBef>
                <a:spcPts val="0"/>
              </a:spcBef>
              <a:spcAft>
                <a:spcPts val="0"/>
              </a:spcAft>
              <a:buSzPct val="52380"/>
              <a:buNone/>
            </a:pPr>
            <a:r>
              <a:t/>
            </a:r>
            <a:endParaRPr/>
          </a:p>
          <a:p>
            <a:pPr indent="-50800" lvl="0" marL="177800" rtl="0" algn="l">
              <a:lnSpc>
                <a:spcPct val="90000"/>
              </a:lnSpc>
              <a:spcBef>
                <a:spcPts val="800"/>
              </a:spcBef>
              <a:spcAft>
                <a:spcPts val="0"/>
              </a:spcAft>
              <a:buSzPct val="100000"/>
              <a:buNone/>
            </a:pPr>
            <a:r>
              <a:t/>
            </a:r>
            <a:endParaRPr/>
          </a:p>
        </p:txBody>
      </p:sp>
      <p:pic>
        <p:nvPicPr>
          <p:cNvPr descr="A picture containing table&#10;&#10;Description automatically generated" id="224" name="Google Shape;224;p33"/>
          <p:cNvPicPr preferRelativeResize="0"/>
          <p:nvPr/>
        </p:nvPicPr>
        <p:blipFill rotWithShape="1">
          <a:blip r:embed="rId4">
            <a:alphaModFix/>
          </a:blip>
          <a:srcRect b="0" l="27909" r="0" t="52011"/>
          <a:stretch/>
        </p:blipFill>
        <p:spPr>
          <a:xfrm>
            <a:off x="5103321" y="2129781"/>
            <a:ext cx="1575488" cy="1360463"/>
          </a:xfrm>
          <a:prstGeom prst="rect">
            <a:avLst/>
          </a:prstGeom>
          <a:noFill/>
          <a:ln>
            <a:noFill/>
          </a:ln>
        </p:spPr>
      </p:pic>
      <p:pic>
        <p:nvPicPr>
          <p:cNvPr descr="A picture containing table&#10;&#10;Description automatically generated" id="225" name="Google Shape;225;p33"/>
          <p:cNvPicPr preferRelativeResize="0"/>
          <p:nvPr/>
        </p:nvPicPr>
        <p:blipFill rotWithShape="1">
          <a:blip r:embed="rId4">
            <a:alphaModFix/>
          </a:blip>
          <a:srcRect b="58431" l="27909" r="0" t="0"/>
          <a:stretch/>
        </p:blipFill>
        <p:spPr>
          <a:xfrm>
            <a:off x="2455453" y="2050334"/>
            <a:ext cx="1734643" cy="1297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628650" y="440359"/>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Lecture Content: Functions</a:t>
            </a:r>
            <a:r>
              <a:rPr baseline="30000" lang="en">
                <a:solidFill>
                  <a:schemeClr val="dk1"/>
                </a:solidFill>
              </a:rPr>
              <a:t>2</a:t>
            </a:r>
            <a:endParaRPr/>
          </a:p>
        </p:txBody>
      </p:sp>
      <p:sp>
        <p:nvSpPr>
          <p:cNvPr id="231" name="Google Shape;231;p34"/>
          <p:cNvSpPr txBox="1"/>
          <p:nvPr>
            <p:ph idx="1" type="body"/>
          </p:nvPr>
        </p:nvSpPr>
        <p:spPr>
          <a:xfrm>
            <a:off x="465064" y="917430"/>
            <a:ext cx="8112292" cy="4288381"/>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SzPts val="2100"/>
              <a:buNone/>
            </a:pPr>
            <a:r>
              <a:rPr lang="en">
                <a:solidFill>
                  <a:srgbClr val="FF0000"/>
                </a:solidFill>
                <a:latin typeface="Courier New"/>
                <a:ea typeface="Courier New"/>
                <a:cs typeface="Courier New"/>
                <a:sym typeface="Courier New"/>
              </a:rPr>
              <a:t>input</a:t>
            </a:r>
            <a:r>
              <a:rPr lang="en">
                <a:latin typeface="Courier New"/>
                <a:ea typeface="Courier New"/>
                <a:cs typeface="Courier New"/>
                <a:sym typeface="Courier New"/>
              </a:rPr>
              <a:t>( [ </a:t>
            </a:r>
            <a:r>
              <a:rPr lang="en">
                <a:solidFill>
                  <a:schemeClr val="dk1"/>
                </a:solidFill>
                <a:latin typeface="Courier New"/>
                <a:ea typeface="Courier New"/>
                <a:cs typeface="Courier New"/>
                <a:sym typeface="Courier New"/>
              </a:rPr>
              <a:t>prompt ])</a:t>
            </a:r>
            <a:r>
              <a:rPr lang="en">
                <a:latin typeface="Courier New"/>
                <a:ea typeface="Courier New"/>
                <a:cs typeface="Courier New"/>
                <a:sym typeface="Courier New"/>
              </a:rPr>
              <a:t> </a:t>
            </a:r>
            <a:endParaRPr>
              <a:latin typeface="Courier New"/>
              <a:ea typeface="Courier New"/>
              <a:cs typeface="Courier New"/>
              <a:sym typeface="Courier New"/>
            </a:endParaRPr>
          </a:p>
          <a:p>
            <a:pPr indent="-254000" lvl="0" marL="342900" rtl="0" algn="l">
              <a:lnSpc>
                <a:spcPct val="90000"/>
              </a:lnSpc>
              <a:spcBef>
                <a:spcPts val="0"/>
              </a:spcBef>
              <a:spcAft>
                <a:spcPts val="0"/>
              </a:spcAft>
              <a:buClr>
                <a:schemeClr val="dk1"/>
              </a:buClr>
              <a:buSzPts val="1400"/>
              <a:buChar char="●"/>
            </a:pPr>
            <a:r>
              <a:rPr lang="en">
                <a:solidFill>
                  <a:srgbClr val="222222"/>
                </a:solidFill>
                <a:highlight>
                  <a:srgbClr val="FFFFFF"/>
                </a:highlight>
              </a:rPr>
              <a:t>If the </a:t>
            </a:r>
            <a:r>
              <a:rPr i="1" lang="en">
                <a:solidFill>
                  <a:srgbClr val="222222"/>
                </a:solidFill>
                <a:highlight>
                  <a:srgbClr val="FFFFFF"/>
                </a:highlight>
              </a:rPr>
              <a:t>prompt</a:t>
            </a:r>
            <a:r>
              <a:rPr lang="en">
                <a:solidFill>
                  <a:srgbClr val="222222"/>
                </a:solidFill>
                <a:highlight>
                  <a:srgbClr val="FFFFFF"/>
                </a:highlight>
              </a:rPr>
              <a:t> argument is present, it is written to standard output. The function then reads the line entered by the user in the command line/shell, converts it to a string (stripping a trailing newline), and returns that. </a:t>
            </a:r>
            <a:endParaRPr>
              <a:solidFill>
                <a:schemeClr val="dk1"/>
              </a:solidFill>
            </a:endParaRPr>
          </a:p>
          <a:p>
            <a:pPr indent="-266700" lvl="1" marL="685800" rtl="0" algn="l">
              <a:lnSpc>
                <a:spcPct val="115000"/>
              </a:lnSpc>
              <a:spcBef>
                <a:spcPts val="0"/>
              </a:spcBef>
              <a:spcAft>
                <a:spcPts val="0"/>
              </a:spcAft>
              <a:buClr>
                <a:schemeClr val="dk1"/>
              </a:buClr>
              <a:buSzPts val="1600"/>
              <a:buChar char="○"/>
            </a:pPr>
            <a:r>
              <a:rPr lang="en" sz="1600">
                <a:solidFill>
                  <a:schemeClr val="dk1"/>
                </a:solidFill>
              </a:rPr>
              <a:t>Depending on how we want to process the value entered by the user in our code, we may need to explicitly convert the string returned by </a:t>
            </a:r>
            <a:r>
              <a:rPr lang="en" sz="1600">
                <a:solidFill>
                  <a:schemeClr val="dk1"/>
                </a:solidFill>
                <a:latin typeface="Courier New"/>
                <a:ea typeface="Courier New"/>
                <a:cs typeface="Courier New"/>
                <a:sym typeface="Courier New"/>
              </a:rPr>
              <a:t>input()</a:t>
            </a:r>
            <a:r>
              <a:rPr lang="en" sz="1600">
                <a:solidFill>
                  <a:schemeClr val="dk1"/>
                </a:solidFill>
              </a:rPr>
              <a:t> using typecasting </a:t>
            </a:r>
            <a:endParaRPr>
              <a:solidFill>
                <a:schemeClr val="dk1"/>
              </a:solidFill>
            </a:endParaRPr>
          </a:p>
          <a:p>
            <a:pPr indent="0" lvl="0" marL="0" rtl="0" algn="l">
              <a:lnSpc>
                <a:spcPct val="115000"/>
              </a:lnSpc>
              <a:spcBef>
                <a:spcPts val="0"/>
              </a:spcBef>
              <a:spcAft>
                <a:spcPts val="0"/>
              </a:spcAft>
              <a:buSzPts val="2100"/>
              <a:buNone/>
            </a:pPr>
            <a:r>
              <a:rPr lang="en">
                <a:solidFill>
                  <a:srgbClr val="FF0000"/>
                </a:solidFill>
                <a:latin typeface="Courier New"/>
                <a:ea typeface="Courier New"/>
                <a:cs typeface="Courier New"/>
                <a:sym typeface="Courier New"/>
              </a:rPr>
              <a:t>print</a:t>
            </a:r>
            <a:r>
              <a:rPr lang="en">
                <a:solidFill>
                  <a:schemeClr val="dk1"/>
                </a:solidFill>
                <a:latin typeface="Courier New"/>
                <a:ea typeface="Courier New"/>
                <a:cs typeface="Courier New"/>
                <a:sym typeface="Courier New"/>
              </a:rPr>
              <a:t>( </a:t>
            </a:r>
            <a:r>
              <a:rPr i="1" lang="en">
                <a:solidFill>
                  <a:srgbClr val="222222"/>
                </a:solidFill>
                <a:latin typeface="Courier New"/>
                <a:ea typeface="Courier New"/>
                <a:cs typeface="Courier New"/>
                <a:sym typeface="Courier New"/>
              </a:rPr>
              <a:t>*objects</a:t>
            </a:r>
            <a:r>
              <a:rPr lang="en">
                <a:solidFill>
                  <a:srgbClr val="222222"/>
                </a:solidFill>
                <a:highlight>
                  <a:srgbClr val="FBE54E"/>
                </a:highlight>
              </a:rPr>
              <a:t>, </a:t>
            </a:r>
            <a:r>
              <a:rPr i="1" lang="en">
                <a:solidFill>
                  <a:srgbClr val="222222"/>
                </a:solidFill>
                <a:latin typeface="Courier New"/>
                <a:ea typeface="Courier New"/>
                <a:cs typeface="Courier New"/>
                <a:sym typeface="Courier New"/>
              </a:rPr>
              <a:t>sep=' '</a:t>
            </a:r>
            <a:r>
              <a:rPr lang="en">
                <a:solidFill>
                  <a:srgbClr val="222222"/>
                </a:solidFill>
                <a:highlight>
                  <a:srgbClr val="FBE54E"/>
                </a:highlight>
              </a:rPr>
              <a:t>, </a:t>
            </a:r>
            <a:r>
              <a:rPr i="1" lang="en">
                <a:solidFill>
                  <a:srgbClr val="222222"/>
                </a:solidFill>
                <a:latin typeface="Courier New"/>
                <a:ea typeface="Courier New"/>
                <a:cs typeface="Courier New"/>
                <a:sym typeface="Courier New"/>
              </a:rPr>
              <a:t>end='\n'</a:t>
            </a:r>
            <a:r>
              <a:rPr lang="en">
                <a:solidFill>
                  <a:srgbClr val="222222"/>
                </a:solidFill>
                <a:highlight>
                  <a:srgbClr val="FBE54E"/>
                </a:highlight>
              </a:rPr>
              <a:t>, </a:t>
            </a:r>
            <a:r>
              <a:rPr i="1" lang="en">
                <a:solidFill>
                  <a:srgbClr val="222222"/>
                </a:solidFill>
                <a:latin typeface="Courier New"/>
                <a:ea typeface="Courier New"/>
                <a:cs typeface="Courier New"/>
                <a:sym typeface="Courier New"/>
              </a:rPr>
              <a:t>file=sys.stdout</a:t>
            </a:r>
            <a:r>
              <a:rPr lang="en">
                <a:solidFill>
                  <a:srgbClr val="222222"/>
                </a:solidFill>
                <a:highlight>
                  <a:srgbClr val="FBE54E"/>
                </a:highlight>
              </a:rPr>
              <a:t>, </a:t>
            </a:r>
            <a:r>
              <a:rPr i="1" lang="en">
                <a:solidFill>
                  <a:srgbClr val="222222"/>
                </a:solidFill>
                <a:latin typeface="Courier New"/>
                <a:ea typeface="Courier New"/>
                <a:cs typeface="Courier New"/>
                <a:sym typeface="Courier New"/>
              </a:rPr>
              <a:t>flush=False</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254000" lvl="0" marL="342900" rtl="0" algn="l">
              <a:lnSpc>
                <a:spcPct val="90000"/>
              </a:lnSpc>
              <a:spcBef>
                <a:spcPts val="0"/>
              </a:spcBef>
              <a:spcAft>
                <a:spcPts val="0"/>
              </a:spcAft>
              <a:buClr>
                <a:schemeClr val="dk1"/>
              </a:buClr>
              <a:buSzPts val="1400"/>
              <a:buChar char="●"/>
            </a:pPr>
            <a:r>
              <a:rPr lang="en">
                <a:solidFill>
                  <a:srgbClr val="222222"/>
                </a:solidFill>
                <a:highlight>
                  <a:srgbClr val="FFFFFF"/>
                </a:highlight>
              </a:rPr>
              <a:t>Print </a:t>
            </a:r>
            <a:r>
              <a:rPr i="1" lang="en">
                <a:solidFill>
                  <a:srgbClr val="222222"/>
                </a:solidFill>
                <a:highlight>
                  <a:srgbClr val="FFFFFF"/>
                </a:highlight>
                <a:latin typeface="Courier New"/>
                <a:ea typeface="Courier New"/>
                <a:cs typeface="Courier New"/>
                <a:sym typeface="Courier New"/>
              </a:rPr>
              <a:t>objects</a:t>
            </a:r>
            <a:r>
              <a:rPr lang="en">
                <a:solidFill>
                  <a:srgbClr val="222222"/>
                </a:solidFill>
                <a:highlight>
                  <a:srgbClr val="FFFFFF"/>
                </a:highlight>
              </a:rPr>
              <a:t> to the text stream</a:t>
            </a:r>
            <a:r>
              <a:rPr lang="en">
                <a:solidFill>
                  <a:srgbClr val="222222"/>
                </a:solidFill>
                <a:highlight>
                  <a:srgbClr val="FFFFFF"/>
                </a:highlight>
                <a:latin typeface="Courier New"/>
                <a:ea typeface="Courier New"/>
                <a:cs typeface="Courier New"/>
                <a:sym typeface="Courier New"/>
              </a:rPr>
              <a:t> </a:t>
            </a:r>
            <a:r>
              <a:rPr i="1" lang="en">
                <a:solidFill>
                  <a:srgbClr val="222222"/>
                </a:solidFill>
                <a:highlight>
                  <a:srgbClr val="FFFFFF"/>
                </a:highlight>
                <a:latin typeface="Courier New"/>
                <a:ea typeface="Courier New"/>
                <a:cs typeface="Courier New"/>
                <a:sym typeface="Courier New"/>
              </a:rPr>
              <a:t>file</a:t>
            </a:r>
            <a:r>
              <a:rPr lang="en">
                <a:solidFill>
                  <a:srgbClr val="222222"/>
                </a:solidFill>
                <a:highlight>
                  <a:srgbClr val="FFFFFF"/>
                </a:highlight>
              </a:rPr>
              <a:t>, separated by </a:t>
            </a:r>
            <a:r>
              <a:rPr i="1" lang="en">
                <a:solidFill>
                  <a:srgbClr val="222222"/>
                </a:solidFill>
                <a:highlight>
                  <a:srgbClr val="FFFFFF"/>
                </a:highlight>
                <a:latin typeface="Courier New"/>
                <a:ea typeface="Courier New"/>
                <a:cs typeface="Courier New"/>
                <a:sym typeface="Courier New"/>
              </a:rPr>
              <a:t>sep</a:t>
            </a:r>
            <a:r>
              <a:rPr lang="en">
                <a:solidFill>
                  <a:srgbClr val="222222"/>
                </a:solidFill>
                <a:highlight>
                  <a:srgbClr val="FFFFFF"/>
                </a:highlight>
              </a:rPr>
              <a:t> and followed by </a:t>
            </a:r>
            <a:r>
              <a:rPr i="1" lang="en">
                <a:solidFill>
                  <a:srgbClr val="222222"/>
                </a:solidFill>
                <a:highlight>
                  <a:srgbClr val="FFFFFF"/>
                </a:highlight>
                <a:latin typeface="Courier New"/>
                <a:ea typeface="Courier New"/>
                <a:cs typeface="Courier New"/>
                <a:sym typeface="Courier New"/>
              </a:rPr>
              <a:t>end</a:t>
            </a:r>
            <a:r>
              <a:rPr lang="en">
                <a:solidFill>
                  <a:srgbClr val="222222"/>
                </a:solidFill>
                <a:highlight>
                  <a:srgbClr val="FFFFFF"/>
                </a:highlight>
                <a:latin typeface="Courier New"/>
                <a:ea typeface="Courier New"/>
                <a:cs typeface="Courier New"/>
                <a:sym typeface="Courier New"/>
              </a:rPr>
              <a:t>.</a:t>
            </a:r>
            <a:r>
              <a:rPr lang="en">
                <a:solidFill>
                  <a:srgbClr val="222222"/>
                </a:solidFill>
                <a:highlight>
                  <a:srgbClr val="FFFFFF"/>
                </a:highlight>
              </a:rPr>
              <a:t> </a:t>
            </a:r>
            <a:endParaRPr>
              <a:solidFill>
                <a:srgbClr val="222222"/>
              </a:solidFill>
              <a:highlight>
                <a:srgbClr val="FFFFFF"/>
              </a:highlight>
            </a:endParaRPr>
          </a:p>
          <a:p>
            <a:pPr indent="-247650" lvl="1" marL="685800" rtl="0" algn="l">
              <a:lnSpc>
                <a:spcPct val="90000"/>
              </a:lnSpc>
              <a:spcBef>
                <a:spcPts val="0"/>
              </a:spcBef>
              <a:spcAft>
                <a:spcPts val="0"/>
              </a:spcAft>
              <a:buClr>
                <a:schemeClr val="dk1"/>
              </a:buClr>
              <a:buSzPts val="1300"/>
              <a:buChar char="○"/>
            </a:pPr>
            <a:r>
              <a:rPr i="1" lang="en" sz="1300">
                <a:solidFill>
                  <a:srgbClr val="222222"/>
                </a:solidFill>
                <a:highlight>
                  <a:srgbClr val="FFFFFF"/>
                </a:highlight>
                <a:latin typeface="Courier New"/>
                <a:ea typeface="Courier New"/>
                <a:cs typeface="Courier New"/>
                <a:sym typeface="Courier New"/>
              </a:rPr>
              <a:t>sep</a:t>
            </a:r>
            <a:r>
              <a:rPr lang="en" sz="1300">
                <a:solidFill>
                  <a:srgbClr val="222222"/>
                </a:solidFill>
                <a:highlight>
                  <a:srgbClr val="FFFFFF"/>
                </a:highlight>
                <a:latin typeface="Courier New"/>
                <a:ea typeface="Courier New"/>
                <a:cs typeface="Courier New"/>
                <a:sym typeface="Courier New"/>
              </a:rPr>
              <a:t>, </a:t>
            </a:r>
            <a:r>
              <a:rPr i="1" lang="en" sz="1300">
                <a:solidFill>
                  <a:srgbClr val="222222"/>
                </a:solidFill>
                <a:highlight>
                  <a:srgbClr val="FFFFFF"/>
                </a:highlight>
                <a:latin typeface="Courier New"/>
                <a:ea typeface="Courier New"/>
                <a:cs typeface="Courier New"/>
                <a:sym typeface="Courier New"/>
              </a:rPr>
              <a:t>end</a:t>
            </a:r>
            <a:r>
              <a:rPr lang="en" sz="1300">
                <a:solidFill>
                  <a:srgbClr val="222222"/>
                </a:solidFill>
                <a:highlight>
                  <a:srgbClr val="FFFFFF"/>
                </a:highlight>
                <a:latin typeface="Courier New"/>
                <a:ea typeface="Courier New"/>
                <a:cs typeface="Courier New"/>
                <a:sym typeface="Courier New"/>
              </a:rPr>
              <a:t>, </a:t>
            </a:r>
            <a:r>
              <a:rPr i="1" lang="en" sz="1300">
                <a:solidFill>
                  <a:srgbClr val="222222"/>
                </a:solidFill>
                <a:highlight>
                  <a:srgbClr val="FFFFFF"/>
                </a:highlight>
                <a:latin typeface="Courier New"/>
                <a:ea typeface="Courier New"/>
                <a:cs typeface="Courier New"/>
                <a:sym typeface="Courier New"/>
              </a:rPr>
              <a:t>file</a:t>
            </a:r>
            <a:r>
              <a:rPr lang="en" sz="1300">
                <a:solidFill>
                  <a:srgbClr val="222222"/>
                </a:solidFill>
                <a:highlight>
                  <a:srgbClr val="FFFFFF"/>
                </a:highlight>
              </a:rPr>
              <a:t>, and </a:t>
            </a:r>
            <a:r>
              <a:rPr i="1" lang="en" sz="1300">
                <a:solidFill>
                  <a:srgbClr val="222222"/>
                </a:solidFill>
                <a:highlight>
                  <a:srgbClr val="FFFFFF"/>
                </a:highlight>
                <a:latin typeface="Courier New"/>
                <a:ea typeface="Courier New"/>
                <a:cs typeface="Courier New"/>
                <a:sym typeface="Courier New"/>
              </a:rPr>
              <a:t>flush</a:t>
            </a:r>
            <a:r>
              <a:rPr lang="en" sz="1300">
                <a:solidFill>
                  <a:srgbClr val="222222"/>
                </a:solidFill>
                <a:highlight>
                  <a:srgbClr val="FFFFFF"/>
                </a:highlight>
              </a:rPr>
              <a:t>, if present, must be given as keyword arguments.</a:t>
            </a:r>
            <a:endParaRPr sz="1300">
              <a:solidFill>
                <a:schemeClr val="dk1"/>
              </a:solidFill>
            </a:endParaRPr>
          </a:p>
          <a:p>
            <a:pPr indent="-165100" lvl="0" marL="342900" rtl="0" algn="l">
              <a:lnSpc>
                <a:spcPct val="115000"/>
              </a:lnSpc>
              <a:spcBef>
                <a:spcPts val="0"/>
              </a:spcBef>
              <a:spcAft>
                <a:spcPts val="0"/>
              </a:spcAft>
              <a:buSzPts val="1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Examples of functions you might have used…</a:t>
            </a:r>
            <a:endParaRPr/>
          </a:p>
        </p:txBody>
      </p:sp>
      <p:sp>
        <p:nvSpPr>
          <p:cNvPr id="237" name="Google Shape;237;p35"/>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SzPts val="2100"/>
              <a:buChar char="▪"/>
            </a:pPr>
            <a:r>
              <a:rPr lang="en"/>
              <a:t>Excel!</a:t>
            </a:r>
            <a:endParaRPr/>
          </a:p>
          <a:p>
            <a:pPr indent="-38100" lvl="0" marL="177800" rtl="0" algn="l">
              <a:lnSpc>
                <a:spcPct val="90000"/>
              </a:lnSpc>
              <a:spcBef>
                <a:spcPts val="800"/>
              </a:spcBef>
              <a:spcAft>
                <a:spcPts val="0"/>
              </a:spcAft>
              <a:buSzPts val="2100"/>
              <a:buNone/>
            </a:pPr>
            <a:r>
              <a:t/>
            </a:r>
            <a:endParaRPr/>
          </a:p>
          <a:p>
            <a:pPr indent="-38100" lvl="0" marL="177800" rtl="0" algn="l">
              <a:lnSpc>
                <a:spcPct val="90000"/>
              </a:lnSpc>
              <a:spcBef>
                <a:spcPts val="800"/>
              </a:spcBef>
              <a:spcAft>
                <a:spcPts val="0"/>
              </a:spcAft>
              <a:buSzPts val="2100"/>
              <a:buNone/>
            </a:pPr>
            <a:r>
              <a:t/>
            </a:r>
            <a:endParaRPr/>
          </a:p>
          <a:p>
            <a:pPr indent="-38100" lvl="0" marL="177800" rtl="0" algn="l">
              <a:lnSpc>
                <a:spcPct val="90000"/>
              </a:lnSpc>
              <a:spcBef>
                <a:spcPts val="800"/>
              </a:spcBef>
              <a:spcAft>
                <a:spcPts val="0"/>
              </a:spcAft>
              <a:buSzPts val="2100"/>
              <a:buNone/>
            </a:pPr>
            <a:r>
              <a:t/>
            </a:r>
            <a:endParaRPr/>
          </a:p>
          <a:p>
            <a:pPr indent="-38100" lvl="0" marL="177800" rtl="0" algn="l">
              <a:lnSpc>
                <a:spcPct val="90000"/>
              </a:lnSpc>
              <a:spcBef>
                <a:spcPts val="800"/>
              </a:spcBef>
              <a:spcAft>
                <a:spcPts val="0"/>
              </a:spcAft>
              <a:buSzPts val="2100"/>
              <a:buNone/>
            </a:pPr>
            <a:r>
              <a:t/>
            </a:r>
            <a:endParaRPr/>
          </a:p>
          <a:p>
            <a:pPr indent="-38100" lvl="0" marL="177800" rtl="0" algn="l">
              <a:lnSpc>
                <a:spcPct val="90000"/>
              </a:lnSpc>
              <a:spcBef>
                <a:spcPts val="800"/>
              </a:spcBef>
              <a:spcAft>
                <a:spcPts val="0"/>
              </a:spcAft>
              <a:buSzPts val="2100"/>
              <a:buNone/>
            </a:pPr>
            <a:r>
              <a:t/>
            </a:r>
            <a:endParaRPr/>
          </a:p>
          <a:p>
            <a:pPr indent="-38100" lvl="0" marL="177800" rtl="0" algn="l">
              <a:lnSpc>
                <a:spcPct val="90000"/>
              </a:lnSpc>
              <a:spcBef>
                <a:spcPts val="800"/>
              </a:spcBef>
              <a:spcAft>
                <a:spcPts val="0"/>
              </a:spcAft>
              <a:buSzPts val="2100"/>
              <a:buNone/>
            </a:pPr>
            <a:r>
              <a:t/>
            </a:r>
            <a:endParaRPr/>
          </a:p>
          <a:p>
            <a:pPr indent="-171450" lvl="0" marL="177800" rtl="0" algn="l">
              <a:lnSpc>
                <a:spcPct val="90000"/>
              </a:lnSpc>
              <a:spcBef>
                <a:spcPts val="800"/>
              </a:spcBef>
              <a:spcAft>
                <a:spcPts val="0"/>
              </a:spcAft>
              <a:buSzPts val="2100"/>
              <a:buChar char="▪"/>
            </a:pPr>
            <a:r>
              <a:rPr lang="en"/>
              <a:t>Think of your favourite apps on your phone</a:t>
            </a:r>
            <a:endParaRPr/>
          </a:p>
          <a:p>
            <a:pPr indent="-63500" lvl="1" marL="520700" rtl="0" algn="l">
              <a:lnSpc>
                <a:spcPct val="90000"/>
              </a:lnSpc>
              <a:spcBef>
                <a:spcPts val="400"/>
              </a:spcBef>
              <a:spcAft>
                <a:spcPts val="0"/>
              </a:spcAft>
              <a:buSzPts val="1800"/>
              <a:buNone/>
            </a:pPr>
            <a:r>
              <a:t/>
            </a:r>
            <a:endParaRPr/>
          </a:p>
          <a:p>
            <a:pPr indent="-63500" lvl="1" marL="520700" rtl="0" algn="l">
              <a:lnSpc>
                <a:spcPct val="90000"/>
              </a:lnSpc>
              <a:spcBef>
                <a:spcPts val="400"/>
              </a:spcBef>
              <a:spcAft>
                <a:spcPts val="0"/>
              </a:spcAft>
              <a:buSzPts val="1800"/>
              <a:buNone/>
            </a:pPr>
            <a:r>
              <a:t/>
            </a:r>
            <a:endParaRPr/>
          </a:p>
          <a:p>
            <a:pPr indent="-38100" lvl="0" marL="177800" rtl="0" algn="l">
              <a:lnSpc>
                <a:spcPct val="90000"/>
              </a:lnSpc>
              <a:spcBef>
                <a:spcPts val="800"/>
              </a:spcBef>
              <a:spcAft>
                <a:spcPts val="0"/>
              </a:spcAft>
              <a:buSzPts val="2100"/>
              <a:buNone/>
            </a:pPr>
            <a:r>
              <a:t/>
            </a:r>
            <a:endParaRPr/>
          </a:p>
          <a:p>
            <a:pPr indent="-38100" lvl="0" marL="177800" rtl="0" algn="l">
              <a:lnSpc>
                <a:spcPct val="90000"/>
              </a:lnSpc>
              <a:spcBef>
                <a:spcPts val="800"/>
              </a:spcBef>
              <a:spcAft>
                <a:spcPts val="0"/>
              </a:spcAft>
              <a:buSzPts val="2100"/>
              <a:buNone/>
            </a:pPr>
            <a:r>
              <a:t/>
            </a:r>
            <a:endParaRPr/>
          </a:p>
          <a:p>
            <a:pPr indent="-38100" lvl="0" marL="177800" rtl="0" algn="l">
              <a:lnSpc>
                <a:spcPct val="90000"/>
              </a:lnSpc>
              <a:spcBef>
                <a:spcPts val="800"/>
              </a:spcBef>
              <a:spcAft>
                <a:spcPts val="0"/>
              </a:spcAft>
              <a:buSzPts val="2100"/>
              <a:buNone/>
            </a:pPr>
            <a:r>
              <a:t/>
            </a:r>
            <a:endParaRPr/>
          </a:p>
          <a:p>
            <a:pPr indent="-38100" lvl="0" marL="177800" rtl="0" algn="l">
              <a:lnSpc>
                <a:spcPct val="90000"/>
              </a:lnSpc>
              <a:spcBef>
                <a:spcPts val="800"/>
              </a:spcBef>
              <a:spcAft>
                <a:spcPts val="0"/>
              </a:spcAft>
              <a:buSzPts val="2100"/>
              <a:buNone/>
            </a:pPr>
            <a:r>
              <a:t/>
            </a:r>
            <a:endParaRPr/>
          </a:p>
        </p:txBody>
      </p:sp>
      <p:pic>
        <p:nvPicPr>
          <p:cNvPr descr="Cheat Sheet of Excel Formulas - Important Excel Formulas" id="238" name="Google Shape;238;p35"/>
          <p:cNvPicPr preferRelativeResize="0"/>
          <p:nvPr/>
        </p:nvPicPr>
        <p:blipFill rotWithShape="1">
          <a:blip r:embed="rId3">
            <a:alphaModFix/>
          </a:blip>
          <a:srcRect b="7379" l="0" r="0" t="14466"/>
          <a:stretch/>
        </p:blipFill>
        <p:spPr>
          <a:xfrm>
            <a:off x="2910923" y="1285384"/>
            <a:ext cx="4574951" cy="2247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ctrTitle"/>
          </p:nvPr>
        </p:nvSpPr>
        <p:spPr>
          <a:xfrm>
            <a:off x="251960" y="2464334"/>
            <a:ext cx="8543400" cy="670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244" name="Google Shape;244;p36"/>
          <p:cNvSpPr txBox="1"/>
          <p:nvPr>
            <p:ph idx="1" type="subTitle"/>
          </p:nvPr>
        </p:nvSpPr>
        <p:spPr>
          <a:xfrm>
            <a:off x="252413" y="3115866"/>
            <a:ext cx="8542800" cy="124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i="1" lang="en" sz="3000">
                <a:solidFill>
                  <a:schemeClr val="accent2"/>
                </a:solidFill>
              </a:rPr>
              <a:t>Importing and Using Modules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31470" y="384357"/>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Python Modules</a:t>
            </a:r>
            <a:endParaRPr/>
          </a:p>
        </p:txBody>
      </p:sp>
      <p:sp>
        <p:nvSpPr>
          <p:cNvPr id="250" name="Google Shape;250;p37"/>
          <p:cNvSpPr txBox="1"/>
          <p:nvPr>
            <p:ph idx="1" type="body"/>
          </p:nvPr>
        </p:nvSpPr>
        <p:spPr>
          <a:xfrm>
            <a:off x="331365" y="879584"/>
            <a:ext cx="8702678" cy="4191834"/>
          </a:xfrm>
          <a:prstGeom prst="rect">
            <a:avLst/>
          </a:prstGeom>
          <a:noFill/>
          <a:ln>
            <a:noFill/>
          </a:ln>
        </p:spPr>
        <p:txBody>
          <a:bodyPr anchorCtr="0" anchor="t" bIns="34275" lIns="68575" spcFirstLastPara="1" rIns="68575" wrap="square" tIns="34275">
            <a:noAutofit/>
          </a:bodyPr>
          <a:lstStyle/>
          <a:p>
            <a:pPr indent="-342900" lvl="0" marL="431800" rtl="0" algn="l">
              <a:lnSpc>
                <a:spcPct val="90000"/>
              </a:lnSpc>
              <a:spcBef>
                <a:spcPts val="0"/>
              </a:spcBef>
              <a:spcAft>
                <a:spcPts val="0"/>
              </a:spcAft>
              <a:buSzPts val="1400"/>
              <a:buChar char="▪"/>
            </a:pPr>
            <a:r>
              <a:rPr lang="en" sz="2000"/>
              <a:t>Various statements, including function and class definitions (which will be introduced in later lectures) can be stored in separate Python files, called </a:t>
            </a:r>
            <a:r>
              <a:rPr b="1" lang="en" sz="2000"/>
              <a:t>modules</a:t>
            </a:r>
            <a:r>
              <a:rPr lang="en" sz="2000"/>
              <a:t>.</a:t>
            </a:r>
            <a:endParaRPr sz="2000"/>
          </a:p>
          <a:p>
            <a:pPr indent="-254000" lvl="0" marL="431800" rtl="0" algn="l">
              <a:lnSpc>
                <a:spcPct val="90000"/>
              </a:lnSpc>
              <a:spcBef>
                <a:spcPts val="0"/>
              </a:spcBef>
              <a:spcAft>
                <a:spcPts val="0"/>
              </a:spcAft>
              <a:buSzPts val="1400"/>
              <a:buNone/>
            </a:pPr>
            <a:r>
              <a:t/>
            </a:r>
            <a:endParaRPr sz="2000"/>
          </a:p>
          <a:p>
            <a:pPr indent="-342900" lvl="0" marL="431800" rtl="0" algn="l">
              <a:lnSpc>
                <a:spcPct val="140000"/>
              </a:lnSpc>
              <a:spcBef>
                <a:spcPts val="800"/>
              </a:spcBef>
              <a:spcAft>
                <a:spcPts val="0"/>
              </a:spcAft>
              <a:buSzPts val="1400"/>
              <a:buChar char="▪"/>
            </a:pPr>
            <a:r>
              <a:rPr lang="en" sz="2000"/>
              <a:t>To get access to the functions defined in a module, you need to import the module.</a:t>
            </a:r>
            <a:endParaRPr sz="2000"/>
          </a:p>
          <a:p>
            <a:pPr indent="-177800" lvl="2" marL="1117600" rtl="0" algn="l">
              <a:lnSpc>
                <a:spcPct val="140000"/>
              </a:lnSpc>
              <a:spcBef>
                <a:spcPts val="400"/>
              </a:spcBef>
              <a:spcAft>
                <a:spcPts val="0"/>
              </a:spcAft>
              <a:buSzPts val="1400"/>
              <a:buChar char="▪"/>
            </a:pPr>
            <a:r>
              <a:rPr lang="en" sz="2000"/>
              <a:t>Typical form of importing a module: </a:t>
            </a:r>
            <a:endParaRPr sz="2000"/>
          </a:p>
          <a:p>
            <a:pPr indent="0" lvl="0" marL="342900" rtl="0" algn="l">
              <a:lnSpc>
                <a:spcPct val="140000"/>
              </a:lnSpc>
              <a:spcBef>
                <a:spcPts val="900"/>
              </a:spcBef>
              <a:spcAft>
                <a:spcPts val="0"/>
              </a:spcAft>
              <a:buSzPts val="2000"/>
              <a:buNone/>
            </a:pPr>
            <a:r>
              <a:rPr lang="en" sz="2000">
                <a:latin typeface="Courier New"/>
                <a:ea typeface="Courier New"/>
                <a:cs typeface="Courier New"/>
                <a:sym typeface="Courier New"/>
              </a:rPr>
              <a:t>              </a:t>
            </a:r>
            <a:r>
              <a:rPr b="1" lang="en" sz="2000">
                <a:latin typeface="Courier New"/>
                <a:ea typeface="Courier New"/>
                <a:cs typeface="Courier New"/>
                <a:sym typeface="Courier New"/>
              </a:rPr>
              <a:t>import module_name</a:t>
            </a:r>
            <a:endParaRPr b="1" sz="2000">
              <a:latin typeface="Courier New"/>
              <a:ea typeface="Courier New"/>
              <a:cs typeface="Courier New"/>
              <a:sym typeface="Courier New"/>
            </a:endParaRPr>
          </a:p>
          <a:p>
            <a:pPr indent="-177800" lvl="2" marL="1117600" rtl="0" algn="l">
              <a:lnSpc>
                <a:spcPct val="140000"/>
              </a:lnSpc>
              <a:spcBef>
                <a:spcPts val="900"/>
              </a:spcBef>
              <a:spcAft>
                <a:spcPts val="0"/>
              </a:spcAft>
              <a:buSzPts val="1400"/>
              <a:buChar char="▪"/>
            </a:pPr>
            <a:r>
              <a:rPr lang="en" sz="2000"/>
              <a:t>To access a function within a module: </a:t>
            </a:r>
            <a:endParaRPr sz="2000">
              <a:latin typeface="Courier New"/>
              <a:ea typeface="Courier New"/>
              <a:cs typeface="Courier New"/>
              <a:sym typeface="Courier New"/>
            </a:endParaRPr>
          </a:p>
          <a:p>
            <a:pPr indent="0" lvl="0" marL="88900" rtl="0" algn="l">
              <a:lnSpc>
                <a:spcPct val="140000"/>
              </a:lnSpc>
              <a:spcBef>
                <a:spcPts val="900"/>
              </a:spcBef>
              <a:spcAft>
                <a:spcPts val="0"/>
              </a:spcAft>
              <a:buSzPts val="1400"/>
              <a:buNone/>
            </a:pPr>
            <a:r>
              <a:rPr lang="en" sz="2000">
                <a:latin typeface="Courier New"/>
                <a:ea typeface="Courier New"/>
                <a:cs typeface="Courier New"/>
                <a:sym typeface="Courier New"/>
              </a:rPr>
              <a:t>                module_name.function_name</a:t>
            </a:r>
            <a:endParaRPr sz="2000">
              <a:latin typeface="Courier New"/>
              <a:ea typeface="Courier New"/>
              <a:cs typeface="Courier New"/>
              <a:sym typeface="Courier New"/>
            </a:endParaRPr>
          </a:p>
          <a:p>
            <a:pPr indent="-38100" lvl="0" marL="177800" rtl="0" algn="l">
              <a:lnSpc>
                <a:spcPct val="90000"/>
              </a:lnSpc>
              <a:spcBef>
                <a:spcPts val="800"/>
              </a:spcBef>
              <a:spcAft>
                <a:spcPts val="0"/>
              </a:spcAft>
              <a:buSzPts val="21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33268" y="394374"/>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Python's Built-in modules Modules</a:t>
            </a:r>
            <a:endParaRPr/>
          </a:p>
        </p:txBody>
      </p:sp>
      <p:sp>
        <p:nvSpPr>
          <p:cNvPr id="256" name="Google Shape;256;p38"/>
          <p:cNvSpPr txBox="1"/>
          <p:nvPr>
            <p:ph idx="1" type="body"/>
          </p:nvPr>
        </p:nvSpPr>
        <p:spPr>
          <a:xfrm>
            <a:off x="369893" y="1613158"/>
            <a:ext cx="8506955" cy="3267161"/>
          </a:xfrm>
          <a:prstGeom prst="rect">
            <a:avLst/>
          </a:prstGeom>
          <a:noFill/>
          <a:ln>
            <a:noFill/>
          </a:ln>
        </p:spPr>
        <p:txBody>
          <a:bodyPr anchorCtr="0" anchor="t" bIns="34275" lIns="68575" spcFirstLastPara="1" rIns="68575" wrap="square" tIns="34275">
            <a:normAutofit fontScale="92500"/>
          </a:bodyPr>
          <a:lstStyle/>
          <a:p>
            <a:pPr indent="-342106" lvl="0" marL="431800" rtl="0" algn="l">
              <a:lnSpc>
                <a:spcPct val="90000"/>
              </a:lnSpc>
              <a:spcBef>
                <a:spcPts val="0"/>
              </a:spcBef>
              <a:spcAft>
                <a:spcPts val="0"/>
              </a:spcAft>
              <a:buSzPct val="71428"/>
              <a:buChar char="▪"/>
            </a:pPr>
            <a:r>
              <a:rPr lang="en"/>
              <a:t>Built-in modules we use in this course: </a:t>
            </a:r>
            <a:r>
              <a:rPr b="1" lang="en">
                <a:latin typeface="Courier New"/>
                <a:ea typeface="Courier New"/>
                <a:cs typeface="Courier New"/>
                <a:sym typeface="Courier New"/>
              </a:rPr>
              <a:t>math</a:t>
            </a:r>
            <a:r>
              <a:rPr lang="en">
                <a:latin typeface="Courier New"/>
                <a:ea typeface="Courier New"/>
                <a:cs typeface="Courier New"/>
                <a:sym typeface="Courier New"/>
              </a:rPr>
              <a:t> </a:t>
            </a:r>
            <a:r>
              <a:rPr lang="en"/>
              <a:t>and </a:t>
            </a:r>
            <a:r>
              <a:rPr b="1" lang="en">
                <a:latin typeface="Courier New"/>
                <a:ea typeface="Courier New"/>
                <a:cs typeface="Courier New"/>
                <a:sym typeface="Courier New"/>
              </a:rPr>
              <a:t>csv</a:t>
            </a:r>
            <a:r>
              <a:rPr lang="en"/>
              <a:t>. </a:t>
            </a:r>
            <a:endParaRPr/>
          </a:p>
          <a:p>
            <a:pPr indent="-254000" lvl="0" marL="431800" rtl="0" algn="l">
              <a:lnSpc>
                <a:spcPct val="90000"/>
              </a:lnSpc>
              <a:spcBef>
                <a:spcPts val="0"/>
              </a:spcBef>
              <a:spcAft>
                <a:spcPts val="0"/>
              </a:spcAft>
              <a:buSzPct val="71428"/>
              <a:buNone/>
            </a:pPr>
            <a:r>
              <a:t/>
            </a:r>
            <a:endParaRPr/>
          </a:p>
          <a:p>
            <a:pPr indent="-342106" lvl="0" marL="431800" rtl="0" algn="l">
              <a:lnSpc>
                <a:spcPct val="90000"/>
              </a:lnSpc>
              <a:spcBef>
                <a:spcPts val="0"/>
              </a:spcBef>
              <a:spcAft>
                <a:spcPts val="0"/>
              </a:spcAft>
              <a:buSzPct val="71428"/>
              <a:buChar char="▪"/>
            </a:pPr>
            <a:r>
              <a:rPr lang="en"/>
              <a:t>Example:    </a:t>
            </a:r>
            <a:r>
              <a:rPr b="1" lang="en">
                <a:latin typeface="Courier New"/>
                <a:ea typeface="Courier New"/>
                <a:cs typeface="Courier New"/>
                <a:sym typeface="Courier New"/>
              </a:rPr>
              <a:t>import math</a:t>
            </a:r>
            <a:endParaRPr/>
          </a:p>
          <a:p>
            <a:pPr indent="0" lvl="0" marL="88900" rtl="0" algn="l">
              <a:lnSpc>
                <a:spcPct val="90000"/>
              </a:lnSpc>
              <a:spcBef>
                <a:spcPts val="0"/>
              </a:spcBef>
              <a:spcAft>
                <a:spcPts val="0"/>
              </a:spcAft>
              <a:buSzPct val="71428"/>
              <a:buNone/>
            </a:pPr>
            <a:r>
              <a:rPr b="1" lang="en">
                <a:latin typeface="Courier New"/>
                <a:ea typeface="Courier New"/>
                <a:cs typeface="Courier New"/>
                <a:sym typeface="Courier New"/>
              </a:rPr>
              <a:t>        </a:t>
            </a:r>
            <a:endParaRPr/>
          </a:p>
          <a:p>
            <a:pPr indent="0" lvl="0" marL="88900" rtl="0" algn="l">
              <a:lnSpc>
                <a:spcPct val="90000"/>
              </a:lnSpc>
              <a:spcBef>
                <a:spcPts val="0"/>
              </a:spcBef>
              <a:spcAft>
                <a:spcPts val="0"/>
              </a:spcAft>
              <a:buSzPct val="71428"/>
              <a:buNone/>
            </a:pPr>
            <a:r>
              <a:rPr b="1" lang="en">
                <a:latin typeface="Courier New"/>
                <a:ea typeface="Courier New"/>
                <a:cs typeface="Courier New"/>
                <a:sym typeface="Courier New"/>
              </a:rPr>
              <a:t>           print(math.abs(-4)) </a:t>
            </a:r>
            <a:endParaRPr/>
          </a:p>
          <a:p>
            <a:pPr indent="-254000" lvl="0" marL="431800" rtl="0" algn="l">
              <a:lnSpc>
                <a:spcPct val="90000"/>
              </a:lnSpc>
              <a:spcBef>
                <a:spcPts val="0"/>
              </a:spcBef>
              <a:spcAft>
                <a:spcPts val="0"/>
              </a:spcAft>
              <a:buSzPct val="71428"/>
              <a:buNone/>
            </a:pPr>
            <a:r>
              <a:t/>
            </a:r>
            <a:endParaRPr/>
          </a:p>
          <a:p>
            <a:pPr indent="0" lvl="0" marL="88900" rtl="0" algn="l">
              <a:lnSpc>
                <a:spcPct val="90000"/>
              </a:lnSpc>
              <a:spcBef>
                <a:spcPts val="0"/>
              </a:spcBef>
              <a:spcAft>
                <a:spcPts val="0"/>
              </a:spcAft>
              <a:buSzPct val="71428"/>
              <a:buNone/>
            </a:pPr>
            <a:r>
              <a:t/>
            </a:r>
            <a:endParaRPr/>
          </a:p>
          <a:p>
            <a:pPr indent="-215106" lvl="1" marL="647700" rtl="0" algn="l">
              <a:lnSpc>
                <a:spcPct val="140000"/>
              </a:lnSpc>
              <a:spcBef>
                <a:spcPts val="0"/>
              </a:spcBef>
              <a:spcAft>
                <a:spcPts val="0"/>
              </a:spcAft>
              <a:buSzPct val="71428"/>
              <a:buChar char="▪"/>
            </a:pPr>
            <a:r>
              <a:rPr lang="en" sz="2100"/>
              <a:t>There are many other cool, open source Python libraries, e.g., NumPy, Pandas, scikit-learn, but we won’t cover them in this course and you are not allowed to use them in lab assignments or exams!</a:t>
            </a:r>
            <a:endParaRPr sz="2100"/>
          </a:p>
          <a:p>
            <a:pPr indent="-50800" lvl="0" marL="177800" rtl="0" algn="l">
              <a:lnSpc>
                <a:spcPct val="90000"/>
              </a:lnSpc>
              <a:spcBef>
                <a:spcPts val="800"/>
              </a:spcBef>
              <a:spcAft>
                <a:spcPts val="0"/>
              </a:spcAft>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2"/>
          <p:cNvSpPr txBox="1"/>
          <p:nvPr>
            <p:ph type="title"/>
          </p:nvPr>
        </p:nvSpPr>
        <p:spPr>
          <a:xfrm>
            <a:off x="6219600" y="1013646"/>
            <a:ext cx="2924400" cy="1934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444445"/>
              </a:buClr>
              <a:buSzPts val="2500"/>
              <a:buFont typeface="Quattrocento Sans"/>
              <a:buNone/>
            </a:pPr>
            <a:r>
              <a:rPr b="1" lang="en" sz="3900">
                <a:solidFill>
                  <a:schemeClr val="accent1"/>
                </a:solidFill>
              </a:rPr>
              <a:t>Learning Objectives</a:t>
            </a:r>
            <a:endParaRPr b="1" sz="3900">
              <a:solidFill>
                <a:schemeClr val="accent1"/>
              </a:solidFill>
            </a:endParaRPr>
          </a:p>
        </p:txBody>
      </p:sp>
      <p:sp>
        <p:nvSpPr>
          <p:cNvPr id="50" name="Google Shape;50;p12"/>
          <p:cNvSpPr txBox="1"/>
          <p:nvPr>
            <p:ph idx="1" type="body"/>
          </p:nvPr>
        </p:nvSpPr>
        <p:spPr>
          <a:xfrm>
            <a:off x="273300" y="376082"/>
            <a:ext cx="8597400" cy="3699600"/>
          </a:xfrm>
          <a:prstGeom prst="rect">
            <a:avLst/>
          </a:prstGeom>
          <a:noFill/>
          <a:ln>
            <a:noFill/>
          </a:ln>
        </p:spPr>
        <p:txBody>
          <a:bodyPr anchorCtr="0" anchor="t" bIns="34275" lIns="68575" spcFirstLastPara="1" rIns="68575" wrap="square" tIns="34275">
            <a:noAutofit/>
          </a:bodyPr>
          <a:lstStyle/>
          <a:p>
            <a:pPr indent="0" lvl="0" marL="0" rtl="0" algn="l">
              <a:lnSpc>
                <a:spcPct val="140000"/>
              </a:lnSpc>
              <a:spcBef>
                <a:spcPts val="0"/>
              </a:spcBef>
              <a:spcAft>
                <a:spcPts val="0"/>
              </a:spcAft>
              <a:buSzPts val="1438"/>
              <a:buNone/>
            </a:pPr>
            <a:r>
              <a:rPr lang="en" sz="1937">
                <a:solidFill>
                  <a:schemeClr val="lt1"/>
                </a:solidFill>
              </a:rPr>
              <a:t>Upon completing this tutorial, the students should be able to:</a:t>
            </a:r>
            <a:endParaRPr sz="1937">
              <a:solidFill>
                <a:schemeClr val="lt1"/>
              </a:solidFill>
            </a:endParaRPr>
          </a:p>
          <a:p>
            <a:pPr indent="0" lvl="0" marL="0" rtl="0" algn="l">
              <a:lnSpc>
                <a:spcPct val="140000"/>
              </a:lnSpc>
              <a:spcBef>
                <a:spcPts val="0"/>
              </a:spcBef>
              <a:spcAft>
                <a:spcPts val="0"/>
              </a:spcAft>
              <a:buSzPts val="1313"/>
              <a:buNone/>
            </a:pPr>
            <a:r>
              <a:t/>
            </a:r>
            <a:endParaRPr sz="1812">
              <a:solidFill>
                <a:schemeClr val="lt1"/>
              </a:solidFill>
            </a:endParaRPr>
          </a:p>
          <a:p>
            <a:pPr indent="-305593" lvl="0" marL="342900" rtl="0" algn="l">
              <a:lnSpc>
                <a:spcPct val="140000"/>
              </a:lnSpc>
              <a:spcBef>
                <a:spcPts val="0"/>
              </a:spcBef>
              <a:spcAft>
                <a:spcPts val="0"/>
              </a:spcAft>
              <a:buSzPts val="1813"/>
              <a:buAutoNum type="arabicPeriod"/>
            </a:pPr>
            <a:r>
              <a:rPr lang="en" sz="1812">
                <a:solidFill>
                  <a:schemeClr val="lt1"/>
                </a:solidFill>
              </a:rPr>
              <a:t>Understand the general concept of "function"</a:t>
            </a:r>
            <a:endParaRPr sz="1812">
              <a:solidFill>
                <a:schemeClr val="lt1"/>
              </a:solidFill>
            </a:endParaRPr>
          </a:p>
          <a:p>
            <a:pPr indent="-305593" lvl="0" marL="342900" rtl="0" algn="l">
              <a:lnSpc>
                <a:spcPct val="140000"/>
              </a:lnSpc>
              <a:spcBef>
                <a:spcPts val="0"/>
              </a:spcBef>
              <a:spcAft>
                <a:spcPts val="0"/>
              </a:spcAft>
              <a:buClr>
                <a:schemeClr val="lt1"/>
              </a:buClr>
              <a:buSzPts val="1813"/>
              <a:buAutoNum type="arabicPeriod"/>
            </a:pPr>
            <a:r>
              <a:rPr lang="en" sz="1812">
                <a:solidFill>
                  <a:schemeClr val="lt1"/>
                </a:solidFill>
              </a:rPr>
              <a:t>Recognize Python function calls</a:t>
            </a:r>
            <a:endParaRPr sz="1812">
              <a:solidFill>
                <a:schemeClr val="lt1"/>
              </a:solidFill>
            </a:endParaRPr>
          </a:p>
          <a:p>
            <a:pPr indent="-305593" lvl="0" marL="342900" rtl="0" algn="l">
              <a:lnSpc>
                <a:spcPct val="140000"/>
              </a:lnSpc>
              <a:spcBef>
                <a:spcPts val="0"/>
              </a:spcBef>
              <a:spcAft>
                <a:spcPts val="0"/>
              </a:spcAft>
              <a:buClr>
                <a:schemeClr val="lt1"/>
              </a:buClr>
              <a:buSzPts val="1813"/>
              <a:buAutoNum type="arabicPeriod"/>
            </a:pPr>
            <a:r>
              <a:rPr lang="en" sz="1812">
                <a:solidFill>
                  <a:schemeClr val="lt1"/>
                </a:solidFill>
              </a:rPr>
              <a:t>Recognize Python function definitions </a:t>
            </a:r>
            <a:endParaRPr sz="1812">
              <a:solidFill>
                <a:schemeClr val="lt1"/>
              </a:solidFill>
            </a:endParaRPr>
          </a:p>
          <a:p>
            <a:pPr indent="-305593" lvl="0" marL="342900" rtl="0" algn="l">
              <a:lnSpc>
                <a:spcPct val="140000"/>
              </a:lnSpc>
              <a:spcBef>
                <a:spcPts val="0"/>
              </a:spcBef>
              <a:spcAft>
                <a:spcPts val="0"/>
              </a:spcAft>
              <a:buClr>
                <a:schemeClr val="lt1"/>
              </a:buClr>
              <a:buSzPts val="1813"/>
              <a:buAutoNum type="arabicPeriod"/>
            </a:pPr>
            <a:r>
              <a:rPr lang="en" sz="1812">
                <a:solidFill>
                  <a:schemeClr val="lt1"/>
                </a:solidFill>
              </a:rPr>
              <a:t>Know how to define a function (header + body)</a:t>
            </a:r>
            <a:endParaRPr sz="1812">
              <a:solidFill>
                <a:schemeClr val="lt1"/>
              </a:solidFill>
            </a:endParaRPr>
          </a:p>
          <a:p>
            <a:pPr indent="-305593" lvl="0" marL="342900" rtl="0" algn="l">
              <a:lnSpc>
                <a:spcPct val="140000"/>
              </a:lnSpc>
              <a:spcBef>
                <a:spcPts val="0"/>
              </a:spcBef>
              <a:spcAft>
                <a:spcPts val="0"/>
              </a:spcAft>
              <a:buSzPts val="1813"/>
              <a:buAutoNum type="arabicPeriod"/>
            </a:pPr>
            <a:r>
              <a:rPr lang="en" sz="1812">
                <a:solidFill>
                  <a:schemeClr val="lt1"/>
                </a:solidFill>
              </a:rPr>
              <a:t>Understand the use of</a:t>
            </a:r>
            <a:r>
              <a:rPr lang="en" sz="1812">
                <a:solidFill>
                  <a:schemeClr val="lt1"/>
                </a:solidFill>
                <a:latin typeface="Quattrocento Sans"/>
                <a:ea typeface="Quattrocento Sans"/>
                <a:cs typeface="Quattrocento Sans"/>
                <a:sym typeface="Quattrocento Sans"/>
              </a:rPr>
              <a:t> Python </a:t>
            </a:r>
            <a:r>
              <a:rPr i="1" lang="en" sz="1812">
                <a:solidFill>
                  <a:srgbClr val="222222"/>
                </a:solidFill>
                <a:latin typeface="Courier New"/>
                <a:ea typeface="Courier New"/>
                <a:cs typeface="Courier New"/>
                <a:sym typeface="Courier New"/>
              </a:rPr>
              <a:t>return </a:t>
            </a:r>
            <a:r>
              <a:rPr lang="en" sz="1812">
                <a:solidFill>
                  <a:schemeClr val="lt1"/>
                </a:solidFill>
              </a:rPr>
              <a:t>statement</a:t>
            </a:r>
            <a:endParaRPr sz="1812">
              <a:solidFill>
                <a:schemeClr val="lt1"/>
              </a:solidFill>
            </a:endParaRPr>
          </a:p>
          <a:p>
            <a:pPr indent="-305593" lvl="0" marL="342900" rtl="0" algn="l">
              <a:lnSpc>
                <a:spcPct val="140000"/>
              </a:lnSpc>
              <a:spcBef>
                <a:spcPts val="0"/>
              </a:spcBef>
              <a:spcAft>
                <a:spcPts val="0"/>
              </a:spcAft>
              <a:buClr>
                <a:schemeClr val="lt1"/>
              </a:buClr>
              <a:buSzPts val="1813"/>
              <a:buAutoNum type="arabicPeriod"/>
            </a:pPr>
            <a:r>
              <a:rPr lang="en" sz="1812">
                <a:solidFill>
                  <a:schemeClr val="lt1"/>
                </a:solidFill>
              </a:rPr>
              <a:t>Know how to return a value from a function using a return statement</a:t>
            </a:r>
            <a:endParaRPr sz="1812">
              <a:solidFill>
                <a:schemeClr val="lt1"/>
              </a:solidFill>
            </a:endParaRPr>
          </a:p>
          <a:p>
            <a:pPr indent="-305593" lvl="0" marL="342900" rtl="0" algn="l">
              <a:lnSpc>
                <a:spcPct val="140000"/>
              </a:lnSpc>
              <a:spcBef>
                <a:spcPts val="0"/>
              </a:spcBef>
              <a:spcAft>
                <a:spcPts val="0"/>
              </a:spcAft>
              <a:buSzPts val="1813"/>
              <a:buAutoNum type="arabicPeriod"/>
            </a:pPr>
            <a:r>
              <a:rPr lang="en" sz="1812">
                <a:solidFill>
                  <a:schemeClr val="lt1"/>
                </a:solidFill>
              </a:rPr>
              <a:t>Understand  the general concept  of "variable scope" </a:t>
            </a:r>
            <a:endParaRPr sz="1812">
              <a:solidFill>
                <a:schemeClr val="lt1"/>
              </a:solidFill>
            </a:endParaRPr>
          </a:p>
          <a:p>
            <a:pPr indent="-305593" lvl="0" marL="342900" rtl="0" algn="l">
              <a:lnSpc>
                <a:spcPct val="140000"/>
              </a:lnSpc>
              <a:spcBef>
                <a:spcPts val="0"/>
              </a:spcBef>
              <a:spcAft>
                <a:spcPts val="0"/>
              </a:spcAft>
              <a:buSzPts val="1813"/>
              <a:buAutoNum type="arabicPeriod"/>
            </a:pPr>
            <a:r>
              <a:rPr lang="en" sz="1812">
                <a:solidFill>
                  <a:schemeClr val="lt1"/>
                </a:solidFill>
              </a:rPr>
              <a:t>Understand the general concept of built-in "function"</a:t>
            </a:r>
            <a:endParaRPr sz="1812">
              <a:solidFill>
                <a:schemeClr val="lt1"/>
              </a:solidFill>
            </a:endParaRPr>
          </a:p>
          <a:p>
            <a:pPr indent="-305593" lvl="0" marL="342900" rtl="0" algn="l">
              <a:lnSpc>
                <a:spcPct val="140000"/>
              </a:lnSpc>
              <a:spcBef>
                <a:spcPts val="0"/>
              </a:spcBef>
              <a:spcAft>
                <a:spcPts val="0"/>
              </a:spcAft>
              <a:buClr>
                <a:schemeClr val="lt1"/>
              </a:buClr>
              <a:buSzPts val="1813"/>
              <a:buAutoNum type="arabicPeriod"/>
            </a:pPr>
            <a:r>
              <a:rPr lang="en" sz="1812">
                <a:solidFill>
                  <a:schemeClr val="lt1"/>
                </a:solidFill>
              </a:rPr>
              <a:t>Know how to import modules</a:t>
            </a:r>
            <a:endParaRPr sz="1812">
              <a:solidFill>
                <a:schemeClr val="lt1"/>
              </a:solidFill>
            </a:endParaRPr>
          </a:p>
          <a:p>
            <a:pPr indent="-305593" lvl="0" marL="342900" rtl="0" algn="l">
              <a:lnSpc>
                <a:spcPct val="140000"/>
              </a:lnSpc>
              <a:spcBef>
                <a:spcPts val="0"/>
              </a:spcBef>
              <a:spcAft>
                <a:spcPts val="0"/>
              </a:spcAft>
              <a:buClr>
                <a:srgbClr val="000000"/>
              </a:buClr>
              <a:buSzPts val="1813"/>
              <a:buAutoNum type="arabicPeriod"/>
            </a:pPr>
            <a:r>
              <a:rPr lang="en" sz="1812">
                <a:solidFill>
                  <a:schemeClr val="lt1"/>
                </a:solidFill>
              </a:rPr>
              <a:t>Know how to access a function defined in a module they imported </a:t>
            </a:r>
            <a:endParaRPr sz="1812"/>
          </a:p>
          <a:p>
            <a:pPr indent="0" lvl="0" marL="177800" rtl="0" algn="l">
              <a:lnSpc>
                <a:spcPct val="90000"/>
              </a:lnSpc>
              <a:spcBef>
                <a:spcPts val="0"/>
              </a:spcBef>
              <a:spcAft>
                <a:spcPts val="0"/>
              </a:spcAft>
              <a:buSzPts val="1500"/>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251960" y="2464334"/>
            <a:ext cx="8543400" cy="670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Practice Problems</a:t>
            </a:r>
            <a:endParaRPr/>
          </a:p>
        </p:txBody>
      </p:sp>
      <p:sp>
        <p:nvSpPr>
          <p:cNvPr id="262" name="Google Shape;262;p39"/>
          <p:cNvSpPr txBox="1"/>
          <p:nvPr>
            <p:ph idx="1" type="subTitle"/>
          </p:nvPr>
        </p:nvSpPr>
        <p:spPr>
          <a:xfrm>
            <a:off x="251960" y="3415387"/>
            <a:ext cx="8543400" cy="124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6" name="Shape 266"/>
        <p:cNvGrpSpPr/>
        <p:nvPr/>
      </p:nvGrpSpPr>
      <p:grpSpPr>
        <a:xfrm>
          <a:off x="0" y="0"/>
          <a:ext cx="0" cy="0"/>
          <a:chOff x="0" y="0"/>
          <a:chExt cx="0" cy="0"/>
        </a:xfrm>
      </p:grpSpPr>
      <p:pic>
        <p:nvPicPr>
          <p:cNvPr descr="poll-type-id" id="267" name="Google Shape;267;p40">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268" name="Google Shape;268;p40">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269" name="Google Shape;269;p40"/>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What is printed when this code is run?</a:t>
            </a:r>
            <a:endParaRPr b="1" sz="3600">
              <a:solidFill>
                <a:srgbClr val="5B5B5B"/>
              </a:solidFill>
              <a:latin typeface="Roboto"/>
              <a:ea typeface="Roboto"/>
              <a:cs typeface="Roboto"/>
              <a:sym typeface="Roboto"/>
            </a:endParaRPr>
          </a:p>
        </p:txBody>
      </p:sp>
      <p:sp>
        <p:nvSpPr>
          <p:cNvPr descr="footer-id" id="270" name="Google Shape;270;p40"/>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271" name="Google Shape;271;p40"/>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7"/>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1</a:t>
            </a:r>
            <a:endParaRPr/>
          </a:p>
        </p:txBody>
      </p:sp>
      <p:sp>
        <p:nvSpPr>
          <p:cNvPr id="277" name="Google Shape;277;p41"/>
          <p:cNvSpPr txBox="1"/>
          <p:nvPr>
            <p:ph idx="1" type="body"/>
          </p:nvPr>
        </p:nvSpPr>
        <p:spPr>
          <a:xfrm>
            <a:off x="4887944" y="1369218"/>
            <a:ext cx="3627406" cy="3626609"/>
          </a:xfrm>
          <a:prstGeom prst="rect">
            <a:avLst/>
          </a:prstGeom>
          <a:noFill/>
          <a:ln>
            <a:noFill/>
          </a:ln>
        </p:spPr>
        <p:txBody>
          <a:bodyPr anchorCtr="0" anchor="t" bIns="34275" lIns="68575" spcFirstLastPara="1" rIns="68575" wrap="square" tIns="34275">
            <a:normAutofit/>
          </a:bodyPr>
          <a:lstStyle/>
          <a:p>
            <a:pPr indent="0" lvl="0" marL="114300" rtl="0" algn="l">
              <a:lnSpc>
                <a:spcPct val="115000"/>
              </a:lnSpc>
              <a:spcBef>
                <a:spcPts val="0"/>
              </a:spcBef>
              <a:spcAft>
                <a:spcPts val="0"/>
              </a:spcAft>
              <a:buSzPts val="1000"/>
              <a:buNone/>
            </a:pPr>
            <a:r>
              <a:rPr lang="en"/>
              <a:t>What is printed when this code is run?</a:t>
            </a:r>
            <a:endParaRPr/>
          </a:p>
          <a:p>
            <a:pPr indent="-38100" lvl="0" marL="177800" rtl="0" algn="l">
              <a:lnSpc>
                <a:spcPct val="90000"/>
              </a:lnSpc>
              <a:spcBef>
                <a:spcPts val="800"/>
              </a:spcBef>
              <a:spcAft>
                <a:spcPts val="0"/>
              </a:spcAft>
              <a:buClr>
                <a:schemeClr val="dk1"/>
              </a:buClr>
              <a:buSzPts val="2100"/>
              <a:buNone/>
            </a:pPr>
            <a:r>
              <a:t/>
            </a:r>
            <a:endParaRPr/>
          </a:p>
        </p:txBody>
      </p:sp>
      <p:sp>
        <p:nvSpPr>
          <p:cNvPr id="278" name="Google Shape;278;p41"/>
          <p:cNvSpPr txBox="1"/>
          <p:nvPr/>
        </p:nvSpPr>
        <p:spPr>
          <a:xfrm>
            <a:off x="4887944" y="2752880"/>
            <a:ext cx="2999925" cy="1353375"/>
          </a:xfrm>
          <a:prstGeom prst="rect">
            <a:avLst/>
          </a:prstGeom>
          <a:noFill/>
          <a:ln>
            <a:noFill/>
          </a:ln>
        </p:spPr>
        <p:txBody>
          <a:bodyPr anchorCtr="0" anchor="t" bIns="68575" lIns="68575" spcFirstLastPara="1" rIns="68575" wrap="square" tIns="68575">
            <a:normAutofit fontScale="92500" lnSpcReduction="10000"/>
          </a:bodyPr>
          <a:lstStyle/>
          <a:p>
            <a:pPr indent="-382111" lvl="0" marL="495300" marR="0" rtl="0" algn="l">
              <a:lnSpc>
                <a:spcPct val="90000"/>
              </a:lnSpc>
              <a:spcBef>
                <a:spcPts val="0"/>
              </a:spcBef>
              <a:spcAft>
                <a:spcPts val="0"/>
              </a:spcAft>
              <a:buClr>
                <a:srgbClr val="007EE5"/>
              </a:buClr>
              <a:buSzPct val="52380"/>
              <a:buFont typeface="Quattrocento Sans"/>
              <a:buAutoNum type="alphaUcPeriod"/>
            </a:pPr>
            <a:r>
              <a:rPr b="1" lang="en" sz="2100">
                <a:solidFill>
                  <a:schemeClr val="dk1"/>
                </a:solidFill>
                <a:latin typeface="Quattrocento Sans"/>
                <a:ea typeface="Quattrocento Sans"/>
                <a:cs typeface="Quattrocento Sans"/>
                <a:sym typeface="Quattrocento Sans"/>
              </a:rPr>
              <a:t>4,5,5</a:t>
            </a:r>
            <a:endParaRPr sz="1100"/>
          </a:p>
          <a:p>
            <a:pPr indent="-382111" lvl="0" marL="495300" marR="0" rtl="0" algn="l">
              <a:lnSpc>
                <a:spcPct val="90000"/>
              </a:lnSpc>
              <a:spcBef>
                <a:spcPts val="0"/>
              </a:spcBef>
              <a:spcAft>
                <a:spcPts val="0"/>
              </a:spcAft>
              <a:buClr>
                <a:srgbClr val="007EE5"/>
              </a:buClr>
              <a:buSzPct val="52380"/>
              <a:buFont typeface="Quattrocento Sans"/>
              <a:buAutoNum type="alphaUcPeriod"/>
            </a:pPr>
            <a:r>
              <a:rPr b="1" lang="en" sz="2100">
                <a:solidFill>
                  <a:schemeClr val="dk1"/>
                </a:solidFill>
                <a:latin typeface="Quattrocento Sans"/>
                <a:ea typeface="Quattrocento Sans"/>
                <a:cs typeface="Quattrocento Sans"/>
                <a:sym typeface="Quattrocento Sans"/>
              </a:rPr>
              <a:t>4,1,4</a:t>
            </a:r>
            <a:endParaRPr sz="1100"/>
          </a:p>
          <a:p>
            <a:pPr indent="-382111" lvl="0" marL="495300" marR="0" rtl="0" algn="l">
              <a:lnSpc>
                <a:spcPct val="90000"/>
              </a:lnSpc>
              <a:spcBef>
                <a:spcPts val="0"/>
              </a:spcBef>
              <a:spcAft>
                <a:spcPts val="0"/>
              </a:spcAft>
              <a:buClr>
                <a:srgbClr val="007EE5"/>
              </a:buClr>
              <a:buSzPct val="52380"/>
              <a:buFont typeface="Quattrocento Sans"/>
              <a:buAutoNum type="alphaUcPeriod"/>
            </a:pPr>
            <a:r>
              <a:rPr b="1" lang="en" sz="2100">
                <a:solidFill>
                  <a:srgbClr val="00B050"/>
                </a:solidFill>
                <a:latin typeface="Quattrocento Sans"/>
                <a:ea typeface="Quattrocento Sans"/>
                <a:cs typeface="Quattrocento Sans"/>
                <a:sym typeface="Quattrocento Sans"/>
              </a:rPr>
              <a:t>4,1,2</a:t>
            </a:r>
            <a:endParaRPr sz="1100"/>
          </a:p>
          <a:p>
            <a:pPr indent="-382111" lvl="0" marL="495300" marR="0" rtl="0" algn="l">
              <a:lnSpc>
                <a:spcPct val="90000"/>
              </a:lnSpc>
              <a:spcBef>
                <a:spcPts val="0"/>
              </a:spcBef>
              <a:spcAft>
                <a:spcPts val="0"/>
              </a:spcAft>
              <a:buClr>
                <a:srgbClr val="007EE5"/>
              </a:buClr>
              <a:buSzPct val="52380"/>
              <a:buFont typeface="Quattrocento Sans"/>
              <a:buAutoNum type="alphaUcPeriod"/>
            </a:pPr>
            <a:r>
              <a:rPr b="1" lang="en" sz="2100">
                <a:solidFill>
                  <a:schemeClr val="dk1"/>
                </a:solidFill>
                <a:latin typeface="Quattrocento Sans"/>
                <a:ea typeface="Quattrocento Sans"/>
                <a:cs typeface="Quattrocento Sans"/>
                <a:sym typeface="Quattrocento Sans"/>
              </a:rPr>
              <a:t>4,1,1</a:t>
            </a:r>
            <a:endParaRPr sz="1100"/>
          </a:p>
          <a:p>
            <a:pPr indent="-382111" lvl="0" marL="495300" marR="0" rtl="0" algn="l">
              <a:lnSpc>
                <a:spcPct val="90000"/>
              </a:lnSpc>
              <a:spcBef>
                <a:spcPts val="0"/>
              </a:spcBef>
              <a:spcAft>
                <a:spcPts val="0"/>
              </a:spcAft>
              <a:buClr>
                <a:srgbClr val="007EE5"/>
              </a:buClr>
              <a:buSzPct val="52380"/>
              <a:buFont typeface="Quattrocento Sans"/>
              <a:buAutoNum type="alphaUcPeriod"/>
            </a:pPr>
            <a:r>
              <a:rPr b="1" lang="en" sz="2100">
                <a:solidFill>
                  <a:schemeClr val="dk1"/>
                </a:solidFill>
                <a:latin typeface="Quattrocento Sans"/>
                <a:ea typeface="Quattrocento Sans"/>
                <a:cs typeface="Quattrocento Sans"/>
                <a:sym typeface="Quattrocento Sans"/>
              </a:rPr>
              <a:t>None of the above</a:t>
            </a:r>
            <a:endParaRPr sz="1100"/>
          </a:p>
        </p:txBody>
      </p:sp>
      <p:pic>
        <p:nvPicPr>
          <p:cNvPr id="279" name="Google Shape;279;p41"/>
          <p:cNvPicPr preferRelativeResize="0"/>
          <p:nvPr/>
        </p:nvPicPr>
        <p:blipFill>
          <a:blip r:embed="rId3">
            <a:alphaModFix/>
          </a:blip>
          <a:stretch>
            <a:fillRect/>
          </a:stretch>
        </p:blipFill>
        <p:spPr>
          <a:xfrm>
            <a:off x="333275" y="1037635"/>
            <a:ext cx="3697130" cy="380106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3" name="Shape 283"/>
        <p:cNvGrpSpPr/>
        <p:nvPr/>
      </p:nvGrpSpPr>
      <p:grpSpPr>
        <a:xfrm>
          <a:off x="0" y="0"/>
          <a:ext cx="0" cy="0"/>
          <a:chOff x="0" y="0"/>
          <a:chExt cx="0" cy="0"/>
        </a:xfrm>
      </p:grpSpPr>
      <p:pic>
        <p:nvPicPr>
          <p:cNvPr descr="logo-id" id="284" name="Google Shape;284;p42">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285" name="Google Shape;285;p42"/>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What is the mistake in this code?</a:t>
            </a:r>
            <a:endParaRPr b="1" sz="3600">
              <a:solidFill>
                <a:srgbClr val="5B5B5B"/>
              </a:solidFill>
              <a:latin typeface="Roboto"/>
              <a:ea typeface="Roboto"/>
              <a:cs typeface="Roboto"/>
              <a:sym typeface="Roboto"/>
            </a:endParaRPr>
          </a:p>
        </p:txBody>
      </p:sp>
      <p:sp>
        <p:nvSpPr>
          <p:cNvPr descr="footer-id" id="286" name="Google Shape;286;p42"/>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287" name="Google Shape;287;p42"/>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5"/>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pic>
        <p:nvPicPr>
          <p:cNvPr descr="poll-type-id" id="288" name="Google Shape;288;p42">
            <a:hlinkClick r:id="rId6"/>
          </p:cNvPr>
          <p:cNvPicPr preferRelativeResize="0"/>
          <p:nvPr/>
        </p:nvPicPr>
        <p:blipFill>
          <a:blip r:embed="rId7">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537900" y="378410"/>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2</a:t>
            </a:r>
            <a:endParaRPr/>
          </a:p>
        </p:txBody>
      </p:sp>
      <p:sp>
        <p:nvSpPr>
          <p:cNvPr id="294" name="Google Shape;294;p43"/>
          <p:cNvSpPr txBox="1"/>
          <p:nvPr>
            <p:ph idx="1" type="body"/>
          </p:nvPr>
        </p:nvSpPr>
        <p:spPr>
          <a:xfrm>
            <a:off x="5661244" y="1369218"/>
            <a:ext cx="3627300" cy="3100200"/>
          </a:xfrm>
          <a:prstGeom prst="rect">
            <a:avLst/>
          </a:prstGeom>
          <a:noFill/>
          <a:ln>
            <a:noFill/>
          </a:ln>
        </p:spPr>
        <p:txBody>
          <a:bodyPr anchorCtr="0" anchor="t" bIns="34275" lIns="68575" spcFirstLastPara="1" rIns="68575" wrap="square" tIns="34275">
            <a:normAutofit/>
          </a:bodyPr>
          <a:lstStyle/>
          <a:p>
            <a:pPr indent="0" lvl="0" marL="114300" rtl="0" algn="l">
              <a:lnSpc>
                <a:spcPct val="115000"/>
              </a:lnSpc>
              <a:spcBef>
                <a:spcPts val="0"/>
              </a:spcBef>
              <a:spcAft>
                <a:spcPts val="0"/>
              </a:spcAft>
              <a:buSzPts val="1000"/>
              <a:buNone/>
            </a:pPr>
            <a:r>
              <a:rPr lang="en"/>
              <a:t>What is the mistake in this code? </a:t>
            </a:r>
            <a:endParaRPr/>
          </a:p>
          <a:p>
            <a:pPr indent="-279400" lvl="0" marL="457200" rtl="0" algn="l">
              <a:lnSpc>
                <a:spcPct val="114999"/>
              </a:lnSpc>
              <a:spcBef>
                <a:spcPts val="0"/>
              </a:spcBef>
              <a:spcAft>
                <a:spcPts val="0"/>
              </a:spcAft>
              <a:buSzPts val="1000"/>
              <a:buNone/>
            </a:pPr>
            <a:r>
              <a:t/>
            </a:r>
            <a:endParaRPr/>
          </a:p>
          <a:p>
            <a:pPr indent="0" lvl="0" marL="114300" rtl="0" algn="l">
              <a:lnSpc>
                <a:spcPct val="114999"/>
              </a:lnSpc>
              <a:spcBef>
                <a:spcPts val="0"/>
              </a:spcBef>
              <a:spcAft>
                <a:spcPts val="0"/>
              </a:spcAft>
              <a:buSzPts val="1000"/>
              <a:buNone/>
            </a:pPr>
            <a:r>
              <a:t/>
            </a:r>
            <a:endParaRPr/>
          </a:p>
          <a:p>
            <a:pPr indent="-279400" lvl="0" marL="457200" rtl="0" algn="l">
              <a:lnSpc>
                <a:spcPct val="114999"/>
              </a:lnSpc>
              <a:spcBef>
                <a:spcPts val="0"/>
              </a:spcBef>
              <a:spcAft>
                <a:spcPts val="0"/>
              </a:spcAft>
              <a:buSzPts val="1000"/>
              <a:buNone/>
            </a:pPr>
            <a:r>
              <a:t/>
            </a:r>
            <a:endParaRPr/>
          </a:p>
          <a:p>
            <a:pPr indent="-279400" lvl="0" marL="457200" rtl="0" algn="l">
              <a:lnSpc>
                <a:spcPct val="114999"/>
              </a:lnSpc>
              <a:spcBef>
                <a:spcPts val="0"/>
              </a:spcBef>
              <a:spcAft>
                <a:spcPts val="0"/>
              </a:spcAft>
              <a:buSzPts val="1000"/>
              <a:buNone/>
            </a:pPr>
            <a:r>
              <a:t/>
            </a:r>
            <a:endParaRPr/>
          </a:p>
        </p:txBody>
      </p:sp>
      <p:pic>
        <p:nvPicPr>
          <p:cNvPr descr="Text&#10;&#10;Description automatically generated" id="295" name="Google Shape;295;p43"/>
          <p:cNvPicPr preferRelativeResize="0"/>
          <p:nvPr/>
        </p:nvPicPr>
        <p:blipFill rotWithShape="1">
          <a:blip r:embed="rId3">
            <a:alphaModFix/>
          </a:blip>
          <a:srcRect b="24786" l="10494" r="25801" t="11691"/>
          <a:stretch/>
        </p:blipFill>
        <p:spPr>
          <a:xfrm>
            <a:off x="537898" y="808752"/>
            <a:ext cx="4551400" cy="41823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Coding Problem 1</a:t>
            </a:r>
            <a:endParaRPr/>
          </a:p>
        </p:txBody>
      </p:sp>
      <p:sp>
        <p:nvSpPr>
          <p:cNvPr id="301" name="Google Shape;301;p44"/>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115000"/>
              </a:lnSpc>
              <a:spcBef>
                <a:spcPts val="0"/>
              </a:spcBef>
              <a:spcAft>
                <a:spcPts val="0"/>
              </a:spcAft>
              <a:buSzPts val="1400"/>
              <a:buNone/>
            </a:pPr>
            <a:r>
              <a:rPr b="1" lang="en" sz="2400"/>
              <a:t>Write a function to convert an angle expressed in degrees to radians. </a:t>
            </a:r>
            <a:endParaRPr b="1" sz="2400"/>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HINT: You can import modules. Are there any built-in functions from the </a:t>
            </a:r>
            <a:r>
              <a:rPr lang="en">
                <a:latin typeface="Courier New"/>
                <a:ea typeface="Courier New"/>
                <a:cs typeface="Courier New"/>
                <a:sym typeface="Courier New"/>
              </a:rPr>
              <a:t>math </a:t>
            </a:r>
            <a:r>
              <a:rPr lang="en"/>
              <a:t>module that can help ?</a:t>
            </a:r>
            <a:endParaRPr>
              <a:latin typeface="Courier New"/>
              <a:ea typeface="Courier New"/>
              <a:cs typeface="Courier New"/>
              <a:sym typeface="Courier New"/>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0"/>
              </a:spcBef>
              <a:spcAft>
                <a:spcPts val="0"/>
              </a:spcAft>
              <a:buSzPts val="1400"/>
              <a:buNone/>
            </a:pPr>
            <a:r>
              <a:rPr lang="en"/>
              <a:t>Things to consider before you start writing your code:</a:t>
            </a:r>
            <a:endParaRPr/>
          </a:p>
          <a:p>
            <a:pPr indent="-254000" lvl="0" marL="342900" rtl="0" algn="l">
              <a:lnSpc>
                <a:spcPct val="115000"/>
              </a:lnSpc>
              <a:spcBef>
                <a:spcPts val="0"/>
              </a:spcBef>
              <a:spcAft>
                <a:spcPts val="0"/>
              </a:spcAft>
              <a:buSzPts val="1400"/>
              <a:buAutoNum type="arabicPeriod"/>
            </a:pPr>
            <a:r>
              <a:rPr lang="en"/>
              <a:t>What would be the parameters of your function?</a:t>
            </a:r>
            <a:endParaRPr/>
          </a:p>
          <a:p>
            <a:pPr indent="-254000" lvl="0" marL="342900" rtl="0" algn="l">
              <a:lnSpc>
                <a:spcPct val="115000"/>
              </a:lnSpc>
              <a:spcBef>
                <a:spcPts val="0"/>
              </a:spcBef>
              <a:spcAft>
                <a:spcPts val="0"/>
              </a:spcAft>
              <a:buSzPts val="1400"/>
              <a:buAutoNum type="arabicPeriod"/>
            </a:pPr>
            <a:r>
              <a:rPr lang="en"/>
              <a:t>What should the function output?</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Coding Problem 2</a:t>
            </a:r>
            <a:endParaRPr/>
          </a:p>
        </p:txBody>
      </p:sp>
      <p:sp>
        <p:nvSpPr>
          <p:cNvPr id="307" name="Google Shape;307;p45"/>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fontScale="92500" lnSpcReduction="10000"/>
          </a:bodyPr>
          <a:lstStyle/>
          <a:p>
            <a:pPr indent="0" lvl="0" marL="0" rtl="0" algn="l">
              <a:lnSpc>
                <a:spcPct val="114999"/>
              </a:lnSpc>
              <a:spcBef>
                <a:spcPts val="0"/>
              </a:spcBef>
              <a:spcAft>
                <a:spcPts val="0"/>
              </a:spcAft>
              <a:buSzPct val="100000"/>
              <a:buNone/>
            </a:pPr>
            <a:r>
              <a:rPr b="1" lang="en" sz="2400"/>
              <a:t>Write a function with 3 inputs: the minimum speed limit and maximum speed limit of that street, as well as your current speed</a:t>
            </a:r>
            <a:endParaRPr sz="2400"/>
          </a:p>
          <a:p>
            <a:pPr indent="0" lvl="0" marL="0" rtl="0" algn="l">
              <a:lnSpc>
                <a:spcPct val="114999"/>
              </a:lnSpc>
              <a:spcBef>
                <a:spcPts val="0"/>
              </a:spcBef>
              <a:spcAft>
                <a:spcPts val="0"/>
              </a:spcAft>
              <a:buSzPct val="100000"/>
              <a:buNone/>
            </a:pPr>
            <a:r>
              <a:t/>
            </a:r>
            <a:endParaRPr sz="2400"/>
          </a:p>
          <a:p>
            <a:pPr indent="0" lvl="0" marL="0" rtl="0" algn="l">
              <a:lnSpc>
                <a:spcPct val="114999"/>
              </a:lnSpc>
              <a:spcBef>
                <a:spcPts val="0"/>
              </a:spcBef>
              <a:spcAft>
                <a:spcPts val="0"/>
              </a:spcAft>
              <a:buSzPct val="100000"/>
              <a:buNone/>
            </a:pPr>
            <a:r>
              <a:rPr b="1" lang="en" sz="2400"/>
              <a:t>Return a statement to the user telling them whether they are obeying speed limit rules, and if not, which speed limit they are breaking</a:t>
            </a:r>
            <a:endParaRPr sz="2400"/>
          </a:p>
          <a:p>
            <a:pPr indent="0" lvl="0" marL="0" rtl="0" algn="l">
              <a:lnSpc>
                <a:spcPct val="114999"/>
              </a:lnSpc>
              <a:spcBef>
                <a:spcPts val="0"/>
              </a:spcBef>
              <a:spcAft>
                <a:spcPts val="0"/>
              </a:spcAft>
              <a:buSzPct val="100000"/>
              <a:buNone/>
            </a:pPr>
            <a:r>
              <a:t/>
            </a:r>
            <a:endParaRPr sz="2400"/>
          </a:p>
          <a:p>
            <a:pPr indent="0" lvl="0" marL="0" rtl="0" algn="l">
              <a:lnSpc>
                <a:spcPct val="114999"/>
              </a:lnSpc>
              <a:spcBef>
                <a:spcPts val="0"/>
              </a:spcBef>
              <a:spcAft>
                <a:spcPts val="0"/>
              </a:spcAft>
              <a:buSzPct val="100000"/>
              <a:buNone/>
            </a:pPr>
            <a:r>
              <a:rPr lang="en" sz="1800"/>
              <a:t>Hint:</a:t>
            </a:r>
            <a:endParaRPr b="1" sz="2400"/>
          </a:p>
          <a:p>
            <a:pPr indent="0" lvl="0" marL="0" rtl="0" algn="l">
              <a:lnSpc>
                <a:spcPct val="114999"/>
              </a:lnSpc>
              <a:spcBef>
                <a:spcPts val="0"/>
              </a:spcBef>
              <a:spcAft>
                <a:spcPts val="0"/>
              </a:spcAft>
              <a:buSzPct val="100000"/>
              <a:buNone/>
            </a:pPr>
            <a:r>
              <a:rPr lang="en" sz="1800"/>
              <a:t>There are functions that take in values and return their minimum and maximum</a:t>
            </a:r>
            <a:endParaRPr/>
          </a:p>
          <a:p>
            <a:pPr indent="-203200" lvl="0" marL="342900" rtl="0" algn="l">
              <a:lnSpc>
                <a:spcPct val="114999"/>
              </a:lnSpc>
              <a:spcBef>
                <a:spcPts val="0"/>
              </a:spcBef>
              <a:spcAft>
                <a:spcPts val="0"/>
              </a:spcAft>
              <a:buSzPct val="100000"/>
              <a:buFont typeface="Noto Sans Symbols"/>
              <a:buNone/>
            </a:pPr>
            <a:r>
              <a:t/>
            </a:r>
            <a:endParaRPr sz="2400"/>
          </a:p>
          <a:p>
            <a:pPr indent="0" lvl="0" marL="0" rtl="0" algn="l">
              <a:lnSpc>
                <a:spcPct val="114999"/>
              </a:lnSpc>
              <a:spcBef>
                <a:spcPts val="0"/>
              </a:spcBef>
              <a:spcAft>
                <a:spcPts val="0"/>
              </a:spcAft>
              <a:buSzPct val="100000"/>
              <a:buNone/>
            </a:pPr>
            <a:r>
              <a:t/>
            </a:r>
            <a:endParaRPr sz="2400"/>
          </a:p>
          <a:p>
            <a:pPr indent="-38100" lvl="0" marL="177800" rtl="0" algn="l">
              <a:lnSpc>
                <a:spcPct val="90000"/>
              </a:lnSpc>
              <a:spcBef>
                <a:spcPts val="800"/>
              </a:spcBef>
              <a:spcAft>
                <a:spcPts val="0"/>
              </a:spcAft>
              <a:buSzPct val="100000"/>
              <a:buFont typeface="Noto Sans Symbols"/>
              <a:buNone/>
            </a:pPr>
            <a:r>
              <a:t/>
            </a:r>
            <a:endParaRPr sz="2400"/>
          </a:p>
          <a:p>
            <a:pPr indent="0" lvl="0" marL="0" rtl="0" algn="l">
              <a:lnSpc>
                <a:spcPct val="114999"/>
              </a:lnSpc>
              <a:spcBef>
                <a:spcPts val="0"/>
              </a:spcBef>
              <a:spcAft>
                <a:spcPts val="0"/>
              </a:spcAft>
              <a:buSzPct val="62500"/>
              <a:buNone/>
            </a:pPr>
            <a:r>
              <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251960" y="2464334"/>
            <a:ext cx="8543400" cy="670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Lab 1</a:t>
            </a:r>
            <a:endParaRPr/>
          </a:p>
        </p:txBody>
      </p:sp>
      <p:sp>
        <p:nvSpPr>
          <p:cNvPr id="56" name="Google Shape;56;p13"/>
          <p:cNvSpPr txBox="1"/>
          <p:nvPr>
            <p:ph idx="1" type="subTitle"/>
          </p:nvPr>
        </p:nvSpPr>
        <p:spPr>
          <a:xfrm>
            <a:off x="252413" y="3115866"/>
            <a:ext cx="8542800" cy="124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i="1" lang="en" sz="3000">
                <a:solidFill>
                  <a:schemeClr val="accent2"/>
                </a:solidFill>
              </a:rPr>
              <a:t>Errors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sz="3300"/>
              <a:t>Lab 1: Review of Errors</a:t>
            </a:r>
            <a:r>
              <a:rPr baseline="30000" lang="en" sz="3300">
                <a:solidFill>
                  <a:schemeClr val="dk1"/>
                </a:solidFill>
              </a:rPr>
              <a:t>1</a:t>
            </a:r>
            <a:r>
              <a:rPr lang="en" sz="3300"/>
              <a:t> </a:t>
            </a:r>
            <a:endParaRPr/>
          </a:p>
        </p:txBody>
      </p:sp>
      <p:pic>
        <p:nvPicPr>
          <p:cNvPr descr="Table&#10;&#10;Description automatically generated" id="62" name="Google Shape;62;p14"/>
          <p:cNvPicPr preferRelativeResize="0"/>
          <p:nvPr/>
        </p:nvPicPr>
        <p:blipFill rotWithShape="1">
          <a:blip r:embed="rId3">
            <a:alphaModFix/>
          </a:blip>
          <a:srcRect b="0" l="67" r="188" t="635"/>
          <a:stretch/>
        </p:blipFill>
        <p:spPr>
          <a:xfrm>
            <a:off x="5416395" y="376206"/>
            <a:ext cx="3771981" cy="2236223"/>
          </a:xfrm>
          <a:prstGeom prst="rect">
            <a:avLst/>
          </a:prstGeom>
          <a:noFill/>
          <a:ln>
            <a:noFill/>
          </a:ln>
        </p:spPr>
      </p:pic>
      <p:sp>
        <p:nvSpPr>
          <p:cNvPr id="63" name="Google Shape;63;p14"/>
          <p:cNvSpPr txBox="1"/>
          <p:nvPr/>
        </p:nvSpPr>
        <p:spPr>
          <a:xfrm>
            <a:off x="83600" y="2773875"/>
            <a:ext cx="8987100" cy="1979700"/>
          </a:xfrm>
          <a:prstGeom prst="rect">
            <a:avLst/>
          </a:prstGeom>
          <a:noFill/>
          <a:ln>
            <a:noFill/>
          </a:ln>
        </p:spPr>
        <p:txBody>
          <a:bodyPr anchorCtr="0" anchor="t" bIns="34275" lIns="68575" spcFirstLastPara="1" rIns="68575" wrap="square" tIns="34275">
            <a:noAutofit/>
          </a:bodyPr>
          <a:lstStyle/>
          <a:p>
            <a:pPr indent="-222408" lvl="0" marL="304800" marR="0" rtl="0" algn="l">
              <a:lnSpc>
                <a:spcPct val="104999"/>
              </a:lnSpc>
              <a:spcBef>
                <a:spcPts val="0"/>
              </a:spcBef>
              <a:spcAft>
                <a:spcPts val="0"/>
              </a:spcAft>
              <a:buClr>
                <a:srgbClr val="000000"/>
              </a:buClr>
              <a:buSzPts val="1503"/>
              <a:buFont typeface="Noto Sans Symbols"/>
              <a:buChar char="▪"/>
            </a:pPr>
            <a:r>
              <a:rPr b="1" i="1" lang="en" sz="1687">
                <a:solidFill>
                  <a:srgbClr val="444445"/>
                </a:solidFill>
                <a:latin typeface="Quattrocento Sans"/>
                <a:ea typeface="Quattrocento Sans"/>
                <a:cs typeface="Quattrocento Sans"/>
                <a:sym typeface="Quattrocento Sans"/>
              </a:rPr>
              <a:t>Example: </a:t>
            </a:r>
            <a:r>
              <a:rPr b="1" i="1" lang="en" sz="1687">
                <a:solidFill>
                  <a:srgbClr val="FF0000"/>
                </a:solidFill>
                <a:latin typeface="Courier New"/>
                <a:ea typeface="Courier New"/>
                <a:cs typeface="Courier New"/>
                <a:sym typeface="Courier New"/>
              </a:rPr>
              <a:t>alex.foward(50)</a:t>
            </a:r>
            <a:endParaRPr i="1" sz="1687">
              <a:solidFill>
                <a:srgbClr val="444445"/>
              </a:solidFill>
              <a:latin typeface="Quattrocento Sans"/>
              <a:ea typeface="Quattrocento Sans"/>
              <a:cs typeface="Quattrocento Sans"/>
              <a:sym typeface="Quattrocento Sans"/>
            </a:endParaRPr>
          </a:p>
          <a:p>
            <a:pPr indent="-222408" lvl="2" marL="990600" marR="0" rtl="0" algn="l">
              <a:lnSpc>
                <a:spcPct val="105000"/>
              </a:lnSpc>
              <a:spcBef>
                <a:spcPts val="0"/>
              </a:spcBef>
              <a:spcAft>
                <a:spcPts val="0"/>
              </a:spcAft>
              <a:buClr>
                <a:srgbClr val="007EE5"/>
              </a:buClr>
              <a:buSzPts val="1503"/>
              <a:buFont typeface="Noto Sans Symbols"/>
              <a:buChar char="▪"/>
            </a:pPr>
            <a:r>
              <a:rPr b="1" i="1" lang="en" sz="1687" u="none" cap="none" strike="noStrike">
                <a:solidFill>
                  <a:schemeClr val="dk1"/>
                </a:solidFill>
                <a:latin typeface="Quattrocento Sans"/>
                <a:ea typeface="Quattrocento Sans"/>
                <a:cs typeface="Quattrocento Sans"/>
                <a:sym typeface="Quattrocento Sans"/>
              </a:rPr>
              <a:t>Corrected version: </a:t>
            </a:r>
            <a:r>
              <a:rPr b="1" i="1" lang="en" sz="1687" u="none" cap="none" strike="noStrike">
                <a:solidFill>
                  <a:srgbClr val="00B050"/>
                </a:solidFill>
                <a:latin typeface="Courier New"/>
                <a:ea typeface="Courier New"/>
                <a:cs typeface="Courier New"/>
                <a:sym typeface="Courier New"/>
              </a:rPr>
              <a:t>alex.</a:t>
            </a:r>
            <a:r>
              <a:rPr b="1" i="1" lang="en" sz="1687">
                <a:solidFill>
                  <a:srgbClr val="00B050"/>
                </a:solidFill>
                <a:latin typeface="Courier New"/>
                <a:ea typeface="Courier New"/>
                <a:cs typeface="Courier New"/>
                <a:sym typeface="Courier New"/>
              </a:rPr>
              <a:t>forward</a:t>
            </a:r>
            <a:r>
              <a:rPr b="1" i="1" lang="en" sz="1687" u="none" cap="none" strike="noStrike">
                <a:solidFill>
                  <a:srgbClr val="00B050"/>
                </a:solidFill>
                <a:latin typeface="Courier New"/>
                <a:ea typeface="Courier New"/>
                <a:cs typeface="Courier New"/>
                <a:sym typeface="Courier New"/>
              </a:rPr>
              <a:t>(</a:t>
            </a:r>
            <a:r>
              <a:rPr b="1" i="1" lang="en" sz="1687">
                <a:solidFill>
                  <a:srgbClr val="00B050"/>
                </a:solidFill>
                <a:latin typeface="Courier New"/>
                <a:ea typeface="Courier New"/>
                <a:cs typeface="Courier New"/>
                <a:sym typeface="Courier New"/>
              </a:rPr>
              <a:t>50</a:t>
            </a:r>
            <a:r>
              <a:rPr b="1" i="1" lang="en" sz="1687" u="none" cap="none" strike="noStrike">
                <a:solidFill>
                  <a:srgbClr val="00B050"/>
                </a:solidFill>
                <a:latin typeface="Courier New"/>
                <a:ea typeface="Courier New"/>
                <a:cs typeface="Courier New"/>
                <a:sym typeface="Courier New"/>
              </a:rPr>
              <a:t>)</a:t>
            </a:r>
            <a:endParaRPr b="0" i="1" sz="1687" u="none" cap="none" strike="noStrike">
              <a:solidFill>
                <a:srgbClr val="00B050"/>
              </a:solidFill>
              <a:latin typeface="Quattrocento Sans"/>
              <a:ea typeface="Quattrocento Sans"/>
              <a:cs typeface="Quattrocento Sans"/>
              <a:sym typeface="Quattrocento Sans"/>
            </a:endParaRPr>
          </a:p>
          <a:p>
            <a:pPr indent="-197008" lvl="2" marL="863600" marR="0" rtl="0" algn="l">
              <a:lnSpc>
                <a:spcPct val="104999"/>
              </a:lnSpc>
              <a:spcBef>
                <a:spcPts val="0"/>
              </a:spcBef>
              <a:spcAft>
                <a:spcPts val="0"/>
              </a:spcAft>
              <a:buClr>
                <a:srgbClr val="007EE5"/>
              </a:buClr>
              <a:buSzPts val="1503"/>
              <a:buFont typeface="Noto Sans Symbols"/>
              <a:buChar char="▪"/>
            </a:pPr>
            <a:r>
              <a:rPr b="1" i="1" lang="en" sz="1687" u="none" cap="none" strike="noStrike">
                <a:solidFill>
                  <a:schemeClr val="dk1"/>
                </a:solidFill>
                <a:latin typeface="Quattrocento Sans"/>
                <a:ea typeface="Quattrocento Sans"/>
                <a:cs typeface="Quattrocento Sans"/>
                <a:sym typeface="Quattrocento Sans"/>
              </a:rPr>
              <a:t>Explanation: </a:t>
            </a:r>
            <a:endParaRPr b="1" i="1" sz="1687" u="none" cap="none" strike="noStrike">
              <a:solidFill>
                <a:schemeClr val="dk1"/>
              </a:solidFill>
              <a:latin typeface="Quattrocento Sans"/>
              <a:ea typeface="Quattrocento Sans"/>
              <a:cs typeface="Quattrocento Sans"/>
              <a:sym typeface="Quattrocento Sans"/>
            </a:endParaRPr>
          </a:p>
          <a:p>
            <a:pPr indent="-197008" lvl="2" marL="863600" marR="0" rtl="0" algn="l">
              <a:lnSpc>
                <a:spcPct val="104999"/>
              </a:lnSpc>
              <a:spcBef>
                <a:spcPts val="0"/>
              </a:spcBef>
              <a:spcAft>
                <a:spcPts val="0"/>
              </a:spcAft>
              <a:buClr>
                <a:srgbClr val="007EE5"/>
              </a:buClr>
              <a:buSzPts val="1503"/>
              <a:buFont typeface="Noto Sans Symbols"/>
              <a:buChar char="▪"/>
            </a:pPr>
            <a:r>
              <a:rPr i="1" lang="en" sz="1687">
                <a:solidFill>
                  <a:srgbClr val="E810C8"/>
                </a:solidFill>
                <a:latin typeface="Quattrocento Sans"/>
                <a:ea typeface="Quattrocento Sans"/>
                <a:cs typeface="Quattrocento Sans"/>
                <a:sym typeface="Quattrocento Sans"/>
              </a:rPr>
              <a:t>Syntax</a:t>
            </a:r>
            <a:r>
              <a:rPr b="0" i="1" lang="en" sz="1687" u="none" cap="none" strike="noStrike">
                <a:solidFill>
                  <a:srgbClr val="E810C8"/>
                </a:solidFill>
                <a:latin typeface="Quattrocento Sans"/>
                <a:ea typeface="Quattrocento Sans"/>
                <a:cs typeface="Quattrocento Sans"/>
                <a:sym typeface="Quattrocento Sans"/>
              </a:rPr>
              <a:t> rule was broken, i.e., </a:t>
            </a:r>
            <a:r>
              <a:rPr b="0" i="0" lang="en" sz="1687" u="none" cap="none" strike="noStrike">
                <a:solidFill>
                  <a:srgbClr val="E810C8"/>
                </a:solidFill>
                <a:latin typeface="Quattrocento Sans"/>
                <a:ea typeface="Quattrocento Sans"/>
                <a:cs typeface="Quattrocento Sans"/>
                <a:sym typeface="Quattrocento Sans"/>
              </a:rPr>
              <a:t>functio</a:t>
            </a:r>
            <a:r>
              <a:rPr lang="en" sz="1687">
                <a:solidFill>
                  <a:srgbClr val="E810C8"/>
                </a:solidFill>
                <a:latin typeface="Quattrocento Sans"/>
                <a:ea typeface="Quattrocento Sans"/>
                <a:cs typeface="Quattrocento Sans"/>
                <a:sym typeface="Quattrocento Sans"/>
              </a:rPr>
              <a:t>n is spelled incorrectly. </a:t>
            </a:r>
            <a:endParaRPr b="0" i="1" sz="1687" u="none" cap="none" strike="noStrike">
              <a:solidFill>
                <a:srgbClr val="E600DE"/>
              </a:solidFill>
              <a:latin typeface="Quattrocento Sans"/>
              <a:ea typeface="Quattrocento Sans"/>
              <a:cs typeface="Quattrocento Sans"/>
              <a:sym typeface="Quattrocento Sans"/>
            </a:endParaRPr>
          </a:p>
        </p:txBody>
      </p:sp>
      <p:sp>
        <p:nvSpPr>
          <p:cNvPr id="64" name="Google Shape;64;p14"/>
          <p:cNvSpPr txBox="1"/>
          <p:nvPr>
            <p:ph idx="1" type="body"/>
          </p:nvPr>
        </p:nvSpPr>
        <p:spPr>
          <a:xfrm>
            <a:off x="514802" y="1418955"/>
            <a:ext cx="4915800" cy="1262100"/>
          </a:xfrm>
          <a:prstGeom prst="rect">
            <a:avLst/>
          </a:prstGeom>
          <a:noFill/>
          <a:ln>
            <a:noFill/>
          </a:ln>
        </p:spPr>
        <p:txBody>
          <a:bodyPr anchorCtr="0" anchor="t" bIns="34275" lIns="68575" spcFirstLastPara="1" rIns="68575" wrap="square" tIns="34275">
            <a:noAutofit/>
          </a:bodyPr>
          <a:lstStyle/>
          <a:p>
            <a:pPr indent="0" lvl="0" marL="101600" rtl="0" algn="l">
              <a:lnSpc>
                <a:spcPct val="115000"/>
              </a:lnSpc>
              <a:spcBef>
                <a:spcPts val="0"/>
              </a:spcBef>
              <a:spcAft>
                <a:spcPts val="0"/>
              </a:spcAft>
              <a:buClr>
                <a:srgbClr val="000000"/>
              </a:buClr>
              <a:buSzPts val="1200"/>
              <a:buNone/>
            </a:pPr>
            <a:r>
              <a:rPr b="1" i="1" lang="en" sz="1700">
                <a:solidFill>
                  <a:srgbClr val="000000"/>
                </a:solidFill>
              </a:rPr>
              <a:t>Syntax Errors:</a:t>
            </a:r>
            <a:r>
              <a:rPr i="1" lang="en" sz="1700">
                <a:solidFill>
                  <a:srgbClr val="000000"/>
                </a:solidFill>
              </a:rPr>
              <a:t> </a:t>
            </a:r>
            <a:r>
              <a:rPr i="1" lang="en" sz="1700"/>
              <a:t>occur when your code breaks the syntactic rules of the language (e.g., your code contains unbalanced brackets, identifiers, such as variable or function names, that do not obey the rules)</a:t>
            </a:r>
            <a:endParaRPr i="1" sz="1700"/>
          </a:p>
          <a:p>
            <a:pPr indent="-127000" lvl="0" marL="304800" rtl="0" algn="l">
              <a:lnSpc>
                <a:spcPct val="114999"/>
              </a:lnSpc>
              <a:spcBef>
                <a:spcPts val="0"/>
              </a:spcBef>
              <a:spcAft>
                <a:spcPts val="0"/>
              </a:spcAft>
              <a:buClr>
                <a:srgbClr val="000000"/>
              </a:buClr>
              <a:buSzPts val="1200"/>
              <a:buNone/>
            </a:pPr>
            <a:r>
              <a:t/>
            </a:r>
            <a:endParaRPr i="1" sz="1600"/>
          </a:p>
          <a:p>
            <a:pPr indent="-127000" lvl="0" marL="304800" rtl="0" algn="l">
              <a:lnSpc>
                <a:spcPct val="114999"/>
              </a:lnSpc>
              <a:spcBef>
                <a:spcPts val="0"/>
              </a:spcBef>
              <a:spcAft>
                <a:spcPts val="0"/>
              </a:spcAft>
              <a:buClr>
                <a:srgbClr val="000000"/>
              </a:buClr>
              <a:buSzPts val="1200"/>
              <a:buNone/>
            </a:pPr>
            <a:r>
              <a:t/>
            </a:r>
            <a:endParaRPr i="1" sz="1600">
              <a:solidFill>
                <a:srgbClr val="0000FF"/>
              </a:solidFill>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sz="3300"/>
              <a:t>Lab 1: Review of Errors</a:t>
            </a:r>
            <a:r>
              <a:rPr baseline="30000" lang="en" sz="3300">
                <a:solidFill>
                  <a:schemeClr val="dk1"/>
                </a:solidFill>
              </a:rPr>
              <a:t>1</a:t>
            </a:r>
            <a:r>
              <a:rPr lang="en" sz="3300"/>
              <a:t> </a:t>
            </a:r>
            <a:endParaRPr/>
          </a:p>
        </p:txBody>
      </p:sp>
      <p:pic>
        <p:nvPicPr>
          <p:cNvPr descr="Table&#10;&#10;Description automatically generated" id="70" name="Google Shape;70;p15"/>
          <p:cNvPicPr preferRelativeResize="0"/>
          <p:nvPr/>
        </p:nvPicPr>
        <p:blipFill rotWithShape="1">
          <a:blip r:embed="rId3">
            <a:alphaModFix/>
          </a:blip>
          <a:srcRect b="0" l="69" r="189" t="635"/>
          <a:stretch/>
        </p:blipFill>
        <p:spPr>
          <a:xfrm>
            <a:off x="5416395" y="376206"/>
            <a:ext cx="3771980" cy="2236222"/>
          </a:xfrm>
          <a:prstGeom prst="rect">
            <a:avLst/>
          </a:prstGeom>
          <a:noFill/>
          <a:ln>
            <a:noFill/>
          </a:ln>
        </p:spPr>
      </p:pic>
      <p:sp>
        <p:nvSpPr>
          <p:cNvPr id="71" name="Google Shape;71;p15"/>
          <p:cNvSpPr txBox="1"/>
          <p:nvPr/>
        </p:nvSpPr>
        <p:spPr>
          <a:xfrm>
            <a:off x="83600" y="2773875"/>
            <a:ext cx="8987100" cy="1979700"/>
          </a:xfrm>
          <a:prstGeom prst="rect">
            <a:avLst/>
          </a:prstGeom>
          <a:noFill/>
          <a:ln>
            <a:noFill/>
          </a:ln>
        </p:spPr>
        <p:txBody>
          <a:bodyPr anchorCtr="0" anchor="t" bIns="34275" lIns="68575" spcFirstLastPara="1" rIns="68575" wrap="square" tIns="34275">
            <a:noAutofit/>
          </a:bodyPr>
          <a:lstStyle/>
          <a:p>
            <a:pPr indent="-222408" lvl="0" marL="304800" marR="0" rtl="0" algn="l">
              <a:lnSpc>
                <a:spcPct val="104999"/>
              </a:lnSpc>
              <a:spcBef>
                <a:spcPts val="0"/>
              </a:spcBef>
              <a:spcAft>
                <a:spcPts val="0"/>
              </a:spcAft>
              <a:buClr>
                <a:srgbClr val="000000"/>
              </a:buClr>
              <a:buSzPts val="1503"/>
              <a:buFont typeface="Noto Sans Symbols"/>
              <a:buChar char="▪"/>
            </a:pPr>
            <a:r>
              <a:rPr b="1" i="1" lang="en" sz="1687">
                <a:solidFill>
                  <a:srgbClr val="444445"/>
                </a:solidFill>
                <a:latin typeface="Quattrocento Sans"/>
                <a:ea typeface="Quattrocento Sans"/>
                <a:cs typeface="Quattrocento Sans"/>
                <a:sym typeface="Quattrocento Sans"/>
              </a:rPr>
              <a:t>Example: </a:t>
            </a:r>
            <a:r>
              <a:rPr b="1" i="1" lang="en" sz="1687">
                <a:solidFill>
                  <a:srgbClr val="FF0000"/>
                </a:solidFill>
                <a:latin typeface="Courier New"/>
                <a:ea typeface="Courier New"/>
                <a:cs typeface="Courier New"/>
                <a:sym typeface="Courier New"/>
              </a:rPr>
              <a:t>alex.cicle(50, 180)</a:t>
            </a:r>
            <a:endParaRPr i="1" sz="1687">
              <a:solidFill>
                <a:srgbClr val="444445"/>
              </a:solidFill>
              <a:latin typeface="Quattrocento Sans"/>
              <a:ea typeface="Quattrocento Sans"/>
              <a:cs typeface="Quattrocento Sans"/>
              <a:sym typeface="Quattrocento Sans"/>
            </a:endParaRPr>
          </a:p>
          <a:p>
            <a:pPr indent="-222408" lvl="2" marL="990600" marR="0" rtl="0" algn="l">
              <a:lnSpc>
                <a:spcPct val="105000"/>
              </a:lnSpc>
              <a:spcBef>
                <a:spcPts val="0"/>
              </a:spcBef>
              <a:spcAft>
                <a:spcPts val="0"/>
              </a:spcAft>
              <a:buClr>
                <a:srgbClr val="007EE5"/>
              </a:buClr>
              <a:buSzPts val="1503"/>
              <a:buFont typeface="Noto Sans Symbols"/>
              <a:buChar char="▪"/>
            </a:pPr>
            <a:r>
              <a:rPr b="1" i="1" lang="en" sz="1687" u="none" cap="none" strike="noStrike">
                <a:solidFill>
                  <a:schemeClr val="dk1"/>
                </a:solidFill>
                <a:latin typeface="Quattrocento Sans"/>
                <a:ea typeface="Quattrocento Sans"/>
                <a:cs typeface="Quattrocento Sans"/>
                <a:sym typeface="Quattrocento Sans"/>
              </a:rPr>
              <a:t>Corrected version: </a:t>
            </a:r>
            <a:r>
              <a:rPr b="1" i="1" lang="en" sz="1687" u="none" cap="none" strike="noStrike">
                <a:solidFill>
                  <a:srgbClr val="00B050"/>
                </a:solidFill>
                <a:latin typeface="Courier New"/>
                <a:ea typeface="Courier New"/>
                <a:cs typeface="Courier New"/>
                <a:sym typeface="Courier New"/>
              </a:rPr>
              <a:t>alex.</a:t>
            </a:r>
            <a:r>
              <a:rPr b="1" i="1" lang="en" sz="1687">
                <a:solidFill>
                  <a:srgbClr val="00B050"/>
                </a:solidFill>
                <a:latin typeface="Courier New"/>
                <a:ea typeface="Courier New"/>
                <a:cs typeface="Courier New"/>
                <a:sym typeface="Courier New"/>
              </a:rPr>
              <a:t>circle</a:t>
            </a:r>
            <a:r>
              <a:rPr b="1" i="1" lang="en" sz="1687" u="none" cap="none" strike="noStrike">
                <a:solidFill>
                  <a:srgbClr val="00B050"/>
                </a:solidFill>
                <a:latin typeface="Courier New"/>
                <a:ea typeface="Courier New"/>
                <a:cs typeface="Courier New"/>
                <a:sym typeface="Courier New"/>
              </a:rPr>
              <a:t>(</a:t>
            </a:r>
            <a:r>
              <a:rPr b="1" i="1" lang="en" sz="1687">
                <a:solidFill>
                  <a:srgbClr val="00B050"/>
                </a:solidFill>
                <a:latin typeface="Courier New"/>
                <a:ea typeface="Courier New"/>
                <a:cs typeface="Courier New"/>
                <a:sym typeface="Courier New"/>
              </a:rPr>
              <a:t>50, 180</a:t>
            </a:r>
            <a:r>
              <a:rPr b="1" i="1" lang="en" sz="1687" u="none" cap="none" strike="noStrike">
                <a:solidFill>
                  <a:srgbClr val="00B050"/>
                </a:solidFill>
                <a:latin typeface="Courier New"/>
                <a:ea typeface="Courier New"/>
                <a:cs typeface="Courier New"/>
                <a:sym typeface="Courier New"/>
              </a:rPr>
              <a:t>)</a:t>
            </a:r>
            <a:endParaRPr b="0" i="1" sz="1687" u="none" cap="none" strike="noStrike">
              <a:solidFill>
                <a:srgbClr val="00B050"/>
              </a:solidFill>
              <a:latin typeface="Quattrocento Sans"/>
              <a:ea typeface="Quattrocento Sans"/>
              <a:cs typeface="Quattrocento Sans"/>
              <a:sym typeface="Quattrocento Sans"/>
            </a:endParaRPr>
          </a:p>
          <a:p>
            <a:pPr indent="-197008" lvl="2" marL="863600" marR="0" rtl="0" algn="l">
              <a:lnSpc>
                <a:spcPct val="104999"/>
              </a:lnSpc>
              <a:spcBef>
                <a:spcPts val="0"/>
              </a:spcBef>
              <a:spcAft>
                <a:spcPts val="0"/>
              </a:spcAft>
              <a:buClr>
                <a:srgbClr val="007EE5"/>
              </a:buClr>
              <a:buSzPts val="1503"/>
              <a:buFont typeface="Noto Sans Symbols"/>
              <a:buChar char="▪"/>
            </a:pPr>
            <a:r>
              <a:rPr b="1" i="1" lang="en" sz="1687" u="none" cap="none" strike="noStrike">
                <a:solidFill>
                  <a:schemeClr val="dk1"/>
                </a:solidFill>
                <a:latin typeface="Quattrocento Sans"/>
                <a:ea typeface="Quattrocento Sans"/>
                <a:cs typeface="Quattrocento Sans"/>
                <a:sym typeface="Quattrocento Sans"/>
              </a:rPr>
              <a:t>Explanation: </a:t>
            </a:r>
            <a:endParaRPr b="1" i="1" sz="1687" u="none" cap="none" strike="noStrike">
              <a:solidFill>
                <a:schemeClr val="dk1"/>
              </a:solidFill>
              <a:latin typeface="Quattrocento Sans"/>
              <a:ea typeface="Quattrocento Sans"/>
              <a:cs typeface="Quattrocento Sans"/>
              <a:sym typeface="Quattrocento Sans"/>
            </a:endParaRPr>
          </a:p>
          <a:p>
            <a:pPr indent="-197008" lvl="2" marL="863600" marR="0" rtl="0" algn="l">
              <a:lnSpc>
                <a:spcPct val="104999"/>
              </a:lnSpc>
              <a:spcBef>
                <a:spcPts val="0"/>
              </a:spcBef>
              <a:spcAft>
                <a:spcPts val="0"/>
              </a:spcAft>
              <a:buClr>
                <a:srgbClr val="007EE5"/>
              </a:buClr>
              <a:buSzPts val="1503"/>
              <a:buFont typeface="Noto Sans Symbols"/>
              <a:buChar char="▪"/>
            </a:pPr>
            <a:r>
              <a:rPr i="1" lang="en" sz="1687">
                <a:solidFill>
                  <a:srgbClr val="E810C8"/>
                </a:solidFill>
                <a:latin typeface="Quattrocento Sans"/>
                <a:ea typeface="Quattrocento Sans"/>
                <a:cs typeface="Quattrocento Sans"/>
                <a:sym typeface="Quattrocento Sans"/>
              </a:rPr>
              <a:t>Syntax</a:t>
            </a:r>
            <a:r>
              <a:rPr b="0" i="1" lang="en" sz="1687" u="none" cap="none" strike="noStrike">
                <a:solidFill>
                  <a:srgbClr val="E810C8"/>
                </a:solidFill>
                <a:latin typeface="Quattrocento Sans"/>
                <a:ea typeface="Quattrocento Sans"/>
                <a:cs typeface="Quattrocento Sans"/>
                <a:sym typeface="Quattrocento Sans"/>
              </a:rPr>
              <a:t> rule was broken, i.e., </a:t>
            </a:r>
            <a:r>
              <a:rPr b="0" i="0" lang="en" sz="1687" u="none" cap="none" strike="noStrike">
                <a:solidFill>
                  <a:srgbClr val="E810C8"/>
                </a:solidFill>
                <a:latin typeface="Quattrocento Sans"/>
                <a:ea typeface="Quattrocento Sans"/>
                <a:cs typeface="Quattrocento Sans"/>
                <a:sym typeface="Quattrocento Sans"/>
              </a:rPr>
              <a:t>functio</a:t>
            </a:r>
            <a:r>
              <a:rPr lang="en" sz="1687">
                <a:solidFill>
                  <a:srgbClr val="E810C8"/>
                </a:solidFill>
                <a:latin typeface="Quattrocento Sans"/>
                <a:ea typeface="Quattrocento Sans"/>
                <a:cs typeface="Quattrocento Sans"/>
                <a:sym typeface="Quattrocento Sans"/>
              </a:rPr>
              <a:t>n is spelled incorrectly. </a:t>
            </a:r>
            <a:endParaRPr b="0" i="1" sz="1687" u="none" cap="none" strike="noStrike">
              <a:solidFill>
                <a:srgbClr val="E600DE"/>
              </a:solidFill>
              <a:latin typeface="Quattrocento Sans"/>
              <a:ea typeface="Quattrocento Sans"/>
              <a:cs typeface="Quattrocento Sans"/>
              <a:sym typeface="Quattrocento Sans"/>
            </a:endParaRPr>
          </a:p>
        </p:txBody>
      </p:sp>
      <p:sp>
        <p:nvSpPr>
          <p:cNvPr id="72" name="Google Shape;72;p15"/>
          <p:cNvSpPr txBox="1"/>
          <p:nvPr>
            <p:ph idx="1" type="body"/>
          </p:nvPr>
        </p:nvSpPr>
        <p:spPr>
          <a:xfrm>
            <a:off x="514802" y="1418955"/>
            <a:ext cx="4915800" cy="1262100"/>
          </a:xfrm>
          <a:prstGeom prst="rect">
            <a:avLst/>
          </a:prstGeom>
          <a:noFill/>
          <a:ln>
            <a:noFill/>
          </a:ln>
        </p:spPr>
        <p:txBody>
          <a:bodyPr anchorCtr="0" anchor="t" bIns="34275" lIns="68575" spcFirstLastPara="1" rIns="68575" wrap="square" tIns="34275">
            <a:noAutofit/>
          </a:bodyPr>
          <a:lstStyle/>
          <a:p>
            <a:pPr indent="0" lvl="0" marL="101600" rtl="0" algn="l">
              <a:lnSpc>
                <a:spcPct val="115000"/>
              </a:lnSpc>
              <a:spcBef>
                <a:spcPts val="0"/>
              </a:spcBef>
              <a:spcAft>
                <a:spcPts val="0"/>
              </a:spcAft>
              <a:buClr>
                <a:srgbClr val="000000"/>
              </a:buClr>
              <a:buSzPts val="1200"/>
              <a:buNone/>
            </a:pPr>
            <a:r>
              <a:rPr b="1" i="1" lang="en" sz="1700">
                <a:solidFill>
                  <a:srgbClr val="000000"/>
                </a:solidFill>
              </a:rPr>
              <a:t>Syntax Errors:</a:t>
            </a:r>
            <a:r>
              <a:rPr i="1" lang="en" sz="1700">
                <a:solidFill>
                  <a:srgbClr val="000000"/>
                </a:solidFill>
              </a:rPr>
              <a:t> </a:t>
            </a:r>
            <a:r>
              <a:rPr i="1" lang="en" sz="1700"/>
              <a:t>occur when your code breaks the syntactic rules of the language (e.g., your code contains unbalanced brackets, identifiers, such as variable or function names, that do not obey the rules)</a:t>
            </a:r>
            <a:endParaRPr i="1" sz="1700"/>
          </a:p>
          <a:p>
            <a:pPr indent="-127000" lvl="0" marL="304800" rtl="0" algn="l">
              <a:lnSpc>
                <a:spcPct val="114999"/>
              </a:lnSpc>
              <a:spcBef>
                <a:spcPts val="0"/>
              </a:spcBef>
              <a:spcAft>
                <a:spcPts val="0"/>
              </a:spcAft>
              <a:buClr>
                <a:srgbClr val="000000"/>
              </a:buClr>
              <a:buSzPts val="1200"/>
              <a:buNone/>
            </a:pPr>
            <a:r>
              <a:t/>
            </a:r>
            <a:endParaRPr i="1" sz="1600"/>
          </a:p>
          <a:p>
            <a:pPr indent="-127000" lvl="0" marL="304800" rtl="0" algn="l">
              <a:lnSpc>
                <a:spcPct val="114999"/>
              </a:lnSpc>
              <a:spcBef>
                <a:spcPts val="0"/>
              </a:spcBef>
              <a:spcAft>
                <a:spcPts val="0"/>
              </a:spcAft>
              <a:buClr>
                <a:srgbClr val="000000"/>
              </a:buClr>
              <a:buSzPts val="1200"/>
              <a:buNone/>
            </a:pPr>
            <a:r>
              <a:t/>
            </a:r>
            <a:endParaRPr i="1" sz="1600">
              <a:solidFill>
                <a:srgbClr val="0000FF"/>
              </a:solidFill>
              <a:highlight>
                <a:srgbClr val="FFFF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sz="3300"/>
              <a:t>Lab 1: Review of Errors</a:t>
            </a:r>
            <a:r>
              <a:rPr baseline="30000" lang="en">
                <a:solidFill>
                  <a:schemeClr val="dk1"/>
                </a:solidFill>
              </a:rPr>
              <a:t>2</a:t>
            </a:r>
            <a:r>
              <a:rPr lang="en" sz="3300"/>
              <a:t> </a:t>
            </a:r>
            <a:endParaRPr/>
          </a:p>
        </p:txBody>
      </p:sp>
      <p:sp>
        <p:nvSpPr>
          <p:cNvPr id="78" name="Google Shape;78;p16"/>
          <p:cNvSpPr txBox="1"/>
          <p:nvPr>
            <p:ph idx="1" type="body"/>
          </p:nvPr>
        </p:nvSpPr>
        <p:spPr>
          <a:xfrm>
            <a:off x="537215" y="1441369"/>
            <a:ext cx="4887831" cy="1127697"/>
          </a:xfrm>
          <a:prstGeom prst="rect">
            <a:avLst/>
          </a:prstGeom>
          <a:noFill/>
          <a:ln>
            <a:noFill/>
          </a:ln>
        </p:spPr>
        <p:txBody>
          <a:bodyPr anchorCtr="0" anchor="t" bIns="34275" lIns="68575" spcFirstLastPara="1" rIns="68575" wrap="square" tIns="34275">
            <a:noAutofit/>
          </a:bodyPr>
          <a:lstStyle/>
          <a:p>
            <a:pPr indent="0" lvl="0" marL="101600" rtl="0" algn="l">
              <a:lnSpc>
                <a:spcPct val="115000"/>
              </a:lnSpc>
              <a:spcBef>
                <a:spcPts val="0"/>
              </a:spcBef>
              <a:spcAft>
                <a:spcPts val="0"/>
              </a:spcAft>
              <a:buClr>
                <a:srgbClr val="000000"/>
              </a:buClr>
              <a:buSzPts val="1100"/>
              <a:buNone/>
            </a:pPr>
            <a:r>
              <a:rPr b="1" i="0" lang="en" sz="1700" u="none" cap="none" strike="noStrike">
                <a:solidFill>
                  <a:srgbClr val="000000"/>
                </a:solidFill>
                <a:latin typeface="Arial"/>
                <a:ea typeface="Arial"/>
                <a:cs typeface="Arial"/>
                <a:sym typeface="Arial"/>
              </a:rPr>
              <a:t>Semantic Errors:</a:t>
            </a:r>
            <a:r>
              <a:rPr b="0" i="0" lang="en" sz="1700" u="none" cap="none" strike="noStrike">
                <a:solidFill>
                  <a:srgbClr val="000000"/>
                </a:solidFill>
                <a:latin typeface="Arial"/>
                <a:ea typeface="Arial"/>
                <a:cs typeface="Arial"/>
                <a:sym typeface="Arial"/>
              </a:rPr>
              <a:t> </a:t>
            </a:r>
            <a:r>
              <a:rPr b="0" i="0" lang="en" sz="1700" u="none" cap="none" strike="noStrike">
                <a:solidFill>
                  <a:srgbClr val="595959"/>
                </a:solidFill>
                <a:latin typeface="Arial"/>
                <a:ea typeface="Arial"/>
                <a:cs typeface="Arial"/>
                <a:sym typeface="Arial"/>
              </a:rPr>
              <a:t>occur when the semantic </a:t>
            </a:r>
            <a:r>
              <a:rPr lang="en" sz="1700">
                <a:solidFill>
                  <a:srgbClr val="595959"/>
                </a:solidFill>
                <a:latin typeface="Arial"/>
                <a:ea typeface="Arial"/>
                <a:cs typeface="Arial"/>
                <a:sym typeface="Arial"/>
              </a:rPr>
              <a:t>rules</a:t>
            </a:r>
            <a:r>
              <a:rPr b="0" i="0" lang="en" sz="1700" u="none" cap="none" strike="noStrike">
                <a:solidFill>
                  <a:srgbClr val="595959"/>
                </a:solidFill>
                <a:latin typeface="Arial"/>
                <a:ea typeface="Arial"/>
                <a:cs typeface="Arial"/>
                <a:sym typeface="Arial"/>
              </a:rPr>
              <a:t> of the language are broken (e.g., calling a function with the wrong argument type or </a:t>
            </a:r>
            <a:r>
              <a:rPr lang="en" sz="1700">
                <a:solidFill>
                  <a:srgbClr val="595959"/>
                </a:solidFill>
                <a:latin typeface="Arial"/>
                <a:ea typeface="Arial"/>
                <a:cs typeface="Arial"/>
                <a:sym typeface="Arial"/>
              </a:rPr>
              <a:t>with the</a:t>
            </a:r>
            <a:r>
              <a:rPr b="0" i="0" lang="en" sz="1700" u="none" cap="none" strike="noStrike">
                <a:solidFill>
                  <a:srgbClr val="595959"/>
                </a:solidFill>
                <a:latin typeface="Arial"/>
                <a:ea typeface="Arial"/>
                <a:cs typeface="Arial"/>
                <a:sym typeface="Arial"/>
              </a:rPr>
              <a:t> wrong number of arguments)</a:t>
            </a:r>
            <a:endParaRPr sz="1700"/>
          </a:p>
          <a:p>
            <a:pPr indent="-165100" lvl="0" marL="342900" rtl="0" algn="l">
              <a:lnSpc>
                <a:spcPct val="115000"/>
              </a:lnSpc>
              <a:spcBef>
                <a:spcPts val="0"/>
              </a:spcBef>
              <a:spcAft>
                <a:spcPts val="0"/>
              </a:spcAft>
              <a:buClr>
                <a:srgbClr val="000000"/>
              </a:buClr>
              <a:buSzPts val="1100"/>
              <a:buFont typeface="Arial"/>
              <a:buNone/>
            </a:pPr>
            <a:r>
              <a:t/>
            </a:r>
            <a:endParaRPr sz="1600">
              <a:solidFill>
                <a:srgbClr val="595959"/>
              </a:solidFill>
              <a:latin typeface="Arial"/>
              <a:ea typeface="Arial"/>
              <a:cs typeface="Arial"/>
              <a:sym typeface="Arial"/>
            </a:endParaRPr>
          </a:p>
        </p:txBody>
      </p:sp>
      <p:pic>
        <p:nvPicPr>
          <p:cNvPr descr="Table&#10;&#10;Description automatically generated" id="79" name="Google Shape;79;p16"/>
          <p:cNvPicPr preferRelativeResize="0"/>
          <p:nvPr/>
        </p:nvPicPr>
        <p:blipFill rotWithShape="1">
          <a:blip r:embed="rId3">
            <a:alphaModFix/>
          </a:blip>
          <a:srcRect b="0" l="67" r="188" t="635"/>
          <a:stretch/>
        </p:blipFill>
        <p:spPr>
          <a:xfrm>
            <a:off x="5371572" y="376206"/>
            <a:ext cx="3771981" cy="2236223"/>
          </a:xfrm>
          <a:prstGeom prst="rect">
            <a:avLst/>
          </a:prstGeom>
          <a:noFill/>
          <a:ln>
            <a:noFill/>
          </a:ln>
        </p:spPr>
      </p:pic>
      <p:sp>
        <p:nvSpPr>
          <p:cNvPr id="80" name="Google Shape;80;p16"/>
          <p:cNvSpPr txBox="1"/>
          <p:nvPr/>
        </p:nvSpPr>
        <p:spPr>
          <a:xfrm>
            <a:off x="136044" y="3001226"/>
            <a:ext cx="8568961" cy="1172522"/>
          </a:xfrm>
          <a:prstGeom prst="rect">
            <a:avLst/>
          </a:prstGeom>
          <a:noFill/>
          <a:ln>
            <a:noFill/>
          </a:ln>
        </p:spPr>
        <p:txBody>
          <a:bodyPr anchorCtr="0" anchor="t" bIns="34275" lIns="68575" spcFirstLastPara="1" rIns="68575" wrap="square" tIns="34275">
            <a:noAutofit/>
          </a:bodyPr>
          <a:lstStyle/>
          <a:p>
            <a:pPr indent="0" lvl="0" marL="101600" marR="0" rtl="0" algn="l">
              <a:lnSpc>
                <a:spcPct val="105000"/>
              </a:lnSpc>
              <a:spcBef>
                <a:spcPts val="0"/>
              </a:spcBef>
              <a:spcAft>
                <a:spcPts val="0"/>
              </a:spcAft>
              <a:buClr>
                <a:srgbClr val="000000"/>
              </a:buClr>
              <a:buSzPts val="1020"/>
              <a:buFont typeface="Noto Sans Symbols"/>
              <a:buNone/>
            </a:pPr>
            <a:r>
              <a:t/>
            </a:r>
            <a:endParaRPr sz="1690">
              <a:solidFill>
                <a:srgbClr val="595959"/>
              </a:solidFill>
              <a:latin typeface="Arial"/>
              <a:ea typeface="Arial"/>
              <a:cs typeface="Arial"/>
              <a:sym typeface="Arial"/>
            </a:endParaRPr>
          </a:p>
          <a:p>
            <a:pPr indent="-261619" lvl="1" marL="685800" marR="0" rtl="0" algn="l">
              <a:lnSpc>
                <a:spcPct val="105000"/>
              </a:lnSpc>
              <a:spcBef>
                <a:spcPts val="0"/>
              </a:spcBef>
              <a:spcAft>
                <a:spcPts val="0"/>
              </a:spcAft>
              <a:buClr>
                <a:srgbClr val="595959"/>
              </a:buClr>
              <a:buSzPts val="1520"/>
              <a:buFont typeface="Arial"/>
              <a:buChar char="○"/>
            </a:pPr>
            <a:r>
              <a:rPr b="1" i="0" lang="en" sz="1775" u="none" cap="none" strike="noStrike">
                <a:solidFill>
                  <a:srgbClr val="595959"/>
                </a:solidFill>
                <a:latin typeface="Arial"/>
                <a:ea typeface="Arial"/>
                <a:cs typeface="Arial"/>
                <a:sym typeface="Arial"/>
              </a:rPr>
              <a:t>Example: </a:t>
            </a:r>
            <a:r>
              <a:rPr b="0" i="0" lang="en" sz="1775" u="none" cap="none" strike="noStrike">
                <a:solidFill>
                  <a:srgbClr val="595959"/>
                </a:solidFill>
                <a:latin typeface="Arial"/>
                <a:ea typeface="Arial"/>
                <a:cs typeface="Arial"/>
                <a:sym typeface="Arial"/>
              </a:rPr>
              <a:t> </a:t>
            </a:r>
            <a:r>
              <a:rPr b="0" i="0" lang="en" sz="1775" u="none" cap="none" strike="noStrike">
                <a:solidFill>
                  <a:srgbClr val="FF0000"/>
                </a:solidFill>
                <a:latin typeface="Courier New"/>
                <a:ea typeface="Courier New"/>
                <a:cs typeface="Courier New"/>
                <a:sym typeface="Courier New"/>
              </a:rPr>
              <a:t>alex.up(5)</a:t>
            </a:r>
            <a:endParaRPr b="0" i="0" sz="1775" u="none" cap="none" strike="noStrike">
              <a:solidFill>
                <a:srgbClr val="FF0000"/>
              </a:solidFill>
              <a:latin typeface="Arial"/>
              <a:ea typeface="Arial"/>
              <a:cs typeface="Arial"/>
              <a:sym typeface="Arial"/>
            </a:endParaRPr>
          </a:p>
          <a:p>
            <a:pPr indent="-248919" lvl="2" marL="1028700" marR="0" rtl="0" algn="l">
              <a:lnSpc>
                <a:spcPct val="104999"/>
              </a:lnSpc>
              <a:spcBef>
                <a:spcPts val="0"/>
              </a:spcBef>
              <a:spcAft>
                <a:spcPts val="0"/>
              </a:spcAft>
              <a:buClr>
                <a:srgbClr val="007EE5"/>
              </a:buClr>
              <a:buSzPts val="1520"/>
              <a:buFont typeface="Arial"/>
              <a:buChar char="○"/>
            </a:pPr>
            <a:r>
              <a:rPr b="1" i="0" lang="en" sz="1775" u="none" cap="none" strike="noStrike">
                <a:solidFill>
                  <a:srgbClr val="595959"/>
                </a:solidFill>
                <a:latin typeface="Arial"/>
                <a:ea typeface="Arial"/>
                <a:cs typeface="Arial"/>
                <a:sym typeface="Arial"/>
              </a:rPr>
              <a:t>Corrected version:  </a:t>
            </a:r>
            <a:r>
              <a:rPr b="0" i="0" lang="en" sz="1775" u="none" cap="none" strike="noStrike">
                <a:solidFill>
                  <a:srgbClr val="00B050"/>
                </a:solidFill>
                <a:latin typeface="Courier New"/>
                <a:ea typeface="Courier New"/>
                <a:cs typeface="Courier New"/>
                <a:sym typeface="Courier New"/>
              </a:rPr>
              <a:t>alex.up()</a:t>
            </a:r>
            <a:endParaRPr b="0" i="0" sz="1775" u="none" cap="none" strike="noStrike">
              <a:solidFill>
                <a:srgbClr val="00B050"/>
              </a:solidFill>
              <a:latin typeface="Quattrocento Sans"/>
              <a:ea typeface="Quattrocento Sans"/>
              <a:cs typeface="Quattrocento Sans"/>
              <a:sym typeface="Quattrocento Sans"/>
            </a:endParaRPr>
          </a:p>
          <a:p>
            <a:pPr indent="-248919" lvl="2" marL="1028700" marR="0" rtl="0" algn="l">
              <a:lnSpc>
                <a:spcPct val="105000"/>
              </a:lnSpc>
              <a:spcBef>
                <a:spcPts val="0"/>
              </a:spcBef>
              <a:spcAft>
                <a:spcPts val="0"/>
              </a:spcAft>
              <a:buClr>
                <a:srgbClr val="595959"/>
              </a:buClr>
              <a:buSzPts val="1520"/>
              <a:buFont typeface="Arial"/>
              <a:buChar char="○"/>
            </a:pPr>
            <a:r>
              <a:rPr b="1" i="0" lang="en" sz="1775" u="none" cap="none" strike="noStrike">
                <a:solidFill>
                  <a:srgbClr val="595959"/>
                </a:solidFill>
                <a:latin typeface="Arial"/>
                <a:ea typeface="Arial"/>
                <a:cs typeface="Arial"/>
                <a:sym typeface="Arial"/>
              </a:rPr>
              <a:t>Explanation:</a:t>
            </a:r>
            <a:r>
              <a:rPr b="0" i="0" lang="en" sz="1775" u="none" cap="none" strike="noStrike">
                <a:solidFill>
                  <a:srgbClr val="595959"/>
                </a:solidFill>
                <a:latin typeface="Courier New"/>
                <a:ea typeface="Courier New"/>
                <a:cs typeface="Courier New"/>
                <a:sym typeface="Courier New"/>
              </a:rPr>
              <a:t> </a:t>
            </a:r>
            <a:r>
              <a:rPr b="0" i="0" lang="en" sz="1775" u="none" cap="none" strike="noStrike">
                <a:solidFill>
                  <a:srgbClr val="E810C8"/>
                </a:solidFill>
                <a:latin typeface="Arial"/>
                <a:ea typeface="Arial"/>
                <a:cs typeface="Arial"/>
                <a:sym typeface="Arial"/>
              </a:rPr>
              <a:t>a semantic rule was broken, i.e., me</a:t>
            </a:r>
            <a:r>
              <a:rPr b="0" i="0" lang="en" sz="1775" u="none" cap="none" strike="noStrike">
                <a:solidFill>
                  <a:srgbClr val="E600DE"/>
                </a:solidFill>
                <a:latin typeface="Arial"/>
                <a:ea typeface="Arial"/>
                <a:cs typeface="Arial"/>
                <a:sym typeface="Arial"/>
              </a:rPr>
              <a:t>thod</a:t>
            </a:r>
            <a:r>
              <a:rPr b="0" i="0" lang="en" sz="1775" u="none" cap="none" strike="noStrike">
                <a:solidFill>
                  <a:srgbClr val="E600DE"/>
                </a:solidFill>
                <a:latin typeface="Courier New"/>
                <a:ea typeface="Courier New"/>
                <a:cs typeface="Courier New"/>
                <a:sym typeface="Courier New"/>
              </a:rPr>
              <a:t> up() </a:t>
            </a:r>
            <a:r>
              <a:rPr b="0" i="0" lang="en" sz="1775" u="none" cap="none" strike="noStrike">
                <a:solidFill>
                  <a:srgbClr val="E600DE"/>
                </a:solidFill>
                <a:latin typeface="Arial"/>
                <a:ea typeface="Arial"/>
                <a:cs typeface="Arial"/>
                <a:sym typeface="Arial"/>
              </a:rPr>
              <a:t>was called with the wrong number of arguments, more specifically </a:t>
            </a:r>
            <a:r>
              <a:rPr b="0" i="0" lang="en" sz="1775" u="none" cap="none" strike="noStrike">
                <a:solidFill>
                  <a:srgbClr val="E600DE"/>
                </a:solidFill>
                <a:latin typeface="Courier New"/>
                <a:ea typeface="Courier New"/>
                <a:cs typeface="Courier New"/>
                <a:sym typeface="Courier New"/>
              </a:rPr>
              <a:t>up()</a:t>
            </a:r>
            <a:r>
              <a:rPr b="0" i="0" lang="en" sz="1775" u="none" cap="none" strike="noStrike">
                <a:solidFill>
                  <a:srgbClr val="E600DE"/>
                </a:solidFill>
                <a:latin typeface="Arial"/>
                <a:ea typeface="Arial"/>
                <a:cs typeface="Arial"/>
                <a:sym typeface="Arial"/>
              </a:rPr>
              <a:t>accepts fewer arguments than were passed to it.</a:t>
            </a:r>
            <a:endParaRPr b="0" i="0" sz="1775" u="none" cap="none" strike="noStrike">
              <a:solidFill>
                <a:srgbClr val="E600DE"/>
              </a:solidFill>
              <a:latin typeface="Arial"/>
              <a:ea typeface="Arial"/>
              <a:cs typeface="Arial"/>
              <a:sym typeface="Arial"/>
            </a:endParaRPr>
          </a:p>
        </p:txBody>
      </p:sp>
      <p:sp>
        <p:nvSpPr>
          <p:cNvPr id="81" name="Google Shape;81;p16"/>
          <p:cNvSpPr txBox="1"/>
          <p:nvPr/>
        </p:nvSpPr>
        <p:spPr>
          <a:xfrm>
            <a:off x="4019539" y="2840893"/>
            <a:ext cx="17424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0070C0"/>
                </a:solidFill>
                <a:latin typeface="Quattrocento Sans"/>
                <a:ea typeface="Quattrocento Sans"/>
                <a:cs typeface="Quattrocento Sans"/>
                <a:sym typeface="Quattrocento Sans"/>
              </a:rPr>
              <a:t>Removed argument </a:t>
            </a:r>
            <a:endParaRPr sz="1100"/>
          </a:p>
        </p:txBody>
      </p:sp>
      <p:cxnSp>
        <p:nvCxnSpPr>
          <p:cNvPr id="82" name="Google Shape;82;p16"/>
          <p:cNvCxnSpPr/>
          <p:nvPr/>
        </p:nvCxnSpPr>
        <p:spPr>
          <a:xfrm flipH="1">
            <a:off x="4533537" y="3135720"/>
            <a:ext cx="166200" cy="4320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sz="3300"/>
              <a:t>Lab 1: Review of Errors</a:t>
            </a:r>
            <a:r>
              <a:rPr baseline="30000" lang="en">
                <a:solidFill>
                  <a:schemeClr val="dk1"/>
                </a:solidFill>
              </a:rPr>
              <a:t>2</a:t>
            </a:r>
            <a:r>
              <a:rPr lang="en" sz="3300"/>
              <a:t> </a:t>
            </a:r>
            <a:endParaRPr/>
          </a:p>
        </p:txBody>
      </p:sp>
      <p:pic>
        <p:nvPicPr>
          <p:cNvPr descr="Table&#10;&#10;Description automatically generated" id="88" name="Google Shape;88;p17"/>
          <p:cNvPicPr preferRelativeResize="0"/>
          <p:nvPr/>
        </p:nvPicPr>
        <p:blipFill rotWithShape="1">
          <a:blip r:embed="rId3">
            <a:alphaModFix/>
          </a:blip>
          <a:srcRect b="0" l="67" r="188" t="635"/>
          <a:stretch/>
        </p:blipFill>
        <p:spPr>
          <a:xfrm>
            <a:off x="5371572" y="376206"/>
            <a:ext cx="3771981" cy="2236223"/>
          </a:xfrm>
          <a:prstGeom prst="rect">
            <a:avLst/>
          </a:prstGeom>
          <a:noFill/>
          <a:ln>
            <a:noFill/>
          </a:ln>
        </p:spPr>
      </p:pic>
      <p:sp>
        <p:nvSpPr>
          <p:cNvPr id="89" name="Google Shape;89;p17"/>
          <p:cNvSpPr txBox="1"/>
          <p:nvPr/>
        </p:nvSpPr>
        <p:spPr>
          <a:xfrm>
            <a:off x="309736" y="2825293"/>
            <a:ext cx="8725800" cy="1603800"/>
          </a:xfrm>
          <a:prstGeom prst="rect">
            <a:avLst/>
          </a:prstGeom>
          <a:noFill/>
          <a:ln>
            <a:noFill/>
          </a:ln>
        </p:spPr>
        <p:txBody>
          <a:bodyPr anchorCtr="0" anchor="t" bIns="34275" lIns="68575" spcFirstLastPara="1" rIns="68575" wrap="square" tIns="34275">
            <a:noAutofit/>
          </a:bodyPr>
          <a:lstStyle/>
          <a:p>
            <a:pPr indent="0" lvl="0" marL="101600" marR="0" rtl="0" algn="l">
              <a:lnSpc>
                <a:spcPct val="115000"/>
              </a:lnSpc>
              <a:spcBef>
                <a:spcPts val="0"/>
              </a:spcBef>
              <a:spcAft>
                <a:spcPts val="0"/>
              </a:spcAft>
              <a:buClr>
                <a:srgbClr val="000000"/>
              </a:buClr>
              <a:buSzPts val="1100"/>
              <a:buFont typeface="Noto Sans Symbols"/>
              <a:buNone/>
            </a:pPr>
            <a:r>
              <a:t/>
            </a:r>
            <a:endParaRPr sz="1600">
              <a:solidFill>
                <a:srgbClr val="595959"/>
              </a:solidFill>
              <a:latin typeface="Arial"/>
              <a:ea typeface="Arial"/>
              <a:cs typeface="Arial"/>
              <a:sym typeface="Arial"/>
            </a:endParaRPr>
          </a:p>
          <a:p>
            <a:pPr indent="-247650" lvl="1" marL="685800" marR="0" rtl="0" algn="l">
              <a:lnSpc>
                <a:spcPct val="115000"/>
              </a:lnSpc>
              <a:spcBef>
                <a:spcPts val="0"/>
              </a:spcBef>
              <a:spcAft>
                <a:spcPts val="0"/>
              </a:spcAft>
              <a:buClr>
                <a:srgbClr val="595959"/>
              </a:buClr>
              <a:buSzPts val="1300"/>
              <a:buFont typeface="Arial"/>
              <a:buChar char="○"/>
            </a:pPr>
            <a:r>
              <a:rPr b="1" i="0" lang="en" sz="1700" u="none" cap="none" strike="noStrike">
                <a:solidFill>
                  <a:srgbClr val="595959"/>
                </a:solidFill>
                <a:latin typeface="Arial"/>
                <a:ea typeface="Arial"/>
                <a:cs typeface="Arial"/>
                <a:sym typeface="Arial"/>
              </a:rPr>
              <a:t>Example: </a:t>
            </a:r>
            <a:r>
              <a:rPr lang="en" sz="1700">
                <a:solidFill>
                  <a:srgbClr val="FF0000"/>
                </a:solidFill>
                <a:latin typeface="Courier New"/>
                <a:ea typeface="Courier New"/>
                <a:cs typeface="Courier New"/>
                <a:sym typeface="Courier New"/>
              </a:rPr>
              <a:t>alex.setheading(180), alex.forward(50)</a:t>
            </a:r>
            <a:endParaRPr b="0" i="0" sz="1700" u="none" cap="none" strike="noStrike">
              <a:solidFill>
                <a:srgbClr val="FF0000"/>
              </a:solidFill>
              <a:latin typeface="Arial"/>
              <a:ea typeface="Arial"/>
              <a:cs typeface="Arial"/>
              <a:sym typeface="Arial"/>
            </a:endParaRPr>
          </a:p>
          <a:p>
            <a:pPr indent="-234950" lvl="2" marL="1028700" marR="0" rtl="0" algn="l">
              <a:lnSpc>
                <a:spcPct val="114999"/>
              </a:lnSpc>
              <a:spcBef>
                <a:spcPts val="0"/>
              </a:spcBef>
              <a:spcAft>
                <a:spcPts val="0"/>
              </a:spcAft>
              <a:buClr>
                <a:srgbClr val="007EE5"/>
              </a:buClr>
              <a:buSzPts val="1300"/>
              <a:buFont typeface="Arial"/>
              <a:buChar char="○"/>
            </a:pPr>
            <a:r>
              <a:rPr b="1" i="0" lang="en" sz="1700" u="none" cap="none" strike="noStrike">
                <a:solidFill>
                  <a:srgbClr val="595959"/>
                </a:solidFill>
                <a:latin typeface="Arial"/>
                <a:ea typeface="Arial"/>
                <a:cs typeface="Arial"/>
                <a:sym typeface="Arial"/>
              </a:rPr>
              <a:t>Corrected version: </a:t>
            </a:r>
            <a:r>
              <a:rPr lang="en" sz="1700">
                <a:solidFill>
                  <a:srgbClr val="00B050"/>
                </a:solidFill>
                <a:latin typeface="Courier New"/>
                <a:ea typeface="Courier New"/>
                <a:cs typeface="Courier New"/>
                <a:sym typeface="Courier New"/>
              </a:rPr>
              <a:t>alex.setheading(270), alex.forward(100)</a:t>
            </a:r>
            <a:endParaRPr sz="1700">
              <a:solidFill>
                <a:srgbClr val="00B050"/>
              </a:solidFill>
              <a:latin typeface="Courier New"/>
              <a:ea typeface="Courier New"/>
              <a:cs typeface="Courier New"/>
              <a:sym typeface="Courier New"/>
            </a:endParaRPr>
          </a:p>
          <a:p>
            <a:pPr indent="-234950" lvl="2" marL="1028700" marR="0" rtl="0" algn="l">
              <a:lnSpc>
                <a:spcPct val="114999"/>
              </a:lnSpc>
              <a:spcBef>
                <a:spcPts val="0"/>
              </a:spcBef>
              <a:spcAft>
                <a:spcPts val="0"/>
              </a:spcAft>
              <a:buClr>
                <a:srgbClr val="595959"/>
              </a:buClr>
              <a:buSzPts val="1300"/>
              <a:buFont typeface="Arial"/>
              <a:buChar char="○"/>
            </a:pPr>
            <a:r>
              <a:rPr b="1" i="0" lang="en" sz="1700" u="none" cap="none" strike="noStrike">
                <a:solidFill>
                  <a:srgbClr val="595959"/>
                </a:solidFill>
                <a:latin typeface="Arial"/>
                <a:ea typeface="Arial"/>
                <a:cs typeface="Arial"/>
                <a:sym typeface="Arial"/>
              </a:rPr>
              <a:t>Explanation:</a:t>
            </a:r>
            <a:r>
              <a:rPr b="0" i="0" lang="en" sz="1700" u="none" cap="none" strike="noStrike">
                <a:solidFill>
                  <a:srgbClr val="595959"/>
                </a:solidFill>
                <a:latin typeface="Arial"/>
                <a:ea typeface="Arial"/>
                <a:cs typeface="Arial"/>
                <a:sym typeface="Arial"/>
              </a:rPr>
              <a:t> </a:t>
            </a:r>
            <a:r>
              <a:rPr lang="en" sz="1700">
                <a:solidFill>
                  <a:srgbClr val="E810C8"/>
                </a:solidFill>
              </a:rPr>
              <a:t>the original snippets of code run correctly, but they are not drawing the expected shape and need to be modified. These types of errors are usually the hardest to debug in your code.</a:t>
            </a:r>
            <a:endParaRPr b="0" i="0" sz="1700" u="none" cap="none" strike="noStrike">
              <a:solidFill>
                <a:srgbClr val="E810C8"/>
              </a:solidFill>
              <a:latin typeface="Arial"/>
              <a:ea typeface="Arial"/>
              <a:cs typeface="Arial"/>
              <a:sym typeface="Arial"/>
            </a:endParaRPr>
          </a:p>
        </p:txBody>
      </p:sp>
      <p:sp>
        <p:nvSpPr>
          <p:cNvPr id="90" name="Google Shape;90;p17"/>
          <p:cNvSpPr txBox="1"/>
          <p:nvPr/>
        </p:nvSpPr>
        <p:spPr>
          <a:xfrm>
            <a:off x="522647" y="1494033"/>
            <a:ext cx="4781374" cy="1452670"/>
          </a:xfrm>
          <a:prstGeom prst="rect">
            <a:avLst/>
          </a:prstGeom>
          <a:noFill/>
          <a:ln>
            <a:noFill/>
          </a:ln>
        </p:spPr>
        <p:txBody>
          <a:bodyPr anchorCtr="0" anchor="t" bIns="34275" lIns="68575" spcFirstLastPara="1" rIns="68575" wrap="square" tIns="34275">
            <a:noAutofit/>
          </a:bodyPr>
          <a:lstStyle/>
          <a:p>
            <a:pPr indent="0" lvl="0" marL="101600" marR="0" rtl="0" algn="l">
              <a:lnSpc>
                <a:spcPct val="115000"/>
              </a:lnSpc>
              <a:spcBef>
                <a:spcPts val="0"/>
              </a:spcBef>
              <a:spcAft>
                <a:spcPts val="0"/>
              </a:spcAft>
              <a:buClr>
                <a:srgbClr val="000000"/>
              </a:buClr>
              <a:buSzPts val="1100"/>
              <a:buFont typeface="Noto Sans Symbols"/>
              <a:buNone/>
            </a:pPr>
            <a:r>
              <a:rPr b="1" lang="en" sz="1700">
                <a:solidFill>
                  <a:srgbClr val="000000"/>
                </a:solidFill>
                <a:latin typeface="Arial"/>
                <a:ea typeface="Arial"/>
                <a:cs typeface="Arial"/>
                <a:sym typeface="Arial"/>
              </a:rPr>
              <a:t>Logical Errors: </a:t>
            </a:r>
            <a:r>
              <a:rPr lang="en" sz="1700">
                <a:solidFill>
                  <a:srgbClr val="000000"/>
                </a:solidFill>
                <a:latin typeface="Arial"/>
                <a:ea typeface="Arial"/>
                <a:cs typeface="Arial"/>
                <a:sym typeface="Arial"/>
              </a:rPr>
              <a:t>occur when </a:t>
            </a:r>
            <a:r>
              <a:rPr lang="en" sz="1700">
                <a:solidFill>
                  <a:srgbClr val="595959"/>
                </a:solidFill>
                <a:latin typeface="Arial"/>
                <a:ea typeface="Arial"/>
                <a:cs typeface="Arial"/>
                <a:sym typeface="Arial"/>
              </a:rPr>
              <a:t>the meaning/semantics of a program is not the intended one  (e.g., a mathematical formula is implemented incorrectly, a block of instructions is mis-indented)</a:t>
            </a:r>
            <a:endParaRPr b="1" sz="2300">
              <a:solidFill>
                <a:srgbClr val="E810C8"/>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ctrTitle"/>
          </p:nvPr>
        </p:nvSpPr>
        <p:spPr>
          <a:xfrm>
            <a:off x="251960" y="2464334"/>
            <a:ext cx="8543400" cy="670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96" name="Google Shape;96;p18"/>
          <p:cNvSpPr txBox="1"/>
          <p:nvPr>
            <p:ph idx="1" type="subTitle"/>
          </p:nvPr>
        </p:nvSpPr>
        <p:spPr>
          <a:xfrm>
            <a:off x="252413" y="3115866"/>
            <a:ext cx="8542800" cy="124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i="1" lang="en" sz="3000">
                <a:solidFill>
                  <a:schemeClr val="accent2"/>
                </a:solidFill>
              </a:rPr>
              <a:t>Defining and Using functions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PS106_Theme">
  <a:themeElements>
    <a:clrScheme name="Custom 2">
      <a:dk1>
        <a:srgbClr val="444445"/>
      </a:dk1>
      <a:lt1>
        <a:srgbClr val="000000"/>
      </a:lt1>
      <a:dk2>
        <a:srgbClr val="7B8994"/>
      </a:dk2>
      <a:lt2>
        <a:srgbClr val="3D464D"/>
      </a:lt2>
      <a:accent1>
        <a:srgbClr val="0061FF"/>
      </a:accent1>
      <a:accent2>
        <a:srgbClr val="0061FF"/>
      </a:accent2>
      <a:accent3>
        <a:srgbClr val="0061FF"/>
      </a:accent3>
      <a:accent4>
        <a:srgbClr val="7B8994"/>
      </a:accent4>
      <a:accent5>
        <a:srgbClr val="7B8994"/>
      </a:accent5>
      <a:accent6>
        <a:srgbClr val="F7B41A"/>
      </a:accent6>
      <a:hlink>
        <a:srgbClr val="3D464D"/>
      </a:hlink>
      <a:folHlink>
        <a:srgbClr val="3D46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