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  <p:embeddedFont>
      <p:font typeface="Nunito"/>
      <p:regular r:id="rId49"/>
      <p:bold r:id="rId50"/>
      <p:italic r:id="rId51"/>
      <p:boldItalic r:id="rId52"/>
    </p:embeddedFont>
    <p:embeddedFont>
      <p:font typeface="Quattrocento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862F8-8B7C-4B0E-AB72-FD8E864284C1}">
  <a:tblStyle styleId="{2F9862F8-8B7C-4B0E-AB72-FD8E864284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QuattrocentoSans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Quattrocento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3d9337f9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b3d9337f93_1_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3d9337f9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3d9337f93_1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4e5544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4e5544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14082197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14082197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3d9337f9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b3d9337f93_1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d5c38c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b3d5c38c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d9337f9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b3d9337f93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d9337f9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b3d9337f93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3d9337f9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b3d9337f93_1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d9337f93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b3d9337f93_1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3d9337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b3d9337f93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3d9337f9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b3d9337f93_1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3d9337f93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3d9337f93_1_1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3d9337f9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b3d9337f93_1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3d9337f9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b3d9337f93_1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3d9337f93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b3d9337f93_1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3d5c38c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b3d5c38c5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3d9337f93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b3d9337f93_1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3d9337f93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b3d9337f93_1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SLIDES_API64332974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SLIDES_API6433297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3d9337f93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b3d9337f93_1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3d9337f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2b3d9337f93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SLIDES_API3270430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SLIDES_API3270430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3d9337f93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b3d9337f93_1_1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SLIDES_API5995486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SLIDES_API5995486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3d9337f93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b3d9337f93_1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b3d9337f93_1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b3d9337f93_1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3d9337f9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b3d9337f93_1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d9337f9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b3d9337f93_1_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d9337f9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b3d9337f93_1_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d9337f9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3d9337f93_1_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3d9337f9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b3d9337f93_1_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d9337f9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b3d9337f93_1_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www.sli.do/features-google-slides?payload=eyJwb2xsVXVpZCI6IjhmZTg1ZTZiLTcwMGUtNGQ1ZS05Y2ViLWFiY2QxMjAwMzIzZiIsInByZXNlbnRhdGlvbklkIjoiMXg2bHBneElzM1dwcW5sNWctNmsyTENtRG40Q2FkbUhZb2VjZjlaeHR3bDAiLCJzbGlkZUlkIjoiU0xJREVTX0FQSTE0MDgyMTk3MjRfMCIsInRpbWVsaW5lIjpbeyJzaG93UmVzdWx0cyI6ZmFsc2UsInBvbGxRdWVzdGlvblV1aWQiOiIwNWI3YzFkMi1hYzg1LTRlY2UtOGY2NC03ZGY5MzQyODA4NjIifSx7InNob3dSZXN1bHRzIjp0cnVlLCJwb2xsUXVlc3Rpb25VdWlkIjoiMDViN2MxZDItYWM4NS00ZWNlLThmNjQtN2RmOTM0MjgwODYyIn1dLCJ0eXBlIjoiU2xpZG9Qb2xsIn0%3D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python.org/3/library/stdtypes.html#string-method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5.png"/><Relationship Id="rId5" Type="http://schemas.openxmlformats.org/officeDocument/2006/relationships/hyperlink" Target="https://www.sli.do/features-google-slides?payload=eyJwb2xsVXVpZCI6IjcwMmEwNWI1LTkwMDQtNGQxNi1hZGMzLTFkMGUwZDRiODZjMiIsInByZXNlbnRhdGlvbklkIjoiMXg2bHBneElzM1dwcW5sNWctNmsyTENtRG40Q2FkbUhZb2VjZjlaeHR3bDAiLCJzbGlkZUlkIjoiU0xJREVTX0FQSTY0MzMyOTc0OV8wIiwidGltZWxpbmUiOlt7InNob3dSZXN1bHRzIjpmYWxzZSwicG9sbFF1ZXN0aW9uVXVpZCI6IjgyODhlNTA5LTEwOWEtNDUwNy05ZWM1LTgyODhhNTdmZjgzMyJ9LHsic2hvd1Jlc3VsdHMiOnRydWUsInBvbGxRdWVzdGlvblV1aWQiOiI4Mjg4ZTUwOS0xMDlhLTQ1MDctOWVjNS04Mjg4YTU3ZmY4MzMifV0sInR5cGUiOiJTbGlkb1BvbGwifQ%3D%3D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25.png"/><Relationship Id="rId5" Type="http://schemas.openxmlformats.org/officeDocument/2006/relationships/hyperlink" Target="https://www.sli.do/features-google-slides?payload=eyJwb2xsVXVpZCI6IjM1ZTk3ZjU2LWEwNjktNDczNS1iZTExLTdkNTZmMmE0YzUzOSIsInByZXNlbnRhdGlvbklkIjoiMXg2bHBneElzM1dwcW5sNWctNmsyTENtRG40Q2FkbUhZb2VjZjlaeHR3bDAiLCJzbGlkZUlkIjoiU0xJREVTX0FQSTMyNzA0MzAyMF8wIiwidGltZWxpbmUiOlt7InNob3dSZXN1bHRzIjpmYWxzZSwicG9sbFF1ZXN0aW9uVXVpZCI6ImE0NGRiMTI3LWVhNWYtNDQzZC05N2FkLTJjN2YzYzY4Yzc0MCJ9LHsic2hvd1Jlc3VsdHMiOnRydWUsInBvbGxRdWVzdGlvblV1aWQiOiJhNDRkYjEyNy1lYTVmLTQ0M2QtOTdhZC0yYzdmM2M2OGM3NDAifV0sInR5cGUiOiJTbGlkb1BvbGwifQ%3D%3D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li.do/features-google-slides?payload=eyJwb2xsVXVpZCI6IjNhZDAzYzdjLTNmMmUtNDgzZC1hZTg5LTdiNTFiYTkwY2Y4NyIsInByZXNlbnRhdGlvbklkIjoiMXg2bHBneElzM1dwcW5sNWctNmsyTENtRG40Q2FkbUhZb2VjZjlaeHR3bDAiLCJzbGlkZUlkIjoiU0xJREVTX0FQSTU5OTU0ODYxMl8wIiwidGltZWxpbmUiOlt7InNob3dSZXN1bHRzIjpmYWxzZSwicG9sbFF1ZXN0aW9uVXVpZCI6ImYxMGNjYTExLWQ4ZTEtNGM4YS04YjliLWQxNDlmNzNjNzM3MCJ9LHsic2hvd1Jlc3VsdHMiOnRydWUsInBvbGxRdWVzdGlvblV1aWQiOiJmMTBjY2ExMS1kOGUxLTRjOGEtOGI5Yi1kMTQ5ZjczYzczNzAifV0sInR5cGUiOiJTbGlkb1BvbGwifQ%3D%3D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3</a:t>
            </a:r>
            <a:r>
              <a:rPr b="0" lang="en" sz="3600"/>
              <a:t> - Week </a:t>
            </a:r>
            <a:r>
              <a:rPr lang="en" sz="3600"/>
              <a:t>4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Python Operators: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28650" y="1249675"/>
            <a:ext cx="6858524" cy="36266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200"/>
              <a:t>When applied to operands of type </a:t>
            </a:r>
            <a:r>
              <a:rPr b="1" lang="en" sz="2200"/>
              <a:t>bool, </a:t>
            </a:r>
            <a:r>
              <a:rPr lang="en" sz="2200"/>
              <a:t>operator</a:t>
            </a:r>
            <a:r>
              <a:rPr b="1" lang="en" sz="2200"/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2200"/>
              <a:t>  functions as the boolean / logic operator </a:t>
            </a:r>
            <a:r>
              <a:rPr b="1" lang="en" sz="2200"/>
              <a:t>negation</a:t>
            </a:r>
            <a:r>
              <a:rPr lang="en" sz="2200"/>
              <a:t>. It returns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/>
              <a:t> if its operand is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, and returns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2200"/>
              <a:t>if its operand is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03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200"/>
              <a:t>When applied to operands of types </a:t>
            </a:r>
            <a:r>
              <a:rPr b="1" lang="en" sz="2200"/>
              <a:t>other than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200">
                <a:solidFill>
                  <a:schemeClr val="dk1"/>
                </a:solidFill>
              </a:rPr>
              <a:t>operator</a:t>
            </a: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/>
              <a:t>acts as a mapping to Boolean values: it returns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2200"/>
              <a:t>if the </a:t>
            </a:r>
            <a:r>
              <a:rPr b="1" lang="en" sz="2200">
                <a:solidFill>
                  <a:srgbClr val="0000FF"/>
                </a:solidFill>
              </a:rPr>
              <a:t>truth value</a:t>
            </a:r>
            <a:r>
              <a:rPr lang="en" sz="2200"/>
              <a:t> of the operand is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, and returns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 if the </a:t>
            </a:r>
            <a:r>
              <a:rPr b="1" lang="en" sz="2200">
                <a:solidFill>
                  <a:srgbClr val="0000FF"/>
                </a:solidFill>
              </a:rPr>
              <a:t>truth value</a:t>
            </a:r>
            <a:r>
              <a:rPr lang="en" sz="2200"/>
              <a:t> of the operand is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  <p:pic>
        <p:nvPicPr>
          <p:cNvPr descr="Text&#10;&#10;Description automatically generated" id="123" name="Google Shape;123;p19"/>
          <p:cNvPicPr preferRelativeResize="0"/>
          <p:nvPr/>
        </p:nvPicPr>
        <p:blipFill rotWithShape="1">
          <a:blip r:embed="rId3">
            <a:alphaModFix/>
          </a:blip>
          <a:srcRect b="59249" l="0" r="0" t="0"/>
          <a:stretch/>
        </p:blipFill>
        <p:spPr>
          <a:xfrm>
            <a:off x="7601100" y="4093751"/>
            <a:ext cx="1542900" cy="96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24" name="Google Shape;124;p19"/>
          <p:cNvPicPr preferRelativeResize="0"/>
          <p:nvPr/>
        </p:nvPicPr>
        <p:blipFill rotWithShape="1">
          <a:blip r:embed="rId3">
            <a:alphaModFix/>
          </a:blip>
          <a:srcRect b="-3664" l="0" r="0" t="40685"/>
          <a:stretch/>
        </p:blipFill>
        <p:spPr>
          <a:xfrm>
            <a:off x="7601100" y="2690675"/>
            <a:ext cx="1542900" cy="1496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9350" y="917325"/>
            <a:ext cx="1764650" cy="14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b="1" lang="en"/>
              <a:t>Order of Precedence for </a:t>
            </a:r>
            <a:r>
              <a:rPr b="1" lang="en">
                <a:solidFill>
                  <a:schemeClr val="dk1"/>
                </a:solidFill>
              </a:rPr>
              <a:t>Python Operators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Brackets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/>
              <a:t> are always first!</a:t>
            </a:r>
            <a:endParaRPr/>
          </a:p>
          <a:p>
            <a:pPr indent="-3429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Order of precedence for unparenthesized expressions: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Arithmetic (see table below)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Relational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/>
              <a:t>, etc.) .. More on this soon ☺ 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/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864" y="3119246"/>
            <a:ext cx="5120689" cy="147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,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/>
              <a:t> </a:t>
            </a:r>
            <a:r>
              <a:rPr lang="en"/>
              <a:t>and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en"/>
              <a:t> </a:t>
            </a:r>
            <a:r>
              <a:rPr lang="en"/>
              <a:t>behaviour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00" y="1173475"/>
            <a:ext cx="8612201" cy="3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43" name="Google Shape;143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44" name="Google Shape;144;p2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45" name="Google Shape;145;p2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would this code output?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6" name="Google Shape;146;p2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47" name="Google Shape;147;p2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Practice Problem: </a:t>
            </a:r>
            <a:r>
              <a:rPr lang="en">
                <a:solidFill>
                  <a:schemeClr val="dk1"/>
                </a:solidFill>
              </a:rPr>
              <a:t>Boolean Expressions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would this code  output??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350" y="1852100"/>
            <a:ext cx="5759301" cy="30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Practice Problem: </a:t>
            </a:r>
            <a:r>
              <a:rPr lang="en">
                <a:solidFill>
                  <a:schemeClr val="dk1"/>
                </a:solidFill>
              </a:rPr>
              <a:t>Boolean Expressions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would this code  output??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00" y="1729175"/>
            <a:ext cx="4317950" cy="23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5400" y="4137250"/>
            <a:ext cx="3999484" cy="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822700" y="4178350"/>
            <a:ext cx="14097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answer:</a:t>
            </a:r>
            <a:endParaRPr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 Comparison Operators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28650" y="1148875"/>
            <a:ext cx="7886700" cy="3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lang="en" sz="1770"/>
              <a:t>Comparison operators compare two values and produce a </a:t>
            </a:r>
            <a:r>
              <a:rPr b="1" lang="en" sz="177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77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70">
                <a:latin typeface="Proxima Nova"/>
                <a:ea typeface="Proxima Nova"/>
                <a:cs typeface="Proxima Nova"/>
                <a:sym typeface="Proxima Nova"/>
              </a:rPr>
              <a:t>value (either </a:t>
            </a:r>
            <a:r>
              <a:rPr b="1" lang="en" sz="177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70"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b="1" lang="en" sz="177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7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770"/>
              <a:t> </a:t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b="1" lang="en" sz="1770"/>
              <a:t>Warning: </a:t>
            </a:r>
            <a:r>
              <a:rPr lang="en" sz="1770"/>
              <a:t>There is a </a:t>
            </a:r>
            <a:r>
              <a:rPr b="1" lang="en" sz="1770"/>
              <a:t>BIG </a:t>
            </a:r>
            <a:r>
              <a:rPr lang="en" sz="1770"/>
              <a:t>difference between </a:t>
            </a:r>
            <a:r>
              <a:rPr b="1" lang="en" sz="177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70"/>
              <a:t> and </a:t>
            </a:r>
            <a:r>
              <a:rPr b="1" lang="en" sz="177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endParaRPr b="1" sz="1770"/>
          </a:p>
          <a:p>
            <a:pPr indent="-25527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770"/>
              <a:t>=   is the symbol for the </a:t>
            </a:r>
            <a:r>
              <a:rPr b="1" lang="en" sz="1770"/>
              <a:t>assignment </a:t>
            </a:r>
            <a:r>
              <a:rPr lang="en" sz="1770"/>
              <a:t>operator</a:t>
            </a:r>
            <a:endParaRPr sz="1770"/>
          </a:p>
          <a:p>
            <a:pPr indent="-25527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0"/>
              <a:buChar char="●"/>
            </a:pPr>
            <a:r>
              <a:rPr lang="en" sz="1770"/>
              <a:t>== is the symbol for the “</a:t>
            </a:r>
            <a:r>
              <a:rPr b="1" lang="en" sz="1770"/>
              <a:t>equal to”</a:t>
            </a:r>
            <a:r>
              <a:rPr lang="en" sz="1770"/>
              <a:t> operator</a:t>
            </a:r>
            <a:endParaRPr sz="177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72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70"/>
              <a:buNone/>
            </a:pPr>
            <a:r>
              <a:rPr lang="en" sz="1770">
                <a:solidFill>
                  <a:srgbClr val="0000FF"/>
                </a:solidFill>
              </a:rPr>
              <a:t>It is a common error to mistakenly use only one = sign when intending to apply the “</a:t>
            </a:r>
            <a:r>
              <a:rPr b="1" lang="en" sz="1770">
                <a:solidFill>
                  <a:srgbClr val="0000FF"/>
                </a:solidFill>
              </a:rPr>
              <a:t>equal to” </a:t>
            </a:r>
            <a:r>
              <a:rPr lang="en" sz="1770">
                <a:solidFill>
                  <a:srgbClr val="0000FF"/>
                </a:solidFill>
              </a:rPr>
              <a:t>operator. </a:t>
            </a:r>
            <a:endParaRPr sz="1770"/>
          </a:p>
          <a:p>
            <a:pPr indent="-165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7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1770"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079" y="1723837"/>
            <a:ext cx="3749225" cy="169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Python Comparison Operators Continued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585520" y="1417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{2F9862F8-8B7C-4B0E-AB72-FD8E864284C1}</a:tableStyleId>
              </a:tblPr>
              <a:tblGrid>
                <a:gridCol w="1052500"/>
                <a:gridCol w="6920450"/>
              </a:tblGrid>
              <a:tr h="31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Operator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solidFill>
                      <a:schemeClr val="lt2"/>
                    </a:solidFil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Object identity. 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both operands are the same object. (we will discuss more about this operator when we discuss Python objects in the future)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582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not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Negated object identity. 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the operands are not the same object.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(we will discuss more about this operator when we discuss Python objects in the future)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7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the first operand is contained in the second operand.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Example: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"ti" </a:t>
                      </a: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"tie"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900" u="none" cap="none" strike="noStrike"/>
                    </a:p>
                  </a:txBody>
                  <a:tcPr marT="68575" marB="68575" marR="68575" marL="68575"/>
                </a:tc>
              </a:tr>
              <a:tr h="104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in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</a:t>
                      </a: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400" u="none" cap="none" strike="noStrike"/>
                        <a:t> if the first operand is not contained in the second operand.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(examples will follow in the next few slides when we talk about strings)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Example: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"te" </a:t>
                      </a: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in</a:t>
                      </a: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"tie"</a:t>
                      </a:r>
                      <a:endParaRPr sz="1200" u="none" cap="none" strike="noStrike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Consolas"/>
                        <a:buNone/>
                      </a:pPr>
                      <a:r>
                        <a:rPr lang="en" sz="1200" u="none" cap="none" strike="noStrike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6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2: If-statements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28650" y="545636"/>
            <a:ext cx="8462919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Choice / Conditional Statements: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-statements</a:t>
            </a:r>
            <a:r>
              <a:rPr baseline="30000" lang="en"/>
              <a:t>1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0701" y="1907183"/>
            <a:ext cx="19473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condition: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</a:t>
            </a:r>
            <a:endParaRPr sz="11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1" sz="1400" u="none" cap="none" strike="noStrike">
              <a:solidFill>
                <a:srgbClr val="00FF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8000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1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44444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337698" y="1435133"/>
            <a:ext cx="1850625" cy="12989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condition1: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body1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condition2: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body2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condition3: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body3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430027" y="1435133"/>
            <a:ext cx="2261475" cy="14215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condition1: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body1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condition2: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body2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/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1" lang="en" sz="1400" u="none" cap="none" strike="noStrike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#everything else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body3</a:t>
            </a:r>
            <a:endParaRPr sz="11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382753" y="3524516"/>
            <a:ext cx="12210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b="0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495" y="3997790"/>
            <a:ext cx="2164556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524516"/>
            <a:ext cx="2005128" cy="130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Lab 2 Review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Lecture Review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Booleans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If-statements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String operators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Practice Questions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Questions?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28650" y="545306"/>
            <a:ext cx="7886700" cy="4929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28649" y="545636"/>
            <a:ext cx="8456627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Choice / Conditional Statements: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-statements</a:t>
            </a:r>
            <a:r>
              <a:rPr baseline="30000" lang="en"/>
              <a:t>2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698950" y="1155525"/>
            <a:ext cx="82104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if-statements</a:t>
            </a:r>
            <a:b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21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-­statements can appear one after another in a program. They are </a:t>
            </a:r>
            <a:r>
              <a:rPr b="1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independent </a:t>
            </a: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each other.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condition1:  </a:t>
            </a:r>
            <a:r>
              <a:rPr b="0" i="1" lang="en" sz="1600" u="none" cap="none" strike="noStrike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First independent if statement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body1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condition2:  </a:t>
            </a:r>
            <a:r>
              <a:rPr b="0" i="1" lang="en" sz="1600" u="none" cap="none" strike="noStrike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Second independent if statement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body2</a:t>
            </a:r>
            <a:b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Nested if-­statements</a:t>
            </a:r>
            <a:br>
              <a:rPr b="0" i="0" lang="en" sz="2100" u="sng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21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possible to place an IF-­statement within the body of another if statement.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1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condition1:  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condition2: 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body1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1" lang="en" sz="16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ct val="87500"/>
              <a:buFont typeface="Noto Sans Symbol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body2</a:t>
            </a:r>
            <a:endParaRPr sz="16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7EE5"/>
              </a:buClr>
              <a:buSzPct val="1000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475946" y="3676777"/>
            <a:ext cx="1381017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Equivalent of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3475946" y="4065789"/>
            <a:ext cx="1263600" cy="1552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3021008" y="4251627"/>
            <a:ext cx="2421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Quattrocento Sans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b="0" i="0" lang="en" sz="11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esting if-statements is not necessary, but it may make code more readable</a:t>
            </a:r>
            <a:endParaRPr b="0" i="0" sz="1100" u="none" cap="none" strike="noStrike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5690925" y="3642175"/>
            <a:ext cx="31824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condition1 </a:t>
            </a:r>
            <a:r>
              <a:rPr b="1" i="0" lang="en" sz="1400" u="none" cap="none" strike="noStrike">
                <a:solidFill>
                  <a:srgbClr val="AA22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condition2: 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body1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nsolas"/>
              <a:buNone/>
            </a:pPr>
            <a:r>
              <a:rPr b="1" i="1" lang="en" sz="14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1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condition1: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body2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8F8F8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210" name="Google Shape;210;p30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3: String Operations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426092"/>
            <a:ext cx="9531991" cy="492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900"/>
              <a:buFont typeface="Quattrocento Sans"/>
              <a:buNone/>
            </a:pPr>
            <a:r>
              <a:rPr lang="en" sz="2900"/>
              <a:t>Python String Operators: </a:t>
            </a:r>
            <a:r>
              <a:rPr b="0" lang="en" sz="2900"/>
              <a:t>Concatenation </a:t>
            </a:r>
            <a:r>
              <a:rPr lang="en" sz="2900"/>
              <a:t>and Repetition </a:t>
            </a:r>
            <a:endParaRPr sz="2900"/>
          </a:p>
        </p:txBody>
      </p:sp>
      <p:sp>
        <p:nvSpPr>
          <p:cNvPr id="216" name="Google Shape;216;p31"/>
          <p:cNvSpPr txBox="1"/>
          <p:nvPr/>
        </p:nvSpPr>
        <p:spPr>
          <a:xfrm>
            <a:off x="98700" y="1179300"/>
            <a:ext cx="90453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28600" lvl="0" marL="33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2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Two useful operators that can be applied to strings: </a:t>
            </a:r>
            <a:r>
              <a:rPr b="0" i="0" lang="en" sz="16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aka </a:t>
            </a:r>
            <a:r>
              <a:rPr b="0" i="1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repetition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</a:t>
            </a:r>
            <a:r>
              <a:rPr b="0" i="0" lang="en" sz="1600" u="none" cap="none" strike="noStrike">
                <a:solidFill>
                  <a:srgbClr val="444445"/>
                </a:solidFill>
                <a:latin typeface="Courier New"/>
                <a:ea typeface="Courier New"/>
                <a:cs typeface="Courier New"/>
                <a:sym typeface="Courier New"/>
              </a:rPr>
              <a:t>+, 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aka </a:t>
            </a:r>
            <a:r>
              <a:rPr b="0" i="1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concatenation</a:t>
            </a:r>
            <a:endParaRPr b="0" i="1" sz="29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52400" lvl="0" marL="33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33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2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Concatenation is a means for generating new values of type string. Note that the desired string can be achieved in multiple ways.</a:t>
            </a:r>
            <a:endParaRPr b="0" i="0" sz="29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6700" lvl="1" marL="723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Char char="▪"/>
            </a:pP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example, let's generate  “</a:t>
            </a:r>
            <a:r>
              <a:rPr b="0" i="0" lang="en" sz="1600" u="none" cap="none" strike="noStrike">
                <a:solidFill>
                  <a:srgbClr val="444445"/>
                </a:solidFill>
                <a:latin typeface="Consolas"/>
                <a:ea typeface="Consolas"/>
                <a:cs typeface="Consolas"/>
                <a:sym typeface="Consolas"/>
              </a:rPr>
              <a:t>abcabc</a:t>
            </a:r>
            <a:r>
              <a:rPr b="0" i="0" lang="en" sz="1600" u="none" cap="none" strike="noStrik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” in multiple ways</a:t>
            </a:r>
            <a:endParaRPr b="0" i="0" sz="26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1" marL="685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EE5"/>
              </a:buClr>
              <a:buSzPts val="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10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xt&#10;&#10;Description automatically generated" id="217" name="Google Shape;217;p31"/>
          <p:cNvPicPr preferRelativeResize="0"/>
          <p:nvPr/>
        </p:nvPicPr>
        <p:blipFill rotWithShape="1">
          <a:blip r:embed="rId3">
            <a:alphaModFix/>
          </a:blip>
          <a:srcRect b="4623" l="0" r="20184" t="63549"/>
          <a:stretch/>
        </p:blipFill>
        <p:spPr>
          <a:xfrm>
            <a:off x="5950375" y="2916250"/>
            <a:ext cx="1689977" cy="4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18" name="Google Shape;218;p31"/>
          <p:cNvPicPr preferRelativeResize="0"/>
          <p:nvPr/>
        </p:nvPicPr>
        <p:blipFill rotWithShape="1">
          <a:blip r:embed="rId3">
            <a:alphaModFix/>
          </a:blip>
          <a:srcRect b="34282" l="0" r="20184" t="33892"/>
          <a:stretch/>
        </p:blipFill>
        <p:spPr>
          <a:xfrm>
            <a:off x="3727011" y="2916250"/>
            <a:ext cx="1689977" cy="437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19" name="Google Shape;219;p31"/>
          <p:cNvPicPr preferRelativeResize="0"/>
          <p:nvPr/>
        </p:nvPicPr>
        <p:blipFill rotWithShape="1">
          <a:blip r:embed="rId3">
            <a:alphaModFix/>
          </a:blip>
          <a:srcRect b="64884" l="0" r="10573" t="4235"/>
          <a:stretch/>
        </p:blipFill>
        <p:spPr>
          <a:xfrm>
            <a:off x="1330306" y="2916250"/>
            <a:ext cx="1781174" cy="43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1410631" y="4104531"/>
            <a:ext cx="1068316" cy="34622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Summary: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1231" y="3590751"/>
            <a:ext cx="4544607" cy="12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Comparing Strings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78825" y="1222325"/>
            <a:ext cx="85092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In Python, strings are compared based on the ASCII/UNICODE encoding of their components.</a:t>
            </a:r>
            <a:endParaRPr sz="2042"/>
          </a:p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The characters in both strings are compared one by one.</a:t>
            </a:r>
            <a:endParaRPr sz="2042"/>
          </a:p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When different characters are found then their </a:t>
            </a:r>
            <a:r>
              <a:rPr lang="en" sz="1765">
                <a:solidFill>
                  <a:schemeClr val="dk1"/>
                </a:solidFill>
              </a:rPr>
              <a:t>ASCII/</a:t>
            </a:r>
            <a:r>
              <a:rPr lang="en" sz="1765"/>
              <a:t>Unicode value is compared. </a:t>
            </a:r>
            <a:endParaRPr sz="2042"/>
          </a:p>
          <a:p>
            <a:pPr indent="-354330" lvl="0" marL="431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80"/>
              <a:buChar char="▪"/>
            </a:pPr>
            <a:r>
              <a:rPr lang="en" sz="1765"/>
              <a:t>The character with lower </a:t>
            </a:r>
            <a:r>
              <a:rPr lang="en" sz="1765">
                <a:solidFill>
                  <a:schemeClr val="dk1"/>
                </a:solidFill>
              </a:rPr>
              <a:t>ASCII/</a:t>
            </a:r>
            <a:r>
              <a:rPr lang="en" sz="1765"/>
              <a:t>Unicode value is considered to be smaller</a:t>
            </a:r>
            <a:endParaRPr sz="2042"/>
          </a:p>
        </p:txBody>
      </p:sp>
      <p:sp>
        <p:nvSpPr>
          <p:cNvPr id="228" name="Google Shape;228;p32"/>
          <p:cNvSpPr txBox="1"/>
          <p:nvPr/>
        </p:nvSpPr>
        <p:spPr>
          <a:xfrm>
            <a:off x="270276" y="3080827"/>
            <a:ext cx="1049175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b="0" i="0" sz="1400" u="sng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229" y="3177787"/>
            <a:ext cx="1648868" cy="467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628650" y="4114600"/>
            <a:ext cx="44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Z’s encoding in A</a:t>
            </a:r>
            <a:r>
              <a:rPr lang="en" sz="15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SCII</a:t>
            </a: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90  while a’s encoding is 97</a:t>
            </a:r>
            <a:endParaRPr b="0" i="0" sz="15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1" name="Google Shape;231;p32"/>
          <p:cNvCxnSpPr/>
          <p:nvPr/>
        </p:nvCxnSpPr>
        <p:spPr>
          <a:xfrm flipH="1" rot="10800000">
            <a:off x="1575754" y="3695285"/>
            <a:ext cx="644400" cy="444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32"/>
          <p:cNvCxnSpPr/>
          <p:nvPr/>
        </p:nvCxnSpPr>
        <p:spPr>
          <a:xfrm rot="10800000">
            <a:off x="2874158" y="3677285"/>
            <a:ext cx="662625" cy="4628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576" y="3994598"/>
            <a:ext cx="1846795" cy="540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2"/>
          <p:cNvCxnSpPr/>
          <p:nvPr/>
        </p:nvCxnSpPr>
        <p:spPr>
          <a:xfrm>
            <a:off x="5954280" y="3631208"/>
            <a:ext cx="907875" cy="32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32"/>
          <p:cNvCxnSpPr/>
          <p:nvPr/>
        </p:nvCxnSpPr>
        <p:spPr>
          <a:xfrm flipH="1">
            <a:off x="7570964" y="3607696"/>
            <a:ext cx="305325" cy="37372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32"/>
          <p:cNvSpPr txBox="1"/>
          <p:nvPr/>
        </p:nvSpPr>
        <p:spPr>
          <a:xfrm>
            <a:off x="4670700" y="3380975"/>
            <a:ext cx="44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c’s encoding in A</a:t>
            </a:r>
            <a:r>
              <a:rPr lang="en" sz="15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SCII</a:t>
            </a:r>
            <a:r>
              <a:rPr b="0" i="0" lang="en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99  while a’s encoding is 97</a:t>
            </a:r>
            <a:endParaRPr b="0" i="0" sz="15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b="1" lang="en" sz="3300"/>
              <a:t>ASCII encoding 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43" y="1108394"/>
            <a:ext cx="6024515" cy="381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b="1" lang="en" sz="3300"/>
              <a:t>ASCII encoding </a:t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43" y="1108394"/>
            <a:ext cx="6024516" cy="381174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/>
          <p:nvPr/>
        </p:nvSpPr>
        <p:spPr>
          <a:xfrm>
            <a:off x="4642475" y="1372075"/>
            <a:ext cx="1372200" cy="2979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6186750" y="1421100"/>
            <a:ext cx="1372200" cy="29790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String methods</a:t>
            </a:r>
            <a:endParaRPr/>
          </a:p>
        </p:txBody>
      </p:sp>
      <p:graphicFrame>
        <p:nvGraphicFramePr>
          <p:cNvPr id="256" name="Google Shape;256;p35"/>
          <p:cNvGraphicFramePr/>
          <p:nvPr/>
        </p:nvGraphicFramePr>
        <p:xfrm>
          <a:off x="1515833" y="1200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{2F9862F8-8B7C-4B0E-AB72-FD8E864284C1}</a:tableStyleId>
              </a:tblPr>
              <a:tblGrid>
                <a:gridCol w="1535925"/>
                <a:gridCol w="4576400"/>
              </a:tblGrid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Method name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Quattrocento Sans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chemeClr val="accent6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317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isalnum()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is alphanumeric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isalpha()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contains only alphabets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isdigit()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contains only digits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isidentifier()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 True if string is valid identifier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islower()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is in lowercase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isupper()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is in uppercase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nsolas"/>
                        <a:buNone/>
                      </a:pPr>
                      <a:r>
                        <a:rPr lang="en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isspace()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8575" marB="68575" marR="68575" marL="6857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/>
                        <a:t>Returns True if string contains only whitespace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57" name="Google Shape;257;p35"/>
          <p:cNvSpPr txBox="1"/>
          <p:nvPr/>
        </p:nvSpPr>
        <p:spPr>
          <a:xfrm>
            <a:off x="173069" y="4306957"/>
            <a:ext cx="632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comprehensive list of string method can be found in the official documentation: </a:t>
            </a:r>
            <a:r>
              <a:rPr b="0" i="0" lang="en" sz="14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https://docs.python.org/3/library/stdtypes.html#string-methods</a:t>
            </a:r>
            <a:endParaRPr b="0" i="0" sz="1400" u="sng" cap="none" strike="noStrike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263" name="Google Shape;263;p36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68" name="Google Shape;268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9" name="Google Shape;269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70" name="Google Shape;270;p3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output from this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71" name="Google Shape;271;p37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72" name="Google Shape;272;p37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913" y="1270243"/>
            <a:ext cx="5990173" cy="355834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1689250" y="3682275"/>
            <a:ext cx="5647800" cy="492000"/>
          </a:xfrm>
          <a:prstGeom prst="rect">
            <a:avLst/>
          </a:prstGeom>
          <a:solidFill>
            <a:srgbClr val="00B050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Lab 2</a:t>
            </a:r>
            <a:endParaRPr/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Circles :)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284" name="Google Shape;284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5" name="Google Shape;285;p3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86" name="Google Shape;286;p3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Select the code fragment that is not equivalent to one of the above: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87" name="Google Shape;287;p39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88" name="Google Shape;288;p39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225" y="1055860"/>
            <a:ext cx="5867302" cy="38026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0"/>
          <p:cNvSpPr/>
          <p:nvPr/>
        </p:nvSpPr>
        <p:spPr>
          <a:xfrm>
            <a:off x="1528893" y="3936187"/>
            <a:ext cx="2604900" cy="784500"/>
          </a:xfrm>
          <a:prstGeom prst="rect">
            <a:avLst/>
          </a:prstGeom>
          <a:solidFill>
            <a:srgbClr val="00B050">
              <a:alpha val="4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300" name="Google Shape;300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01" name="Google Shape;301;p4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outcome of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02" name="Google Shape;302;p41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03" name="Google Shape;303;p41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304" name="Google Shape;304;p4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3</a:t>
            </a:r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439580" y="1369903"/>
            <a:ext cx="5510475" cy="96947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Quattrocento Sans"/>
              <a:buNone/>
            </a:pPr>
            <a:r>
              <a:rPr b="0" i="0" lang="en" sz="27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outcome of the following code?</a:t>
            </a:r>
            <a:endParaRPr b="0" i="0" sz="27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64" y="2571750"/>
            <a:ext cx="5239688" cy="176998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/>
        </p:nvSpPr>
        <p:spPr>
          <a:xfrm>
            <a:off x="5950055" y="2671534"/>
            <a:ext cx="3369150" cy="11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Consolas"/>
              <a:buAutoNum type="alphaUcPeriod"/>
            </a:pPr>
            <a:r>
              <a:rPr b="1" i="0" lang="en" sz="16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Player 1 wins! </a:t>
            </a:r>
            <a:r>
              <a:rPr b="1" i="0" lang="en" sz="1600" u="none" cap="none" strike="noStrike">
                <a:solidFill>
                  <a:srgbClr val="92D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printed </a:t>
            </a:r>
            <a:endParaRPr b="1" i="0" sz="1600" u="none" cap="none" strike="noStrike">
              <a:solidFill>
                <a:srgbClr val="92D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AutoNum type="alphaUcPeriod"/>
            </a:pPr>
            <a:r>
              <a:rPr b="1" i="0" lang="e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Player 2 wins!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printed </a:t>
            </a:r>
            <a:endParaRPr sz="1100"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lphaUcPeriod"/>
            </a:pP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 error is thrown</a:t>
            </a:r>
            <a:endParaRPr b="1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AutoNum type="alphaUcPeriod"/>
            </a:pP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</a:t>
            </a:r>
            <a:endParaRPr b="1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Coding Problem 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628650" y="992100"/>
            <a:ext cx="80703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/>
              <a:t>Write a function that takes in 3 points, and returns the distance </a:t>
            </a:r>
            <a:r>
              <a:rPr b="1" lang="en" sz="2400"/>
              <a:t>between</a:t>
            </a:r>
            <a:r>
              <a:rPr b="1" lang="en" sz="2400"/>
              <a:t> the two points that are closest to each other. </a:t>
            </a:r>
            <a:br>
              <a:rPr b="1" lang="en" sz="2400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Things to consider before you start writing your code:</a:t>
            </a:r>
            <a:endParaRPr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would be the parameters of your function?</a:t>
            </a:r>
            <a:endParaRPr/>
          </a:p>
          <a:p>
            <a:pPr indent="-177800" lvl="1" marL="5207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▪"/>
            </a:pPr>
            <a:r>
              <a:rPr b="1"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def closest_points(x1, y1, x2, y2, x3, y3)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Maybe having one function just for finding distance may be useful?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 rotWithShape="1">
          <a:blip r:embed="rId3">
            <a:alphaModFix/>
          </a:blip>
          <a:srcRect b="16727" l="8046" r="9082" t="21844"/>
          <a:stretch/>
        </p:blipFill>
        <p:spPr>
          <a:xfrm>
            <a:off x="2003775" y="3894300"/>
            <a:ext cx="5320025" cy="11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545625"/>
            <a:ext cx="8515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Lab 2 Review- Nested Conditions to Check for Overlap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88600" y="1438323"/>
            <a:ext cx="77724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There are a few ways to approach the problem, nesting if/elif/else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statements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together if the simplest approach.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Beneficial to create an intermediate </a:t>
            </a:r>
            <a:r>
              <a:rPr i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distance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variable between the two centers of circle1 and circle2.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37750" y="3423325"/>
            <a:ext cx="1067400" cy="104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574675" y="3423325"/>
            <a:ext cx="1067400" cy="1046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027000" y="3423325"/>
            <a:ext cx="1067400" cy="104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572000" y="3423325"/>
            <a:ext cx="1067400" cy="104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784125" y="3622075"/>
            <a:ext cx="660600" cy="649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65500" y="3423325"/>
            <a:ext cx="1067400" cy="1046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077625" y="3622075"/>
            <a:ext cx="660600" cy="649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159000" y="3423325"/>
            <a:ext cx="1067400" cy="104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707475" y="3423325"/>
            <a:ext cx="1067400" cy="10467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32325" y="4441100"/>
            <a:ext cx="2781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distance &gt; (rad1 + rad2)</a:t>
            </a:r>
            <a:endParaRPr i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 rot="10800000">
            <a:off x="2968875" y="3168625"/>
            <a:ext cx="1800" cy="18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/>
        </p:nvSpPr>
        <p:spPr>
          <a:xfrm>
            <a:off x="2970675" y="4470025"/>
            <a:ext cx="1452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equal radius and centers</a:t>
            </a:r>
            <a:endParaRPr i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474975" y="4470025"/>
            <a:ext cx="27300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Else if (elif) circle radius greater than (distance + circle radius)</a:t>
            </a:r>
            <a:endParaRPr i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159000" y="4620825"/>
            <a:ext cx="2059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Else overlap</a:t>
            </a:r>
            <a:endParaRPr i="1" sz="1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988025" y="3149100"/>
            <a:ext cx="13347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 overlap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048325" y="3168625"/>
            <a:ext cx="13347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Zero overlap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927725" y="3016225"/>
            <a:ext cx="15984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if either circle contained fully in the other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204975" y="3074525"/>
            <a:ext cx="15984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Partial overlap</a:t>
            </a:r>
            <a:endParaRPr sz="1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Topic 1: Booleans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Lecture Review: </a:t>
            </a:r>
            <a:br>
              <a:rPr lang="en"/>
            </a:br>
            <a:r>
              <a:rPr lang="en"/>
              <a:t>Python Data Types: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28650" y="1369225"/>
            <a:ext cx="47082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only has two possible values: </a:t>
            </a:r>
            <a:r>
              <a:rPr b="1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/>
              <a:t> is a subtype of integers:</a:t>
            </a:r>
            <a:endParaRPr/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is represented internally as 1 and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as 0</a:t>
            </a:r>
            <a:endParaRPr sz="2100"/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/>
          </a:p>
          <a:p>
            <a:pPr indent="-2730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 example, the expression </a:t>
            </a:r>
            <a:r>
              <a:rPr b="1" lang="en" sz="17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/>
              <a:t>will evaluate to 75, an integer value</a:t>
            </a:r>
            <a:endParaRPr sz="2100"/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692" y="371213"/>
            <a:ext cx="3651308" cy="46747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6255797" y="1369218"/>
            <a:ext cx="782550" cy="34425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rgbClr val="FF00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28650" y="419800"/>
            <a:ext cx="7886700" cy="823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Every Python object has a corresponding truth (Boolean) value !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628650" y="1369218"/>
            <a:ext cx="7886700" cy="30979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Use the built-­in function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bool()</a:t>
            </a:r>
            <a:r>
              <a:rPr lang="en"/>
              <a:t>to determine the </a:t>
            </a:r>
            <a:r>
              <a:rPr b="1" i="1" lang="en"/>
              <a:t>truth value</a:t>
            </a:r>
            <a:r>
              <a:rPr lang="en"/>
              <a:t> of an object.</a:t>
            </a:r>
            <a:endParaRPr/>
          </a:p>
          <a:p>
            <a:pPr indent="-114300" lvl="0" marL="469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"/>
              <a:buNone/>
            </a:pPr>
            <a:r>
              <a:t/>
            </a:r>
            <a:endParaRPr sz="200"/>
          </a:p>
          <a:p>
            <a:pPr indent="-342900" lvl="0" marL="431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bool() </a:t>
            </a:r>
            <a:r>
              <a:rPr lang="en"/>
              <a:t>will return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when called on the following values:</a:t>
            </a:r>
            <a:endParaRPr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The number zero (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000"/>
              <a:t>)</a:t>
            </a:r>
            <a:endParaRPr sz="20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Boolean value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string, i.e., 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'' </a:t>
            </a:r>
            <a:r>
              <a:rPr lang="en" sz="2000"/>
              <a:t>or  “ ”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list , i.e.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tuple, i.e., 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300"/>
          </a:p>
          <a:p>
            <a:pPr indent="-247650" lvl="1" marL="647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" sz="2000"/>
              <a:t>An empty dictionary, i.e.,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3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1045200" y="4467125"/>
            <a:ext cx="7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Quattrocento Sans"/>
              <a:buNone/>
            </a:pPr>
            <a:r>
              <a:rPr b="1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NOTE: </a:t>
            </a:r>
            <a:r>
              <a:rPr b="0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</a:t>
            </a:r>
            <a:r>
              <a:rPr b="0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the </a:t>
            </a:r>
            <a:r>
              <a:rPr b="1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truth value</a:t>
            </a:r>
            <a:r>
              <a:rPr b="0" i="0" lang="en" sz="17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an object are not the same thing !!!</a:t>
            </a:r>
            <a:endParaRPr b="0" i="0" sz="17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Python Operators: </a:t>
            </a:r>
            <a:r>
              <a:rPr b="1" lang="en" sz="3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28650" y="1037750"/>
            <a:ext cx="8150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When applied to operands of type </a:t>
            </a:r>
            <a:r>
              <a:rPr b="1" lang="en" sz="1800"/>
              <a:t>bool</a:t>
            </a:r>
            <a:r>
              <a:rPr lang="en" sz="1800"/>
              <a:t>, operator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/>
              <a:t> functions as the boolean /  logic operator </a:t>
            </a:r>
            <a:r>
              <a:rPr b="1" lang="en" sz="1800"/>
              <a:t>c</a:t>
            </a:r>
            <a:r>
              <a:rPr b="1" lang="en" sz="1800">
                <a:solidFill>
                  <a:schemeClr val="dk1"/>
                </a:solidFill>
              </a:rPr>
              <a:t>onjunction</a:t>
            </a:r>
            <a:r>
              <a:rPr lang="en" sz="1800">
                <a:solidFill>
                  <a:schemeClr val="dk1"/>
                </a:solidFill>
              </a:rPr>
              <a:t>. </a:t>
            </a:r>
            <a:r>
              <a:rPr lang="en" sz="1800"/>
              <a:t> It returns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/>
              <a:t> if one of its operands is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/>
              <a:t> and  returns </a:t>
            </a:r>
            <a:r>
              <a:rPr b="1"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/>
              <a:t>otherwise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3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800"/>
              <a:t>When applied to operands of types </a:t>
            </a:r>
            <a:r>
              <a:rPr b="1" lang="en" sz="1800"/>
              <a:t>other than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solidFill>
                  <a:schemeClr val="dk1"/>
                </a:solidFill>
              </a:rPr>
              <a:t>operator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returns the </a:t>
            </a:r>
            <a:r>
              <a:rPr b="1" lang="en" sz="1800">
                <a:solidFill>
                  <a:srgbClr val="0000FF"/>
                </a:solidFill>
              </a:rPr>
              <a:t>value</a:t>
            </a:r>
            <a:r>
              <a:rPr lang="en" sz="1800"/>
              <a:t> of the first operand, if the </a:t>
            </a:r>
            <a:r>
              <a:rPr b="1" lang="en" sz="1800"/>
              <a:t>truth value</a:t>
            </a:r>
            <a:r>
              <a:rPr lang="en" sz="1800"/>
              <a:t> of that operand is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800"/>
              <a:t>. Otherwise, it returns the </a:t>
            </a:r>
            <a:r>
              <a:rPr b="1" lang="en" sz="1800">
                <a:solidFill>
                  <a:srgbClr val="0000FF"/>
                </a:solidFill>
              </a:rPr>
              <a:t>value </a:t>
            </a:r>
            <a:r>
              <a:rPr lang="en" sz="1800"/>
              <a:t>of the second operand.  </a:t>
            </a:r>
            <a:endParaRPr sz="1800"/>
          </a:p>
        </p:txBody>
      </p:sp>
      <p:pic>
        <p:nvPicPr>
          <p:cNvPr descr="Text&#10;&#10;Description automatically generated"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645" y="1609383"/>
            <a:ext cx="1513856" cy="1258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 with medium confidence" id="103" name="Google Shape;103;p17"/>
          <p:cNvPicPr preferRelativeResize="0"/>
          <p:nvPr/>
        </p:nvPicPr>
        <p:blipFill rotWithShape="1">
          <a:blip r:embed="rId4">
            <a:alphaModFix/>
          </a:blip>
          <a:srcRect b="55342" l="0" r="0" t="0"/>
          <a:stretch/>
        </p:blipFill>
        <p:spPr>
          <a:xfrm>
            <a:off x="1135615" y="3981131"/>
            <a:ext cx="1754100" cy="3634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04" name="Google Shape;104;p17"/>
          <p:cNvPicPr preferRelativeResize="0"/>
          <p:nvPr/>
        </p:nvPicPr>
        <p:blipFill rotWithShape="1">
          <a:blip r:embed="rId5">
            <a:alphaModFix/>
          </a:blip>
          <a:srcRect b="50071" l="0" r="0" t="0"/>
          <a:stretch/>
        </p:blipFill>
        <p:spPr>
          <a:xfrm>
            <a:off x="1135615" y="4488402"/>
            <a:ext cx="2717033" cy="36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925676" y="3827566"/>
            <a:ext cx="5272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Explanation:</a:t>
            </a:r>
            <a:endParaRPr b="1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and 0.0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first. Its result is  </a:t>
            </a:r>
            <a:r>
              <a:rPr b="0" i="0" lang="en" sz="14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second operand)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Courier New"/>
              <a:buChar char="●"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 and ""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next. Its result is </a:t>
            </a:r>
            <a:r>
              <a:rPr b="0" i="0" lang="en" sz="1400" u="none" cap="none" strike="noStrike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 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the first operand).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flipH="1">
            <a:off x="3710897" y="4193507"/>
            <a:ext cx="283500" cy="22297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40375" y="473411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96742"/>
              <a:buFont typeface="Quattrocento Sans"/>
              <a:buNone/>
            </a:pPr>
            <a:r>
              <a:rPr lang="en" sz="3411"/>
              <a:t>Python Operators: </a:t>
            </a:r>
            <a:r>
              <a:rPr b="1" lang="en" sz="3411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3411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52400" y="1063638"/>
            <a:ext cx="72369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2200"/>
              <a:t>When applied to operands of type </a:t>
            </a:r>
            <a:r>
              <a:rPr b="1" lang="en" sz="2200"/>
              <a:t>bool, </a:t>
            </a:r>
            <a:r>
              <a:rPr lang="en" sz="2200"/>
              <a:t>operator</a:t>
            </a:r>
            <a:r>
              <a:rPr b="1" lang="en" sz="2200"/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200"/>
              <a:t>  functions as the boolean/logic operator </a:t>
            </a:r>
            <a:r>
              <a:rPr b="1" lang="en" sz="2200"/>
              <a:t>disjunction</a:t>
            </a:r>
            <a:r>
              <a:rPr lang="en" sz="2200"/>
              <a:t>. It returns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/>
              <a:t> if both of its operands are </a:t>
            </a:r>
            <a:r>
              <a:rPr b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/>
              <a:t>, and returns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/>
              <a:t>otherwise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200"/>
          </a:p>
          <a:p>
            <a:pPr indent="-381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700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31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sz="2200"/>
              <a:t>When applied to operands of types </a:t>
            </a:r>
            <a:r>
              <a:rPr b="1" lang="en" sz="2200"/>
              <a:t>other than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200"/>
              <a:t> </a:t>
            </a:r>
            <a:r>
              <a:rPr lang="en" sz="2200">
                <a:solidFill>
                  <a:schemeClr val="dk1"/>
                </a:solidFill>
              </a:rPr>
              <a:t>operator</a:t>
            </a: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/>
              <a:t> returns the </a:t>
            </a:r>
            <a:r>
              <a:rPr b="1" lang="en" sz="2200">
                <a:solidFill>
                  <a:srgbClr val="0000FF"/>
                </a:solidFill>
              </a:rPr>
              <a:t>value</a:t>
            </a:r>
            <a:r>
              <a:rPr lang="en" sz="2200"/>
              <a:t> of the first  operand, if its </a:t>
            </a:r>
            <a:r>
              <a:rPr b="1" lang="en" sz="2200"/>
              <a:t>truth value</a:t>
            </a:r>
            <a:r>
              <a:rPr lang="en" sz="2200"/>
              <a:t> is </a:t>
            </a:r>
            <a:r>
              <a:rPr b="1" lang="en" sz="2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/>
              <a:t>. Otherwise, it returns the </a:t>
            </a:r>
            <a:r>
              <a:rPr b="1" lang="en" sz="2200">
                <a:solidFill>
                  <a:srgbClr val="0000FF"/>
                </a:solidFill>
              </a:rPr>
              <a:t>value </a:t>
            </a:r>
            <a:r>
              <a:rPr lang="en" sz="2200"/>
              <a:t>of the second operand.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  <p:sp>
        <p:nvSpPr>
          <p:cNvPr id="113" name="Google Shape;113;p18"/>
          <p:cNvSpPr txBox="1"/>
          <p:nvPr/>
        </p:nvSpPr>
        <p:spPr>
          <a:xfrm>
            <a:off x="133335" y="3655499"/>
            <a:ext cx="6254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Explanation:</a:t>
            </a:r>
            <a:endParaRPr b="1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urier New"/>
              <a:buChar char="●"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or 0.0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first. Its result is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first operand)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300"/>
              <a:buFont typeface="Courier New"/>
              <a:buChar char="●"/>
            </a:pP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 and ""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evaluated next. Its result is </a:t>
            </a:r>
            <a:r>
              <a:rPr b="1" i="0" lang="en" sz="1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(the </a:t>
            </a:r>
            <a:r>
              <a:rPr b="1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value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first operand).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aphical user interface, text, application, chat or text message&#10;&#10;Description automatically generated"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722" y="4221047"/>
            <a:ext cx="2774600" cy="80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evice, meter, gauge&#10;&#10;Description automatically generated" id="115" name="Google Shape;1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7019" y="2870048"/>
            <a:ext cx="1906984" cy="9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2751" y="915476"/>
            <a:ext cx="1513300" cy="14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