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62eac4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62eac4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77a5a26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77a5a26cc_0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7a5a26c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77a5a26cc_0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3251166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3251166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77a5a26c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677a5a26cc_0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SLIDES_API13924425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SLIDES_API13924425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77a5a26c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677a5a26cc_0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77a5a26c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77a5a26cc_0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77a5a26c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77a5a26cc_0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77a5a26c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677a5a26cc_0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77a5a26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677a5a26c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77a5a26c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677a5a26cc_0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677a5a26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677a5a26c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77a5a26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677a5a26cc_0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77a5a26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677a5a26c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77a5a26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677a5a26cc_0_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77a5a26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677a5a26cc_0_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77a5a26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77a5a26cc_0_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2eac4f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2eac4f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.do/features-google-slides?payload=eyJwb2xsVXVpZCI6Ijk0ODQ3MmNjLWJhZDYtNGI0ZS05NTYxLTM4MGNiYWRjMWMzNiIsInByZXNlbnRhdGlvbklkIjoiMXE0S29waEJtTUZJeUQySWp3dWI0dHo2NnpFTjhCTm5DUlJaMGFoZzJkWjQiLCJzbGlkZUlkIjoiU0xJREVTX0FQSTMyNTExNjY3MF8wIiwidGltZWxpbmUiOlt7InNob3dSZXN1bHRzIjpmYWxzZSwicG9sbFF1ZXN0aW9uVXVpZCI6Ijc5YjNkMmRhLTcyNTMtNDJkZi1iNDkyLWFhNDRiYjk3OWQzNSJ9LHsic2hvd1Jlc3VsdHMiOnRydWUsInBvbGxRdWVzdGlvblV1aWQiOiI3OWIzZDJkYS03MjUzLTQyZGYtYjQ5Mi1hYTQ0YmI5NzlkMzUifV0sInR5cGUiOiJTbGlkb1BvbGwifQ%3D%3D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b2xsVXVpZCI6IjU2ZDQzZmE5LWU1NzAtNDhhZS1hOWI0LTk4MDdmMmFkY2Q2OCIsInByZXNlbnRhdGlvbklkIjoiMXE0S29waEJtTUZJeUQySWp3dWI0dHo2NnpFTjhCTm5DUlJaMGFoZzJkWjQiLCJzbGlkZUlkIjoiU0xJREVTX0FQSTEzOTI0NDI1MDlfMCIsInRpbWVsaW5lIjpbeyJzaG93UmVzdWx0cyI6ZmFsc2UsInBvbGxRdWVzdGlvblV1aWQiOiIxY2U0MmI0MS0xMjQ4LTQ2YWMtYjg4NC04ZTFmZDM2ZDMzMjUifSx7InNob3dSZXN1bHRzIjp0cnVlLCJwb2xsUXVlc3Rpb25VdWlkIjoiMWNlNDJiNDEtMTI0OC00NmFjLWI4ODQtOGUxZmQzNmQzMzI1In1dLCJ0eXBlIjoiU2xpZG9Qb2xsIn0%3D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4</a:t>
            </a:r>
            <a:r>
              <a:rPr b="0" lang="en" sz="3600"/>
              <a:t> - Week </a:t>
            </a:r>
            <a:r>
              <a:rPr lang="en" sz="3600"/>
              <a:t>5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conditions matters!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77300" y="1037625"/>
            <a:ext cx="4221300" cy="233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some_function(x):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print(‘function’, x)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12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u="none" cap="none" strike="noStrike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A86E8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x &gt; 10 </a:t>
            </a:r>
            <a:r>
              <a:rPr b="1" lang="en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">
                <a:solidFill>
                  <a:srgbClr val="4A86E8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some_function(x)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print(‘while’, x)</a:t>
            </a:r>
            <a:endParaRPr b="1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x - 1</a:t>
            </a:r>
            <a:endParaRPr b="0" i="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845975" y="3546675"/>
            <a:ext cx="2494800" cy="109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12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12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11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11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40410" y="3546676"/>
            <a:ext cx="24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Out: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825950" y="1037625"/>
            <a:ext cx="4221300" cy="233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some_function(x):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print(‘function’, x)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12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u="none" cap="none" strike="noStrike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A86E8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some_function(x) </a:t>
            </a:r>
            <a:r>
              <a:rPr b="1" lang="en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>
                <a:solidFill>
                  <a:srgbClr val="4A86E8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x &gt; 10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print(‘while’, x)</a:t>
            </a:r>
            <a:endParaRPr b="1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x - 1</a:t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247125" y="3546675"/>
            <a:ext cx="2494800" cy="134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12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12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11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11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10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036785" y="3546676"/>
            <a:ext cx="24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Out: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825955" y="4012875"/>
            <a:ext cx="133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Why does this happen?</a:t>
            </a:r>
            <a:endParaRPr b="0" i="0" sz="1600" u="none" cap="none" strike="noStrike">
              <a:solidFill>
                <a:schemeClr val="dk1"/>
              </a:solidFill>
              <a:highlight>
                <a:schemeClr val="accent6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3" name="Google Shape;123;p19"/>
          <p:cNvCxnSpPr>
            <a:stCxn id="122" idx="2"/>
          </p:cNvCxnSpPr>
          <p:nvPr/>
        </p:nvCxnSpPr>
        <p:spPr>
          <a:xfrm>
            <a:off x="5491205" y="4644075"/>
            <a:ext cx="7260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Notes on </a:t>
            </a:r>
            <a:r>
              <a:rPr b="1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 loops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28650" y="1180875"/>
            <a:ext cx="81810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305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A while loop is particularly useful when you </a:t>
            </a:r>
            <a:r>
              <a:rPr b="1" lang="en" sz="1900"/>
              <a:t>don’t know</a:t>
            </a:r>
            <a:r>
              <a:rPr lang="en" sz="1900"/>
              <a:t> </a:t>
            </a:r>
            <a:r>
              <a:rPr lang="en" sz="1900">
                <a:solidFill>
                  <a:srgbClr val="FF0000"/>
                </a:solidFill>
              </a:rPr>
              <a:t>how many iterations </a:t>
            </a:r>
            <a:r>
              <a:rPr lang="en" sz="1900"/>
              <a:t>will occur, but you </a:t>
            </a:r>
            <a:r>
              <a:rPr b="1" lang="en" sz="1900"/>
              <a:t>know</a:t>
            </a:r>
            <a:r>
              <a:rPr lang="en" sz="1900"/>
              <a:t> </a:t>
            </a:r>
            <a:r>
              <a:rPr lang="en" sz="1900">
                <a:solidFill>
                  <a:srgbClr val="38761D"/>
                </a:solidFill>
              </a:rPr>
              <a:t>when the iteration should stop.</a:t>
            </a:r>
            <a:endParaRPr sz="1900"/>
          </a:p>
          <a:p>
            <a:pPr indent="-273050" lvl="0" marL="330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Make sure to appropriately update in the body the loop the variables that appear in the entry condition. </a:t>
            </a:r>
            <a:endParaRPr sz="1900"/>
          </a:p>
          <a:p>
            <a:pPr indent="-184150" lvl="1" marL="520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Failing to make sure that the condition statement becomes </a:t>
            </a:r>
            <a:r>
              <a:rPr b="1" lang="en" sz="1900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/>
              <a:t>at some point may result in an </a:t>
            </a:r>
            <a:r>
              <a:rPr lang="en" sz="1900">
                <a:solidFill>
                  <a:srgbClr val="FF0000"/>
                </a:solidFill>
              </a:rPr>
              <a:t>infinite loop.</a:t>
            </a:r>
            <a:r>
              <a:rPr lang="en" sz="1900"/>
              <a:t> </a:t>
            </a:r>
            <a:endParaRPr sz="1900"/>
          </a:p>
          <a:p>
            <a:pPr indent="0" lvl="0" marL="152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40" name="Google Shape;140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41" name="Google Shape;141;p2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output of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2" name="Google Shape;142;p22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3" name="Google Shape;143;p22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44" name="Google Shape;144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787450" y="1102050"/>
            <a:ext cx="368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Noto Sans Symbols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output of the following code?</a:t>
            </a:r>
            <a:endParaRPr sz="1500"/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915401" y="1799351"/>
            <a:ext cx="3274200" cy="2555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None/>
            </a:pPr>
            <a:r>
              <a:rPr b="1" i="0" lang="en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u="none" cap="none" strike="noStrik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699385" y="1354124"/>
            <a:ext cx="969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0 3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1 4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2 8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699385" y="2242328"/>
            <a:ext cx="969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0 4</a:t>
            </a:r>
            <a:endParaRPr b="0" i="0" sz="1700" u="none" cap="none" strike="noStrik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1 8</a:t>
            </a:r>
            <a:endParaRPr b="0" i="0" sz="1700" u="none" cap="none" strike="noStrik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2 16</a:t>
            </a:r>
            <a:endParaRPr b="0" i="0" sz="1700" u="none" cap="none" strike="noStrik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699385" y="3067644"/>
            <a:ext cx="969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1 4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2 8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3 16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699385" y="3861141"/>
            <a:ext cx="149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 is thrown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5163976" y="1527317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163976" y="2422158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b="1" i="0" sz="1700" u="sng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163976" y="3179750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163976" y="3843366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699385" y="4426603"/>
            <a:ext cx="149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163976" y="4426603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66" name="Google Shape;166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67" name="Google Shape;167;p2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68" name="Google Shape;168;p2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result of executing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69" name="Google Shape;169;p24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70" name="Google Shape;170;p24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2290194" y="3526295"/>
            <a:ext cx="4296280" cy="1459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A. The program will loop indefinitely</a:t>
            </a:r>
            <a:endParaRPr sz="142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B. The value of </a:t>
            </a:r>
            <a:r>
              <a:rPr b="1" i="0" lang="en" sz="242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will be printed exactly 1 time</a:t>
            </a:r>
            <a:endParaRPr sz="142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C. The </a:t>
            </a:r>
            <a:r>
              <a:rPr b="1" i="0" lang="en" sz="242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loop will never get executed</a:t>
            </a:r>
            <a:endParaRPr sz="142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D. The value of </a:t>
            </a:r>
            <a:r>
              <a:rPr b="1" i="0" lang="en" sz="242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be printed exactly 5 times</a:t>
            </a:r>
            <a:endParaRPr sz="1420"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440" y="2009247"/>
            <a:ext cx="3493781" cy="140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1145097" y="1214306"/>
            <a:ext cx="5775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result of executing the following code?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550">
                <a:solidFill>
                  <a:srgbClr val="00FFFF"/>
                </a:solidFill>
              </a:rPr>
              <a:t>Problem statement</a:t>
            </a:r>
            <a:endParaRPr sz="2550">
              <a:solidFill>
                <a:srgbClr val="00FF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550"/>
              <a:t>Write a Python program that: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550"/>
              <a:buChar char="▪"/>
            </a:pPr>
            <a:r>
              <a:rPr lang="en" sz="2550"/>
              <a:t>asks the user to input an integer value (in base 10)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0"/>
              <a:buChar char="▪"/>
            </a:pPr>
            <a:r>
              <a:rPr lang="en" sz="2550"/>
              <a:t>finds the smallest digit(s) of the representation of the integer value in base 10.</a:t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55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550"/>
              <a:t>Additional requirements</a:t>
            </a:r>
            <a:endParaRPr sz="2550"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550"/>
              <a:t>Your solution should: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550"/>
              <a:buChar char="▪"/>
            </a:pPr>
            <a:r>
              <a:rPr b="1" lang="en" sz="2550">
                <a:solidFill>
                  <a:srgbClr val="FF0000"/>
                </a:solidFill>
              </a:rPr>
              <a:t>not</a:t>
            </a:r>
            <a:r>
              <a:rPr b="1" lang="en" sz="2550"/>
              <a:t> </a:t>
            </a:r>
            <a:r>
              <a:rPr lang="en" sz="2550"/>
              <a:t>cast </a:t>
            </a:r>
            <a:r>
              <a:rPr lang="en" sz="2550"/>
              <a:t>the integer value into a string value.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0"/>
              <a:buChar char="▪"/>
            </a:pPr>
            <a:r>
              <a:rPr b="1" lang="en" sz="2550">
                <a:solidFill>
                  <a:srgbClr val="92D050"/>
                </a:solidFill>
              </a:rPr>
              <a:t>use</a:t>
            </a:r>
            <a:r>
              <a:rPr lang="en" sz="2550"/>
              <a:t> </a:t>
            </a:r>
            <a:r>
              <a:rPr b="1" lang="en" sz="255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25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550"/>
              <a:t>loops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628650" y="3737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	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628650" y="1025425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764"/>
              <a:buNone/>
            </a:pPr>
            <a:r>
              <a:rPr b="1" lang="en" sz="3400">
                <a:solidFill>
                  <a:srgbClr val="00FFFF"/>
                </a:solidFill>
              </a:rPr>
              <a:t>Problem Statement</a:t>
            </a:r>
            <a:endParaRPr sz="3400">
              <a:solidFill>
                <a:srgbClr val="00FF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61764"/>
              <a:buNone/>
            </a:pPr>
            <a:r>
              <a:rPr lang="en" sz="3400"/>
              <a:t>Write a python program to find the first 9 prime numbers of the Fibonacci sequence.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71186"/>
              <a:buNone/>
            </a:pPr>
            <a:r>
              <a:t/>
            </a:r>
            <a:endParaRPr b="1" sz="295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61764"/>
              <a:buNone/>
            </a:pPr>
            <a:r>
              <a:rPr b="1" lang="en" sz="3400">
                <a:solidFill>
                  <a:srgbClr val="92D050"/>
                </a:solidFill>
              </a:rPr>
              <a:t>Recall that:</a:t>
            </a:r>
            <a:endParaRPr sz="3400">
              <a:solidFill>
                <a:srgbClr val="92D050"/>
              </a:solidFill>
            </a:endParaRPr>
          </a:p>
          <a:p>
            <a:pPr indent="-385127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 sz="2950"/>
              <a:t>Each number in the Fibonacci sequence is the sum of the two preceding ones. The sequence starts with 0 and 1. </a:t>
            </a:r>
            <a:endParaRPr sz="2950"/>
          </a:p>
          <a:p>
            <a:pPr indent="0" lvl="0" marL="12065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950"/>
              <a:t>&gt;&gt; For example: 0, 1, 1, 2, 3, 5, 8, 13, 21, 34, 55, 89, 144, …</a:t>
            </a:r>
            <a:endParaRPr sz="2950"/>
          </a:p>
          <a:p>
            <a:pPr indent="-385127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 sz="2950"/>
              <a:t>Prime numbers are numbers that have only 2 factors: 1 and themselves</a:t>
            </a:r>
            <a:endParaRPr sz="295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1186"/>
              <a:buNone/>
            </a:pPr>
            <a:r>
              <a:t/>
            </a:r>
            <a:endParaRPr b="1" sz="295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1764"/>
              <a:buNone/>
            </a:pPr>
            <a:r>
              <a:rPr b="1" lang="en" sz="3400">
                <a:solidFill>
                  <a:srgbClr val="F187F1"/>
                </a:solidFill>
              </a:rPr>
              <a:t>Hints:</a:t>
            </a:r>
            <a:r>
              <a:rPr b="1" lang="en" sz="3400">
                <a:solidFill>
                  <a:srgbClr val="FF00FF"/>
                </a:solidFill>
              </a:rPr>
              <a:t> </a:t>
            </a:r>
            <a:r>
              <a:rPr b="1" lang="en" sz="3400">
                <a:solidFill>
                  <a:srgbClr val="F187F1"/>
                </a:solidFill>
              </a:rPr>
              <a:t>continue on the next page → </a:t>
            </a:r>
            <a:endParaRPr sz="3400">
              <a:solidFill>
                <a:srgbClr val="F187F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39325" y="3684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 </a:t>
            </a:r>
            <a:r>
              <a:rPr lang="en" sz="3300">
                <a:solidFill>
                  <a:srgbClr val="F187F1"/>
                </a:solidFill>
              </a:rPr>
              <a:t>Hints</a:t>
            </a:r>
            <a:endParaRPr>
              <a:solidFill>
                <a:srgbClr val="F187F1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50050" y="527550"/>
            <a:ext cx="8797800" cy="4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200"/>
              <a:t>Take baby steps:</a:t>
            </a:r>
            <a:r>
              <a:rPr lang="en" sz="2600"/>
              <a:t> </a:t>
            </a:r>
            <a:endParaRPr sz="2600"/>
          </a:p>
          <a:p>
            <a:pPr indent="-2921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Write a function to check if a number is prime. Your </a:t>
            </a:r>
            <a:r>
              <a:rPr lang="en" sz="2000"/>
              <a:t>function</a:t>
            </a:r>
            <a:r>
              <a:rPr lang="en" sz="2000"/>
              <a:t> should take in an integer and return a boolean value (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000"/>
              <a:t> if the input is prime and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/>
              <a:t> otherwise). </a:t>
            </a:r>
            <a:endParaRPr sz="2000"/>
          </a:p>
          <a:p>
            <a:pPr indent="-177800" lvl="1" marL="520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92D050"/>
              </a:buClr>
              <a:buSzPts val="1800"/>
              <a:buChar char="▪"/>
            </a:pPr>
            <a:r>
              <a:rPr lang="en">
                <a:solidFill>
                  <a:srgbClr val="92D050"/>
                </a:solidFill>
              </a:rPr>
              <a:t>a flowchart describing a strategy for primality checking is given on the next slide.</a:t>
            </a:r>
            <a:endParaRPr>
              <a:solidFill>
                <a:srgbClr val="92D050"/>
              </a:solidFill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Write a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2000"/>
              <a:t>loop that:</a:t>
            </a:r>
            <a:endParaRPr sz="2000"/>
          </a:p>
          <a:p>
            <a:pPr indent="-1778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at every iteration</a:t>
            </a:r>
            <a:endParaRPr/>
          </a:p>
          <a:p>
            <a:pPr indent="-184150" lvl="2" marL="863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generates the next number in the Fibonacci sequence</a:t>
            </a:r>
            <a:endParaRPr sz="1700"/>
          </a:p>
          <a:p>
            <a:pPr indent="-184150" lvl="2" marL="863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checks if the number just generated is a prime number using the function you implemented at Step 1</a:t>
            </a:r>
            <a:endParaRPr sz="1700"/>
          </a:p>
          <a:p>
            <a:pPr indent="-1778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stops after 9 primes were generated</a:t>
            </a:r>
            <a:endParaRPr sz="2000"/>
          </a:p>
          <a:p>
            <a:pPr indent="-381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086825"/>
            <a:ext cx="8379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chemeClr val="lt1"/>
                </a:solidFill>
              </a:rPr>
              <a:t>After completing this tutorial, learners s</a:t>
            </a:r>
            <a:r>
              <a:rPr lang="en" sz="1727">
                <a:solidFill>
                  <a:schemeClr val="lt1"/>
                </a:solidFill>
              </a:rPr>
              <a:t>hould be able to: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semantics of</a:t>
            </a:r>
            <a:r>
              <a:rPr lang="en" sz="1727">
                <a:solidFill>
                  <a:schemeClr val="lt1"/>
                </a:solidFill>
              </a:rPr>
              <a:t> functions in the built-in module </a:t>
            </a:r>
            <a:r>
              <a:rPr b="1" lang="en" sz="172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b="1" sz="1727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how to use min and max to limit the value of a variable to a given range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concept of iteration/looping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recognize </a:t>
            </a:r>
            <a:r>
              <a:rPr b="1" lang="en" sz="172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27">
                <a:solidFill>
                  <a:schemeClr val="lt1"/>
                </a:solidFill>
              </a:rPr>
              <a:t> loops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concept of “loop variable”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need to initialize and update loop variables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concept of “loop entry condition”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recognize the need </a:t>
            </a:r>
            <a:r>
              <a:rPr lang="en" sz="1727"/>
              <a:t>for using/implementing an iterative structure</a:t>
            </a:r>
            <a:endParaRPr sz="1727"/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write syntactically and semantically correct </a:t>
            </a:r>
            <a:r>
              <a:rPr b="1" lang="en" sz="172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27">
                <a:solidFill>
                  <a:schemeClr val="lt1"/>
                </a:solidFill>
              </a:rPr>
              <a:t> loops </a:t>
            </a:r>
            <a:r>
              <a:rPr lang="en" sz="1727"/>
              <a:t> </a:t>
            </a:r>
            <a:endParaRPr sz="172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42" y="396379"/>
            <a:ext cx="7544032" cy="46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>
            <p:ph type="title"/>
          </p:nvPr>
        </p:nvSpPr>
        <p:spPr>
          <a:xfrm>
            <a:off x="6557375" y="2019950"/>
            <a:ext cx="1517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970"/>
              <a:buFont typeface="Quattrocento Sans"/>
              <a:buNone/>
            </a:pPr>
            <a:r>
              <a:rPr lang="en" sz="1570">
                <a:solidFill>
                  <a:schemeClr val="lt1"/>
                </a:solidFill>
                <a:highlight>
                  <a:srgbClr val="F8F8F8"/>
                </a:highlight>
              </a:rPr>
              <a:t>r</a:t>
            </a:r>
            <a:r>
              <a:rPr lang="en" sz="1570">
                <a:solidFill>
                  <a:schemeClr val="lt1"/>
                </a:solidFill>
                <a:highlight>
                  <a:srgbClr val="F8F8F8"/>
                </a:highlight>
              </a:rPr>
              <a:t>eturn </a:t>
            </a:r>
            <a:r>
              <a:rPr b="1" lang="en" sz="1570">
                <a:solidFill>
                  <a:schemeClr val="lt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70">
              <a:solidFill>
                <a:schemeClr val="lt1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51960" y="1807109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Python Built-in Functionality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"/>
              <a:t>built-in functions: </a:t>
            </a:r>
            <a:r>
              <a:rPr b="1" lang="en">
                <a:solidFill>
                  <a:srgbClr val="880088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rgbClr val="880088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1460725"/>
            <a:ext cx="76068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1800">
                <a:solidFill>
                  <a:schemeClr val="dk1"/>
                </a:solidFill>
              </a:rPr>
              <a:t>Semantics</a:t>
            </a:r>
            <a:r>
              <a:rPr lang="en" sz="1800">
                <a:solidFill>
                  <a:schemeClr val="dk1"/>
                </a:solidFill>
              </a:rPr>
              <a:t>: </a:t>
            </a:r>
            <a:r>
              <a:rPr b="1" lang="en" sz="1800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min() / max() </a:t>
            </a:r>
            <a:r>
              <a:rPr lang="en" sz="1800">
                <a:solidFill>
                  <a:schemeClr val="dk1"/>
                </a:solidFill>
              </a:rPr>
              <a:t>return the smallest / largest value among the given inputs.</a:t>
            </a:r>
            <a:endParaRPr sz="1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1800"/>
              <a:t>Function call syntax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50400" y="2508513"/>
            <a:ext cx="462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0088"/>
              </a:buClr>
              <a:buSzPts val="1200"/>
              <a:buFont typeface="Courier New"/>
              <a:buNone/>
            </a:pPr>
            <a:r>
              <a:rPr b="1" i="0" lang="en" sz="1900" u="none" cap="none" strike="noStrike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arg2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arg3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,...)</a:t>
            </a:r>
            <a:r>
              <a:rPr b="0" i="0" lang="en" sz="19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0088"/>
              </a:buClr>
              <a:buSzPts val="1200"/>
              <a:buFont typeface="Courier New"/>
              <a:buNone/>
            </a:pPr>
            <a:r>
              <a:rPr b="1" i="0" lang="en" sz="1900" u="none" cap="none" strike="noStrike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arg2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arg3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,...)</a:t>
            </a:r>
            <a:r>
              <a:rPr b="0" i="0" lang="en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50400" y="3557075"/>
            <a:ext cx="3333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var_min 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6, 3, 8, 10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print(var_min)</a:t>
            </a:r>
            <a:endParaRPr sz="16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var_max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4, 3, 5, 8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print(var_max)</a:t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238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</a:t>
            </a:r>
            <a:r>
              <a:rPr lang="en"/>
              <a:t> built-in m</a:t>
            </a:r>
            <a:r>
              <a:rPr lang="en" sz="3300"/>
              <a:t>odule </a:t>
            </a:r>
            <a:r>
              <a:rPr b="1" lang="en" sz="3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13919" y="1369218"/>
            <a:ext cx="87393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317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2400"/>
              <a:t> implements pseudo-random number generators for  various distributions</a:t>
            </a:r>
            <a:endParaRPr/>
          </a:p>
          <a:p>
            <a:pPr indent="-101600" lvl="0" marL="596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54000" lvl="0" marL="317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" sz="2400"/>
              <a:t>Functions defined in module </a:t>
            </a:r>
            <a:r>
              <a:rPr b="1"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2400"/>
              <a:t> (a partial list):</a:t>
            </a:r>
            <a:endParaRPr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randrange(start, stop, step):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returns a randomly selected element from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  <a:endParaRPr sz="2000"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random()</a:t>
            </a:r>
            <a:r>
              <a:rPr lang="en" sz="1700">
                <a:solidFill>
                  <a:srgbClr val="FF00FF"/>
                </a:solidFill>
                <a:highlight>
                  <a:srgbClr val="FFFF00"/>
                </a:highlight>
              </a:rPr>
              <a:t>:</a:t>
            </a:r>
            <a:r>
              <a:rPr lang="en" sz="1700"/>
              <a:t> returns the next random floating point number in the range [0.0, 1.0).</a:t>
            </a:r>
            <a:endParaRPr sz="2000"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randint(a, b)</a:t>
            </a:r>
            <a:r>
              <a:rPr lang="en" sz="17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/>
              <a:t> returns a random integer N such that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 &lt;= N &lt;= b</a:t>
            </a:r>
            <a:endParaRPr sz="2000"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uniform(a, b):</a:t>
            </a:r>
            <a:r>
              <a:rPr lang="en" sz="1700"/>
              <a:t> returns a random floating point number N such that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 &lt;= N &lt;= b</a:t>
            </a:r>
            <a:r>
              <a:rPr lang="en" sz="1700"/>
              <a:t> for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 &lt;= b</a:t>
            </a:r>
            <a:r>
              <a:rPr lang="en" sz="1700"/>
              <a:t> and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b &lt;= N &lt;= a</a:t>
            </a:r>
            <a:r>
              <a:rPr lang="en" sz="1700"/>
              <a:t> for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b &lt; a</a:t>
            </a:r>
            <a:r>
              <a:rPr lang="en" sz="1700"/>
              <a:t>.</a:t>
            </a:r>
            <a:endParaRPr sz="2000"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</p:txBody>
      </p:sp>
      <p:sp>
        <p:nvSpPr>
          <p:cNvPr id="64" name="Google Shape;64;p14"/>
          <p:cNvSpPr txBox="1"/>
          <p:nvPr/>
        </p:nvSpPr>
        <p:spPr>
          <a:xfrm>
            <a:off x="891625" y="4466125"/>
            <a:ext cx="47358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 = random.randint(1,6)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255785" y="4466126"/>
            <a:ext cx="24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does this do?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>
            <a:off x="4942673" y="4717295"/>
            <a:ext cx="1313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1: Iteration</a:t>
            </a:r>
            <a:endParaRPr i="1" sz="3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3000">
                <a:solidFill>
                  <a:schemeClr val="accent2"/>
                </a:solidFill>
              </a:rPr>
              <a:t> L</a:t>
            </a:r>
            <a:r>
              <a:rPr lang="en" sz="3000">
                <a:solidFill>
                  <a:schemeClr val="accent2"/>
                </a:solidFill>
              </a:rPr>
              <a:t>oops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nsolas"/>
              <a:buNone/>
            </a:pPr>
            <a:r>
              <a:rPr lang="en"/>
              <a:t>Iteration using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300">
                <a:solidFill>
                  <a:srgbClr val="007EE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3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l</a:t>
            </a:r>
            <a:r>
              <a:rPr lang="en" sz="3300"/>
              <a:t>oops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8650" y="1230800"/>
            <a:ext cx="7886700" cy="16445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When to use it?   </a:t>
            </a:r>
            <a:endParaRPr sz="2500"/>
          </a:p>
          <a:p>
            <a:pPr indent="-273050" lvl="1" marL="673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When you want a piece of code to be executed repeatedly, as long as a particular  condition is </a:t>
            </a:r>
            <a:r>
              <a:rPr b="1" lang="en" sz="19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900"/>
              <a:t>.</a:t>
            </a:r>
            <a:endParaRPr sz="2200"/>
          </a:p>
          <a:p>
            <a:pPr indent="-152400" lvl="0" marL="596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900"/>
          </a:p>
          <a:p>
            <a:pPr indent="-273050" lvl="0" marL="330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Syntax (general structure) of a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900"/>
              <a:t> loop:</a:t>
            </a:r>
            <a:endParaRPr sz="2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500"/>
          </a:p>
        </p:txBody>
      </p:sp>
      <p:sp>
        <p:nvSpPr>
          <p:cNvPr id="79" name="Google Shape;79;p16"/>
          <p:cNvSpPr txBox="1"/>
          <p:nvPr/>
        </p:nvSpPr>
        <p:spPr>
          <a:xfrm>
            <a:off x="1821829" y="3871901"/>
            <a:ext cx="21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Must be indented !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13049" y="2956000"/>
            <a:ext cx="2500500" cy="96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b="1" i="0" sz="1600" u="none" cap="none" strike="noStrike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1" name="Google Shape;81;p16"/>
          <p:cNvCxnSpPr>
            <a:stCxn id="79" idx="0"/>
          </p:cNvCxnSpPr>
          <p:nvPr/>
        </p:nvCxnSpPr>
        <p:spPr>
          <a:xfrm flipH="1" rot="10800000">
            <a:off x="2905729" y="3465701"/>
            <a:ext cx="8112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6291660" y="3871901"/>
            <a:ext cx="24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Don’t forget the colon !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5784523" y="3147370"/>
            <a:ext cx="7500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88227" y="621137"/>
            <a:ext cx="9016592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Flowchart representation of a generic </a:t>
            </a:r>
            <a:r>
              <a:rPr b="1" lang="en" sz="3300">
                <a:solidFill>
                  <a:srgbClr val="007EE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3300"/>
              <a:t> loop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889843" y="1341895"/>
            <a:ext cx="6351075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7EE5"/>
              </a:buClr>
              <a:buSzPts val="2100"/>
              <a:buFont typeface="Noto Sans Symbols"/>
              <a:buNone/>
            </a:pP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Flowchart representation of a </a:t>
            </a:r>
            <a:r>
              <a:rPr b="1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generic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21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loop</a:t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817250" y="2842400"/>
            <a:ext cx="2202750" cy="586125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Loop entry </a:t>
            </a:r>
            <a:r>
              <a:rPr b="1" i="0" lang="en" sz="11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endParaRPr b="1" i="0" sz="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181075" y="2106963"/>
            <a:ext cx="1475100" cy="49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Initialization of loop variables</a:t>
            </a:r>
            <a:r>
              <a:rPr b="0" i="0" lang="en" sz="14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3894947" y="1961214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" name="Google Shape;93;p17"/>
          <p:cNvCxnSpPr>
            <a:stCxn id="91" idx="2"/>
            <a:endCxn id="90" idx="0"/>
          </p:cNvCxnSpPr>
          <p:nvPr/>
        </p:nvCxnSpPr>
        <p:spPr>
          <a:xfrm>
            <a:off x="3918625" y="2598963"/>
            <a:ext cx="0" cy="2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3181081" y="3722821"/>
            <a:ext cx="1475100" cy="26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loop </a:t>
            </a:r>
            <a:r>
              <a:rPr b="1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5" name="Google Shape;95;p17"/>
          <p:cNvCxnSpPr>
            <a:stCxn id="90" idx="2"/>
            <a:endCxn id="94" idx="0"/>
          </p:cNvCxnSpPr>
          <p:nvPr/>
        </p:nvCxnSpPr>
        <p:spPr>
          <a:xfrm>
            <a:off x="3918625" y="3428525"/>
            <a:ext cx="0" cy="29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3911931" y="3388139"/>
            <a:ext cx="49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439200" y="4610050"/>
            <a:ext cx="1777800" cy="40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instruction (after the </a:t>
            </a: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loop)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8" name="Google Shape;98;p17"/>
          <p:cNvCxnSpPr>
            <a:stCxn id="90" idx="3"/>
            <a:endCxn id="97" idx="0"/>
          </p:cNvCxnSpPr>
          <p:nvPr/>
        </p:nvCxnSpPr>
        <p:spPr>
          <a:xfrm flipH="1">
            <a:off x="4328200" y="3135463"/>
            <a:ext cx="691800" cy="1474500"/>
          </a:xfrm>
          <a:prstGeom prst="bentConnector4">
            <a:avLst>
              <a:gd fmla="val -34421" name="adj1"/>
              <a:gd fmla="val 5994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4946069" y="2837532"/>
            <a:ext cx="71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0" name="Google Shape;100;p17"/>
          <p:cNvCxnSpPr>
            <a:stCxn id="94" idx="1"/>
            <a:endCxn id="90" idx="1"/>
          </p:cNvCxnSpPr>
          <p:nvPr/>
        </p:nvCxnSpPr>
        <p:spPr>
          <a:xfrm rot="10800000">
            <a:off x="2817181" y="3135571"/>
            <a:ext cx="363900" cy="719700"/>
          </a:xfrm>
          <a:prstGeom prst="bentConnector3">
            <a:avLst>
              <a:gd fmla="val 1654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5572200" y="1810800"/>
            <a:ext cx="3018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variables used in the loop-entry condition must be given a value before the condition is assessed</a:t>
            </a:r>
            <a:endParaRPr b="1" i="0" sz="16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2" name="Google Shape;102;p17"/>
          <p:cNvCxnSpPr>
            <a:stCxn id="101" idx="1"/>
          </p:cNvCxnSpPr>
          <p:nvPr/>
        </p:nvCxnSpPr>
        <p:spPr>
          <a:xfrm flipH="1">
            <a:off x="4833300" y="2357250"/>
            <a:ext cx="738900" cy="5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 </a:t>
            </a:r>
            <a:r>
              <a:rPr b="1" lang="en">
                <a:solidFill>
                  <a:srgbClr val="007EE5"/>
                </a:solidFill>
                <a:latin typeface="Courier New"/>
                <a:ea typeface="Courier New"/>
                <a:cs typeface="Courier New"/>
                <a:sym typeface="Courier New"/>
              </a:rPr>
              <a:t>#solazy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Just like for if-statements, if you</a:t>
            </a:r>
            <a:r>
              <a:rPr lang="en">
                <a:solidFill>
                  <a:schemeClr val="dk1"/>
                </a:solidFill>
              </a:rPr>
              <a:t> use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>
                <a:solidFill>
                  <a:schemeClr val="dk1"/>
                </a:solidFill>
              </a:rPr>
              <a:t> in a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dk1"/>
                </a:solidFill>
              </a:rPr>
              <a:t> lo</a:t>
            </a:r>
            <a:r>
              <a:rPr lang="en"/>
              <a:t>op statement, it is subject to lazy evaluation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For example, </a:t>
            </a:r>
            <a:r>
              <a:rPr lang="en"/>
              <a:t>only if x &lt; 4 is True will y &lt; 4 be evaluated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012576" y="2571750"/>
            <a:ext cx="4735800" cy="209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1.5</a:t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x &lt; 4 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6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y &lt; 4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print(“Hello”)</a:t>
            </a:r>
            <a:endParaRPr b="1" sz="1600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*= 2</a:t>
            </a:r>
            <a:endParaRPr b="1" sz="1600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898560" y="3429001"/>
            <a:ext cx="243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times will this while loop execute?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