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Proxima Nova"/>
      <p:regular r:id="rId40"/>
      <p:bold r:id="rId41"/>
      <p:italic r:id="rId42"/>
      <p:boldItalic r:id="rId43"/>
    </p:embeddedFont>
    <p:embeddedFont>
      <p:font typeface="Roboto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  <p:embeddedFont>
      <p:font typeface="Quattrocento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702B49-75FA-4894-AA72-3E111D04514F}">
  <a:tblStyle styleId="{2C702B49-75FA-4894-AA72-3E111D04514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FAAE6F8-C85B-41D3-B338-6D78D60B23DD}" styleName="Table_1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CFA"/>
          </a:solidFill>
        </a:fill>
      </a:tcStyle>
    </a:wholeTbl>
    <a:band1H>
      <a:tcTxStyle/>
      <a:tcStyle>
        <a:fill>
          <a:solidFill>
            <a:srgbClr val="CAD7F5"/>
          </a:solidFill>
        </a:fill>
      </a:tcStyle>
    </a:band1H>
    <a:band2H>
      <a:tcTxStyle/>
    </a:band2H>
    <a:band1V>
      <a:tcTxStyle/>
      <a:tcStyle>
        <a:fill>
          <a:solidFill>
            <a:srgbClr val="CAD7F5"/>
          </a:solidFill>
        </a:fill>
      </a:tcStyle>
    </a:band1V>
    <a:band2V>
      <a:tcTxStyle/>
    </a:band2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regular.fntdata"/><Relationship Id="rId42" Type="http://schemas.openxmlformats.org/officeDocument/2006/relationships/font" Target="fonts/ProximaNova-italic.fntdata"/><Relationship Id="rId41" Type="http://schemas.openxmlformats.org/officeDocument/2006/relationships/font" Target="fonts/ProximaNova-bold.fntdata"/><Relationship Id="rId44" Type="http://schemas.openxmlformats.org/officeDocument/2006/relationships/font" Target="fonts/Roboto-regular.fntdata"/><Relationship Id="rId43" Type="http://schemas.openxmlformats.org/officeDocument/2006/relationships/font" Target="fonts/ProximaNova-boldItalic.fntdata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53" Type="http://schemas.openxmlformats.org/officeDocument/2006/relationships/font" Target="fonts/QuattrocentoSans-bold.fntdata"/><Relationship Id="rId52" Type="http://schemas.openxmlformats.org/officeDocument/2006/relationships/font" Target="fonts/QuattrocentoSans-regular.fntdata"/><Relationship Id="rId11" Type="http://schemas.openxmlformats.org/officeDocument/2006/relationships/slide" Target="slides/slide5.xml"/><Relationship Id="rId55" Type="http://schemas.openxmlformats.org/officeDocument/2006/relationships/font" Target="fonts/QuattrocentoSans-boldItalic.fntdata"/><Relationship Id="rId10" Type="http://schemas.openxmlformats.org/officeDocument/2006/relationships/slide" Target="slides/slide4.xml"/><Relationship Id="rId54" Type="http://schemas.openxmlformats.org/officeDocument/2006/relationships/font" Target="fonts/Quattrocento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650f3f72f8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g2650f3f72f8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8d119609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68d1196097_1_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8d1196097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68d1196097_1_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8d1196097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68d1196097_1_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8d1196097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68d1196097_1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8d1196097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68d1196097_1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8d1196097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68d1196097_1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8d1196097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68d1196097_1_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8d15ae93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68d15ae930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8d1196097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68d1196097_1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8d1196097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68d1196097_1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68d11960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268d1196097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8d15ae93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68d15ae930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8e99598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68e9959845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8e995984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68e9959845_1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8e995984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68e9959845_1_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8e995984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8e995984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8e995984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68e995984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8e995984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68e9959845_1_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8d1196097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68d1196097_1_1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SLIDES_API109566184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SLIDES_API109566184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8d1196097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68d1196097_1_1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68d119609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268d1196097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SLIDES_API90445832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SLIDES_API9044583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8d1196097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68d1196097_1_1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68d1196097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68d1196097_1_1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8d1196097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68d1196097_1_1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68d119609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68d1196097_1_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8d119609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268d1196097_1_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8d119609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268d1196097_1_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8d119609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68d1196097_1_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8d119609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68d1196097_1_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8d119609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68d1196097_1_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1960" y="3415387"/>
            <a:ext cx="8543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3300"/>
              <a:buFont typeface="Quattrocento Sans"/>
              <a:buNone/>
              <a:defRPr>
                <a:solidFill>
                  <a:srgbClr val="4444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44444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444445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444445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444445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444445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300"/>
              <a:buFont typeface="Quattrocento Sans"/>
              <a:buNone/>
              <a:defRPr>
                <a:solidFill>
                  <a:srgbClr val="17171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171717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171717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171717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171717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171717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8"/>
            <a:ext cx="78867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EE5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18.png"/><Relationship Id="rId5" Type="http://schemas.openxmlformats.org/officeDocument/2006/relationships/hyperlink" Target="https://www.sli.do/features-google-slides?payload=eyJwb2xsVXVpZCI6IjZjYWJmN2JhLTUyOGMtNDdhZS1iNWMyLTdmZTc4NmFhNGQwNyIsInByZXNlbnRhdGlvbklkIjoiMW4tYmJPZ1RpZnIxWmQ4TThraFNUQV9RMWotZzlUWlRGMF9INGQxSDBhQzgiLCJzbGlkZUlkIjoiU0xJREVTX0FQSTEwOTU2NjE4NDVfMCIsInRpbWVsaW5lIjpbeyJzaG93UmVzdWx0cyI6ZmFsc2UsInBvbGxRdWVzdGlvblV1aWQiOiIyYmM2MjUwNi0yNzc0LTQ1ZmUtOTg3Ni0wZGQ4Nzc4MzIzMWIifSx7InNob3dSZXN1bHRzIjp0cnVlLCJwb2xsUXVlc3Rpb25VdWlkIjoiMmJjNjI1MDYtMjc3NC00NWZlLTk4NzYtMGRkODc3ODMyMzFiIn1dLCJ0eXBlIjoiU2xpZG9Qb2xsIn0%3D" TargetMode="External"/><Relationship Id="rId6" Type="http://schemas.openxmlformats.org/officeDocument/2006/relationships/image" Target="../media/image25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18.png"/><Relationship Id="rId5" Type="http://schemas.openxmlformats.org/officeDocument/2006/relationships/hyperlink" Target="https://www.sli.do/features-google-slides?payload=eyJwb2xsVXVpZCI6IjE4ODYwMDk5LWVjMjMtNDVhMC04NWY5LTJjMjI1MjcyOTEyMCIsInByZXNlbnRhdGlvbklkIjoiMW4tYmJPZ1RpZnIxWmQ4TThraFNUQV9RMWotZzlUWlRGMF9INGQxSDBhQzgiLCJzbGlkZUlkIjoiU0xJREVTX0FQSTkwNDQ1ODMyMV8wIiwidGltZWxpbmUiOlt7InNob3dSZXN1bHRzIjpmYWxzZSwicG9sbFF1ZXN0aW9uVXVpZCI6ImVjNjJlM2E0LTg5NmItNDllZi1hYzg4LWIyYmRlYzg3MjEyNiJ9LHsic2hvd1Jlc3VsdHMiOnRydWUsInBvbGxRdWVzdGlvblV1aWQiOiJlYzYyZTNhNC04OTZiLTQ5ZWYtYWM4OC1iMmJkZWM4NzIxMjYifV0sInR5cGUiOiJTbGlkb1BvbGwifQ%3D%3D" TargetMode="External"/><Relationship Id="rId6" Type="http://schemas.openxmlformats.org/officeDocument/2006/relationships/image" Target="../media/image25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ctrTitle"/>
          </p:nvPr>
        </p:nvSpPr>
        <p:spPr>
          <a:xfrm>
            <a:off x="188970" y="1848251"/>
            <a:ext cx="64077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br>
              <a:rPr lang="en" sz="6000"/>
            </a:br>
            <a:r>
              <a:rPr b="0" lang="en" sz="3600"/>
              <a:t>Tutorial </a:t>
            </a:r>
            <a:r>
              <a:rPr lang="en" sz="3600"/>
              <a:t>5</a:t>
            </a:r>
            <a:r>
              <a:rPr b="0" lang="en" sz="3600"/>
              <a:t> - Week </a:t>
            </a:r>
            <a:r>
              <a:rPr lang="en" sz="3600"/>
              <a:t>6</a:t>
            </a:r>
            <a:endParaRPr/>
          </a:p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88970" y="2942540"/>
            <a:ext cx="6407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1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We’ll be starting at the 10 minute mark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Converting between Data Types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75811" y="1369218"/>
            <a:ext cx="874395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str()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takes in an object and returns the string representation of that object.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int()</a:t>
            </a:r>
            <a:r>
              <a:rPr lang="en" sz="1800"/>
              <a:t> and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float() </a:t>
            </a:r>
            <a:r>
              <a:rPr lang="en" sz="1800"/>
              <a:t>take in an object and attempt to return its number representation   </a:t>
            </a:r>
            <a:endParaRPr/>
          </a:p>
          <a:p>
            <a:pPr indent="0" lvl="0" marL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/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descr="Text&#10;&#10;Description automatically generated"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1644" y="1738900"/>
            <a:ext cx="2050084" cy="1183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7322" y="3352228"/>
            <a:ext cx="5771740" cy="1459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26724" y="441272"/>
            <a:ext cx="8799858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Accessing the Components of a String via indexing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54665" y="1111583"/>
            <a:ext cx="7612132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34337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904"/>
              <a:buFont typeface="Noto Sans Symbols"/>
              <a:buChar char="❑"/>
            </a:pPr>
            <a:r>
              <a:rPr lang="en" sz="2100"/>
              <a:t>An</a:t>
            </a:r>
            <a:r>
              <a:rPr b="1" lang="en" sz="2100"/>
              <a:t> index</a:t>
            </a:r>
            <a:r>
              <a:rPr lang="en" sz="2100"/>
              <a:t> is a position in the string </a:t>
            </a:r>
            <a:endParaRPr/>
          </a:p>
          <a:p>
            <a:pPr indent="-2413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sz="2100"/>
          </a:p>
          <a:p>
            <a:pPr indent="-34337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1904"/>
              <a:buFont typeface="Noto Sans Symbols"/>
              <a:buChar char="❑"/>
            </a:pPr>
            <a:r>
              <a:rPr lang="en" sz="2100"/>
              <a:t>The syntax of the </a:t>
            </a:r>
            <a:r>
              <a:rPr b="1" lang="en" sz="2100"/>
              <a:t>index operator </a:t>
            </a:r>
            <a:r>
              <a:rPr lang="en" sz="2100"/>
              <a:t>(the bracket notation):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 sz="18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S</a:t>
            </a:r>
            <a:r>
              <a:rPr b="1" lang="en" sz="18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tring[ind]</a:t>
            </a:r>
            <a:r>
              <a:rPr lang="en" sz="1800"/>
              <a:t>, where </a:t>
            </a:r>
            <a:r>
              <a:rPr b="1" lang="en" sz="1800">
                <a:latin typeface="Courier"/>
                <a:ea typeface="Courier"/>
                <a:cs typeface="Courier"/>
                <a:sym typeface="Courier"/>
              </a:rPr>
              <a:t>ind</a:t>
            </a:r>
            <a:r>
              <a:rPr b="1" lang="en" sz="1800"/>
              <a:t> </a:t>
            </a:r>
            <a:r>
              <a:rPr lang="en" sz="1800"/>
              <a:t>is an integer, </a:t>
            </a:r>
            <a:r>
              <a:rPr lang="en" sz="1800"/>
              <a:t>e.g., </a:t>
            </a:r>
            <a:r>
              <a:rPr b="1" lang="en" sz="18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s[5]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8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Hello</a:t>
            </a: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8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[-3]</a:t>
            </a:r>
            <a:endParaRPr b="1">
              <a:solidFill>
                <a:srgbClr val="1155CC"/>
              </a:solidFill>
            </a:endParaRPr>
          </a:p>
          <a:p>
            <a:pPr indent="-165100" lvl="0" marL="939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-34337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904"/>
              <a:buFont typeface="Noto Sans Symbols"/>
              <a:buChar char="❑"/>
            </a:pPr>
            <a:r>
              <a:rPr lang="en" sz="2100"/>
              <a:t>the index operator</a:t>
            </a:r>
            <a:r>
              <a:rPr b="1" lang="en" sz="2100"/>
              <a:t> returns </a:t>
            </a:r>
            <a:r>
              <a:rPr lang="en" sz="2100"/>
              <a:t>a</a:t>
            </a:r>
            <a:r>
              <a:rPr b="1" lang="en" sz="2100"/>
              <a:t> </a:t>
            </a:r>
            <a:r>
              <a:rPr b="1" lang="en" sz="2100">
                <a:solidFill>
                  <a:srgbClr val="CC0000"/>
                </a:solidFill>
              </a:rPr>
              <a:t>string</a:t>
            </a:r>
            <a:endParaRPr>
              <a:solidFill>
                <a:srgbClr val="CC0000"/>
              </a:solidFill>
            </a:endParaRPr>
          </a:p>
          <a:p>
            <a:pPr indent="-2413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b="1" sz="2100"/>
          </a:p>
          <a:p>
            <a:pPr indent="-34337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904"/>
              <a:buFont typeface="Noto Sans Symbols"/>
              <a:buChar char="❑"/>
            </a:pPr>
            <a:r>
              <a:rPr b="1" lang="en" sz="2100"/>
              <a:t>Indexing starts at position 0 !! </a:t>
            </a:r>
            <a:r>
              <a:rPr lang="en" sz="2100"/>
              <a:t>(</a:t>
            </a:r>
            <a:r>
              <a:rPr lang="en" sz="1800"/>
              <a:t>In Python and other languages, but not all)</a:t>
            </a:r>
            <a:endParaRPr/>
          </a:p>
          <a:p>
            <a:pPr indent="-1651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sz="1800"/>
          </a:p>
          <a:p>
            <a:pPr indent="-34337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904"/>
              <a:buFont typeface="Noto Sans Symbols"/>
              <a:buChar char="❑"/>
            </a:pPr>
            <a:r>
              <a:rPr b="1" lang="en" sz="2100"/>
              <a:t>The index must be an integer !!</a:t>
            </a:r>
            <a:endParaRPr/>
          </a:p>
          <a:p>
            <a:pPr indent="-762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b="1" sz="2100"/>
          </a:p>
          <a:p>
            <a:pPr indent="-34337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904"/>
              <a:buFont typeface="Noto Sans Symbols"/>
              <a:buChar char="❑"/>
            </a:pPr>
            <a:r>
              <a:rPr b="1" lang="en" sz="2100"/>
              <a:t>The index operator, </a:t>
            </a:r>
            <a:r>
              <a:rPr b="1" lang="en" sz="2100">
                <a:solidFill>
                  <a:srgbClr val="1155CC"/>
                </a:solidFill>
              </a:rPr>
              <a:t>[ ]</a:t>
            </a:r>
            <a:r>
              <a:rPr b="1" lang="en" sz="2100"/>
              <a:t>, does not modify the string it is applied to </a:t>
            </a:r>
            <a:r>
              <a:rPr lang="en" sz="2100"/>
              <a:t>!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sz="2100"/>
              <a:t>          ⇒</a:t>
            </a:r>
            <a:r>
              <a:rPr lang="en" sz="2400"/>
              <a:t> </a:t>
            </a:r>
            <a:r>
              <a:rPr lang="en" sz="2100"/>
              <a:t>It only gives access to a string’s element….. More on this soon ☺</a:t>
            </a:r>
            <a:endParaRPr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2704" y="933383"/>
            <a:ext cx="1421296" cy="81466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6287743" y="1269202"/>
            <a:ext cx="1468075" cy="4385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Indices: </a:t>
            </a:r>
            <a:endParaRPr b="0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 Indices:</a:t>
            </a:r>
            <a:endParaRPr b="0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4">
            <a:alphaModFix/>
          </a:blip>
          <a:srcRect b="1500" l="0" r="57181" t="30103"/>
          <a:stretch/>
        </p:blipFill>
        <p:spPr>
          <a:xfrm>
            <a:off x="8090188" y="2714368"/>
            <a:ext cx="970572" cy="1400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5">
            <a:alphaModFix/>
          </a:blip>
          <a:srcRect b="22702" l="0" r="61467" t="21562"/>
          <a:stretch/>
        </p:blipFill>
        <p:spPr>
          <a:xfrm>
            <a:off x="7234444" y="2692575"/>
            <a:ext cx="776724" cy="147067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7234444" y="2410621"/>
            <a:ext cx="1654865" cy="2769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Indexing Examples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53944" y="1926245"/>
            <a:ext cx="131445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String Slicing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01900" y="1298400"/>
            <a:ext cx="53511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143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75"/>
              <a:buFont typeface="Lato"/>
              <a:buNone/>
            </a:pPr>
            <a:r>
              <a:t/>
            </a:r>
            <a:endParaRPr b="0" i="0" sz="1512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33362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5"/>
              <a:buFont typeface="Lato"/>
              <a:buChar char="●"/>
            </a:pPr>
            <a:r>
              <a:rPr i="0" lang="en" sz="1512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Syntax</a:t>
            </a:r>
            <a:r>
              <a:rPr lang="en" sz="151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the slicing operator:</a:t>
            </a:r>
            <a:endParaRPr sz="1512">
              <a:solidFill>
                <a:schemeClr val="dk1"/>
              </a:solidFill>
            </a:endParaRPr>
          </a:p>
          <a:p>
            <a:pPr indent="0" lvl="0" marL="1143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75"/>
              <a:buFont typeface="Lato"/>
              <a:buNone/>
            </a:pPr>
            <a:r>
              <a:rPr b="1" i="0" lang="en" sz="1512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i="0" lang="en" sz="1512" u="none" cap="none" strike="noStrik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string [ start :  finish ]</a:t>
            </a:r>
            <a:endParaRPr sz="1512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75"/>
              <a:buFont typeface="Lato"/>
              <a:buNone/>
            </a:pPr>
            <a:r>
              <a:rPr b="1" i="0" lang="en" sz="1512" u="none" cap="none" strike="noStrik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	string [ start : finish : step ]</a:t>
            </a:r>
            <a:endParaRPr sz="1512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75"/>
              <a:buFont typeface="Lato"/>
              <a:buNone/>
            </a:pPr>
            <a:r>
              <a:t/>
            </a:r>
            <a:endParaRPr b="0" i="0" sz="1512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33362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5"/>
              <a:buFont typeface="Lato"/>
              <a:buChar char="●"/>
            </a:pPr>
            <a:r>
              <a:rPr lang="en" sz="151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slice operator r</a:t>
            </a:r>
            <a:r>
              <a:rPr b="1" i="0" lang="en" sz="1512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eturns</a:t>
            </a:r>
            <a:r>
              <a:rPr b="1" lang="en" sz="151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 </a:t>
            </a:r>
            <a:r>
              <a:rPr b="1" i="0" lang="en" sz="1512" u="none" cap="none" strike="noStrike">
                <a:solidFill>
                  <a:srgbClr val="F92672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b="1" i="0" lang="en" sz="1512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!</a:t>
            </a:r>
            <a:endParaRPr b="1" sz="1512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0662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Font typeface="Lato"/>
              <a:buChar char="●"/>
            </a:pPr>
            <a:r>
              <a:rPr b="1" i="0" lang="en" sz="1512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Indexing starts at position 0 !! </a:t>
            </a:r>
            <a:r>
              <a:rPr b="0" i="0" lang="en" sz="1425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(In Python and other languages, but not all)</a:t>
            </a:r>
            <a:endParaRPr b="1" sz="142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6693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3"/>
              <a:buFont typeface="Lato"/>
              <a:buChar char="●"/>
            </a:pPr>
            <a:r>
              <a:rPr b="1" lang="en" sz="132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512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tart, finish,</a:t>
            </a:r>
            <a:r>
              <a:rPr b="1" lang="en" sz="151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1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b="1" lang="en" sz="151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512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b="1" lang="en" sz="151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1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must be integers</a:t>
            </a:r>
            <a:endParaRPr sz="1512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33362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5"/>
              <a:buFont typeface="Lato"/>
              <a:buChar char="●"/>
            </a:pPr>
            <a:r>
              <a:rPr i="0" lang="en" sz="1512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slice operator</a:t>
            </a:r>
            <a:r>
              <a:rPr b="1" i="0" lang="en" sz="1512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i="0" lang="en" sz="1512" u="none" cap="none" strike="noStrike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 [ : ]</a:t>
            </a:r>
            <a:r>
              <a:rPr b="1" i="0" lang="en" sz="1512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does not modify the string it is applied to </a:t>
            </a:r>
            <a:r>
              <a:rPr b="0" i="0" lang="en" sz="1512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! </a:t>
            </a:r>
            <a:endParaRPr sz="1512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125"/>
              <a:buNone/>
            </a:pPr>
            <a:r>
              <a:t/>
            </a:r>
            <a:endParaRPr b="0" i="0" sz="1325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889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313"/>
              <a:buNone/>
            </a:pPr>
            <a:r>
              <a:t/>
            </a:r>
            <a:endParaRPr sz="1512"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5143" y="1226537"/>
            <a:ext cx="1299161" cy="72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5806352" y="1541800"/>
            <a:ext cx="1500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Indices: 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 Indices: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6363" y="2119010"/>
            <a:ext cx="131445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6849" y="2612074"/>
            <a:ext cx="1468900" cy="14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5251" y="2655075"/>
            <a:ext cx="1562475" cy="13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String Indexing vs Slicing - Examples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3243146" y="4077625"/>
            <a:ext cx="2450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indexing vs slicing</a:t>
            </a:r>
            <a:endParaRPr b="0" i="0" sz="23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1124225" y="4598125"/>
            <a:ext cx="7441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rgbClr val="FF0000"/>
                </a:solidFill>
              </a:rPr>
              <a:t>Note that the values returned by the index and slice operators are strings</a:t>
            </a:r>
            <a:endParaRPr b="0" i="0" sz="20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26" y="1074700"/>
            <a:ext cx="3541450" cy="29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626" y="1342546"/>
            <a:ext cx="3755129" cy="2735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84500" y="593611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String Indexing vs Slicing Examples (cont’)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1023150" y="1236175"/>
            <a:ext cx="70977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we want to extract </a:t>
            </a: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substrings o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length 1, we can use  using  either the slice or the index operators. </a:t>
            </a:r>
            <a:endParaRPr b="0" i="0" sz="17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651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</a:pPr>
            <a:r>
              <a:t/>
            </a:r>
            <a:endParaRPr b="0" i="0" sz="11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Text&#10;&#10;Description automatically generated"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1977600"/>
            <a:ext cx="2326464" cy="983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47" name="Google Shape;14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6771" y="1977594"/>
            <a:ext cx="2276474" cy="964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134425" y="3037200"/>
            <a:ext cx="40542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1143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</a:pPr>
            <a:r>
              <a:rPr b="1" i="0" lang="en" sz="1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String Indexing</a:t>
            </a:r>
            <a:endParaRPr b="1" i="0" sz="12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you know the exact index you want to access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904425" y="4044300"/>
            <a:ext cx="70977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we want to extract </a:t>
            </a: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substrings o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length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greater than 1</a:t>
            </a: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we can use  the slice  operator. 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3954900" y="3037200"/>
            <a:ext cx="5249700" cy="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1143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</a:pPr>
            <a:r>
              <a:rPr b="1" i="0" lang="en" sz="1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String 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Slicing</a:t>
            </a:r>
            <a:endParaRPr b="1" i="0" sz="12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you know from where to where you want to slice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 example: 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 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first scenario, we do not need to know the size of the string, just that 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it's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the third and fourth last characters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Quattrocento Sans"/>
              <a:buNone/>
            </a:pPr>
            <a:r>
              <a:rPr lang="en">
                <a:solidFill>
                  <a:schemeClr val="accent6"/>
                </a:solidFill>
              </a:rPr>
              <a:t>“Modifying” </a:t>
            </a:r>
            <a:r>
              <a:rPr lang="en"/>
              <a:t>Strings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628650" y="1396950"/>
            <a:ext cx="81105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50">
                <a:solidFill>
                  <a:srgbClr val="FF0000"/>
                </a:solidFill>
              </a:rPr>
              <a:t>S</a:t>
            </a:r>
            <a:r>
              <a:rPr lang="en" sz="1850">
                <a:solidFill>
                  <a:srgbClr val="FF0000"/>
                </a:solidFill>
              </a:rPr>
              <a:t>trings are </a:t>
            </a:r>
            <a:r>
              <a:rPr b="1" lang="en" sz="1850">
                <a:solidFill>
                  <a:srgbClr val="FF0000"/>
                </a:solidFill>
              </a:rPr>
              <a:t>IMMUTABLE:</a:t>
            </a:r>
            <a:endParaRPr sz="2175">
              <a:solidFill>
                <a:srgbClr val="FF0000"/>
              </a:solidFill>
            </a:endParaRPr>
          </a:p>
          <a:p>
            <a:pPr indent="-260350" lvl="1" marL="6731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" sz="1850"/>
              <a:t> Slicing and indexing DO NOT modify the string they are acting on</a:t>
            </a:r>
            <a:endParaRPr sz="177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"/>
              <a:buNone/>
            </a:pPr>
            <a:r>
              <a:t/>
            </a:r>
            <a:endParaRPr b="1" sz="625"/>
          </a:p>
          <a:p>
            <a:pPr indent="0" lvl="0" marL="1143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"/>
              <a:buNone/>
            </a:pPr>
            <a:r>
              <a:t/>
            </a:r>
            <a:endParaRPr sz="62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"/>
              <a:buNone/>
            </a:pPr>
            <a:r>
              <a:t/>
            </a:r>
            <a:endParaRPr sz="62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"/>
              <a:buNone/>
            </a:pPr>
            <a:r>
              <a:t/>
            </a:r>
            <a:endParaRPr sz="62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"/>
              <a:buNone/>
            </a:pPr>
            <a:r>
              <a:t/>
            </a:r>
            <a:endParaRPr sz="62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"/>
              <a:buNone/>
            </a:pPr>
            <a:r>
              <a:t/>
            </a:r>
            <a:endParaRPr sz="62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"/>
              <a:buNone/>
            </a:pPr>
            <a:r>
              <a:t/>
            </a:r>
            <a:endParaRPr sz="62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"/>
              <a:buNone/>
            </a:pPr>
            <a:r>
              <a:t/>
            </a:r>
            <a:endParaRPr sz="62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"/>
              <a:buNone/>
            </a:pPr>
            <a:r>
              <a:t/>
            </a:r>
            <a:endParaRPr sz="62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"/>
              <a:buNone/>
            </a:pPr>
            <a:r>
              <a:t/>
            </a:r>
            <a:endParaRPr sz="625"/>
          </a:p>
          <a:p>
            <a:pPr indent="-381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525"/>
              <a:buNone/>
            </a:pPr>
            <a:r>
              <a:t/>
            </a:r>
            <a:endParaRPr sz="625"/>
          </a:p>
        </p:txBody>
      </p:sp>
      <p:pic>
        <p:nvPicPr>
          <p:cNvPr descr="A picture containing text&#10;&#10;Description automatically generated"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023" y="2828850"/>
            <a:ext cx="6995949" cy="1852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152813" y="545635"/>
            <a:ext cx="8770040" cy="52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2700"/>
              <a:buFont typeface="Quattrocento Sans"/>
              <a:buNone/>
            </a:pPr>
            <a:r>
              <a:rPr lang="en" sz="2700"/>
              <a:t>How to </a:t>
            </a:r>
            <a:r>
              <a:rPr lang="en" sz="2700">
                <a:solidFill>
                  <a:schemeClr val="accent6"/>
                </a:solidFill>
              </a:rPr>
              <a:t>“modify” </a:t>
            </a:r>
            <a:r>
              <a:rPr lang="en" sz="2700"/>
              <a:t>a string ? ⇒ </a:t>
            </a:r>
            <a:r>
              <a:rPr b="1" lang="en" sz="2400">
                <a:solidFill>
                  <a:schemeClr val="accent6"/>
                </a:solidFill>
              </a:rPr>
              <a:t>We CANNOT modify strings!</a:t>
            </a:r>
            <a:endParaRPr sz="2700">
              <a:solidFill>
                <a:schemeClr val="accent6"/>
              </a:solidFill>
            </a:endParaRPr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47209" y="1369218"/>
            <a:ext cx="48726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None/>
            </a:pPr>
            <a:r>
              <a:rPr b="1" lang="en">
                <a:solidFill>
                  <a:schemeClr val="accent1"/>
                </a:solidFill>
              </a:rPr>
              <a:t>If you need to change the value of a variable and: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chemeClr val="accent1"/>
                </a:solidFill>
              </a:rPr>
              <a:t>   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chemeClr val="accent1"/>
                </a:solidFill>
              </a:rPr>
              <a:t>A. wish to preserve the existing string value (aka the value to be “modified”)</a:t>
            </a:r>
            <a:r>
              <a:rPr b="1" lang="en">
                <a:solidFill>
                  <a:schemeClr val="dk2"/>
                </a:solidFill>
              </a:rPr>
              <a:t> </a:t>
            </a:r>
            <a:endParaRPr/>
          </a:p>
          <a:p>
            <a:pPr indent="-244633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Font typeface="Arial"/>
              <a:buAutoNum type="arabicPeriod"/>
            </a:pPr>
            <a:r>
              <a:rPr lang="en"/>
              <a:t>Create a new variable </a:t>
            </a:r>
            <a:endParaRPr/>
          </a:p>
          <a:p>
            <a:pPr indent="-244633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Font typeface="Arial"/>
              <a:buAutoNum type="arabicPeriod"/>
            </a:pPr>
            <a:r>
              <a:rPr lang="en"/>
              <a:t>Assign the “old” string to the new variable</a:t>
            </a:r>
            <a:endParaRPr/>
          </a:p>
          <a:p>
            <a:pPr indent="-244633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Font typeface="Arial"/>
              <a:buAutoNum type="arabicPeriod"/>
            </a:pPr>
            <a:r>
              <a:rPr lang="en"/>
              <a:t>Assign the desired new string  to the “original” variable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None/>
            </a:pPr>
            <a:r>
              <a:rPr b="1" lang="en">
                <a:solidFill>
                  <a:schemeClr val="dk2"/>
                </a:solidFill>
              </a:rPr>
              <a:t>   </a:t>
            </a:r>
            <a:r>
              <a:rPr b="1" lang="en">
                <a:solidFill>
                  <a:schemeClr val="accent1"/>
                </a:solidFill>
              </a:rPr>
              <a:t>B. do not wish to preserve the existing string value</a:t>
            </a:r>
            <a:endParaRPr>
              <a:solidFill>
                <a:schemeClr val="accent1"/>
              </a:solidFill>
            </a:endParaRPr>
          </a:p>
          <a:p>
            <a:pPr indent="-244633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AutoNum type="arabicPeriod"/>
            </a:pPr>
            <a:r>
              <a:rPr lang="en"/>
              <a:t>Assign to the variable the  desired new string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None/>
            </a:pPr>
            <a:r>
              <a:t/>
            </a:r>
            <a:endParaRPr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25606" t="0"/>
          <a:stretch/>
        </p:blipFill>
        <p:spPr>
          <a:xfrm>
            <a:off x="4910875" y="1623400"/>
            <a:ext cx="4385525" cy="23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/>
          <p:nvPr/>
        </p:nvSpPr>
        <p:spPr>
          <a:xfrm>
            <a:off x="4931125" y="1975675"/>
            <a:ext cx="1851000" cy="231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152813" y="545635"/>
            <a:ext cx="8769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2700"/>
              <a:buFont typeface="Quattrocento Sans"/>
              <a:buNone/>
            </a:pPr>
            <a:r>
              <a:rPr lang="en" sz="2700"/>
              <a:t>How to </a:t>
            </a:r>
            <a:r>
              <a:rPr lang="en" sz="2700">
                <a:solidFill>
                  <a:schemeClr val="accent6"/>
                </a:solidFill>
              </a:rPr>
              <a:t>“modify” </a:t>
            </a:r>
            <a:r>
              <a:rPr lang="en" sz="2700"/>
              <a:t>a string ? ⇒ </a:t>
            </a:r>
            <a:r>
              <a:rPr b="1" lang="en" sz="2400">
                <a:solidFill>
                  <a:schemeClr val="accent6"/>
                </a:solidFill>
              </a:rPr>
              <a:t>We CANNOT modify strings!</a:t>
            </a:r>
            <a:endParaRPr sz="2700">
              <a:solidFill>
                <a:schemeClr val="accent6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47209" y="1369218"/>
            <a:ext cx="48726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None/>
            </a:pPr>
            <a:r>
              <a:rPr b="1" lang="en">
                <a:solidFill>
                  <a:schemeClr val="accent1"/>
                </a:solidFill>
              </a:rPr>
              <a:t>If you need to change the value of a variable and: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chemeClr val="accent1"/>
                </a:solidFill>
              </a:rPr>
              <a:t>   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chemeClr val="accent1"/>
                </a:solidFill>
              </a:rPr>
              <a:t>A. wish to preserve the existing string value (aka the value to be “modified”)</a:t>
            </a:r>
            <a:r>
              <a:rPr b="1" lang="en">
                <a:solidFill>
                  <a:schemeClr val="dk2"/>
                </a:solidFill>
              </a:rPr>
              <a:t> </a:t>
            </a:r>
            <a:endParaRPr/>
          </a:p>
          <a:p>
            <a:pPr indent="-244633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Font typeface="Arial"/>
              <a:buAutoNum type="arabicPeriod"/>
            </a:pPr>
            <a:r>
              <a:rPr lang="en"/>
              <a:t>Create a new variable </a:t>
            </a:r>
            <a:endParaRPr/>
          </a:p>
          <a:p>
            <a:pPr indent="-244633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Font typeface="Arial"/>
              <a:buAutoNum type="arabicPeriod"/>
            </a:pPr>
            <a:r>
              <a:rPr lang="en"/>
              <a:t>Assign the “old” string to the new variable</a:t>
            </a:r>
            <a:endParaRPr/>
          </a:p>
          <a:p>
            <a:pPr indent="-244633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Font typeface="Arial"/>
              <a:buAutoNum type="arabicPeriod"/>
            </a:pPr>
            <a:r>
              <a:rPr lang="en"/>
              <a:t>Assign the desired new string  to the “original” variable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None/>
            </a:pPr>
            <a:r>
              <a:rPr b="1" lang="en">
                <a:solidFill>
                  <a:schemeClr val="dk2"/>
                </a:solidFill>
              </a:rPr>
              <a:t>   </a:t>
            </a:r>
            <a:r>
              <a:rPr b="1" lang="en">
                <a:solidFill>
                  <a:schemeClr val="accent1"/>
                </a:solidFill>
              </a:rPr>
              <a:t>B. do not wish to preserve the existing string value</a:t>
            </a:r>
            <a:endParaRPr>
              <a:solidFill>
                <a:schemeClr val="accent1"/>
              </a:solidFill>
            </a:endParaRPr>
          </a:p>
          <a:p>
            <a:pPr indent="-244633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AutoNum type="arabicPeriod"/>
            </a:pPr>
            <a:r>
              <a:rPr lang="en"/>
              <a:t>Assign to the variable the  desired new string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None/>
            </a:pPr>
            <a:r>
              <a:t/>
            </a:r>
            <a:endParaRPr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49864" l="0" r="0" t="0"/>
          <a:stretch/>
        </p:blipFill>
        <p:spPr>
          <a:xfrm>
            <a:off x="4961575" y="1190503"/>
            <a:ext cx="4101974" cy="15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050" y="3142550"/>
            <a:ext cx="3749950" cy="123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2403950" y="4503925"/>
            <a:ext cx="40542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do you think would output?</a:t>
            </a:r>
            <a:endParaRPr i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5" name="Google Shape;175;p26"/>
          <p:cNvCxnSpPr>
            <a:endCxn id="173" idx="2"/>
          </p:cNvCxnSpPr>
          <p:nvPr/>
        </p:nvCxnSpPr>
        <p:spPr>
          <a:xfrm flipH="1" rot="10800000">
            <a:off x="5994025" y="4380275"/>
            <a:ext cx="933000" cy="330000"/>
          </a:xfrm>
          <a:prstGeom prst="straightConnector1">
            <a:avLst/>
          </a:prstGeom>
          <a:noFill/>
          <a:ln cap="flat" cmpd="sng" w="9525">
            <a:solidFill>
              <a:srgbClr val="7B899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26"/>
          <p:cNvCxnSpPr/>
          <p:nvPr/>
        </p:nvCxnSpPr>
        <p:spPr>
          <a:xfrm rot="10800000">
            <a:off x="5023050" y="2972600"/>
            <a:ext cx="4044000" cy="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76200" y="1332049"/>
            <a:ext cx="4075800" cy="28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find()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rfind()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replace()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lower()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upper()</a:t>
            </a:r>
            <a:r>
              <a:rPr lang="en" sz="1800"/>
              <a:t>, …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t/>
            </a:r>
            <a:endParaRPr sz="18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b="1" lang="en" sz="1800"/>
              <a:t>Note: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find()</a:t>
            </a:r>
            <a:r>
              <a:rPr lang="en" sz="1800"/>
              <a:t> and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rfind() are different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260984" lvl="1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Char char="▪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find() </a:t>
            </a:r>
            <a:r>
              <a:rPr lang="en" sz="1600"/>
              <a:t>starts looking from index 0</a:t>
            </a:r>
            <a:endParaRPr sz="1600"/>
          </a:p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60984" lvl="1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Char char="▪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rfind()</a:t>
            </a:r>
            <a:r>
              <a:rPr lang="en" sz="1600"/>
              <a:t> starts looking from index -1</a:t>
            </a:r>
            <a:endParaRPr/>
          </a:p>
          <a:p>
            <a:pPr indent="-2413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925" y="1052274"/>
            <a:ext cx="5033924" cy="3038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Method “Chaining”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253525" y="2353096"/>
            <a:ext cx="56565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" sz="1900"/>
              <a:t>Methods can be “chained”</a:t>
            </a:r>
            <a:endParaRPr sz="2200"/>
          </a:p>
          <a:p>
            <a:pPr indent="-2413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-2413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-361950" lvl="0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" sz="1900"/>
              <a:t>What would the following code return?</a:t>
            </a:r>
            <a:endParaRPr sz="2200"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550" y="1686225"/>
            <a:ext cx="3833525" cy="11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550" y="3185075"/>
            <a:ext cx="3833526" cy="117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5500" y="4052646"/>
            <a:ext cx="39052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7900" y="2571746"/>
            <a:ext cx="39052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Lecture Review</a:t>
            </a:r>
            <a:endParaRPr/>
          </a:p>
          <a:p>
            <a:pPr indent="-2540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800"/>
              <a:t>Objects &amp; Methods</a:t>
            </a:r>
            <a:endParaRPr/>
          </a:p>
          <a:p>
            <a:pPr indent="-2540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800"/>
              <a:t>String Objects &amp; String Methods</a:t>
            </a:r>
            <a:endParaRPr sz="1800"/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Introduction to Files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Practice problems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Method “Chaining”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253525" y="2353096"/>
            <a:ext cx="56565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61950" lvl="0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" sz="1900"/>
              <a:t>Methods can be “chained”</a:t>
            </a:r>
            <a:endParaRPr sz="2200"/>
          </a:p>
          <a:p>
            <a:pPr indent="-2413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-2413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-361950" lvl="0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" sz="1900"/>
              <a:t>What would the following code return?</a:t>
            </a:r>
            <a:endParaRPr sz="2200"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550" y="1686225"/>
            <a:ext cx="3833525" cy="11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550" y="3185075"/>
            <a:ext cx="3833526" cy="1175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4207300" y="2475475"/>
            <a:ext cx="2175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i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i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4207300" y="3968375"/>
            <a:ext cx="2175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Result:</a:t>
            </a:r>
            <a:endParaRPr i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209" name="Google Shape;209;p30"/>
          <p:cNvSpPr txBox="1"/>
          <p:nvPr>
            <p:ph idx="1" type="subTitle"/>
          </p:nvPr>
        </p:nvSpPr>
        <p:spPr>
          <a:xfrm>
            <a:off x="252413" y="31920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Program Input and Output - Files</a:t>
            </a:r>
            <a:br>
              <a:rPr lang="en" sz="3000">
                <a:solidFill>
                  <a:schemeClr val="accent1"/>
                </a:solidFill>
              </a:rPr>
            </a:br>
            <a:br>
              <a:rPr lang="en" sz="3000">
                <a:solidFill>
                  <a:schemeClr val="accent1"/>
                </a:solidFill>
              </a:rPr>
            </a:br>
            <a:endParaRPr i="1"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Opening Files 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The general form for opening a file is:</a:t>
            </a:r>
            <a:endParaRPr sz="18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(file_path, mode)</a:t>
            </a:r>
            <a:endParaRPr sz="1800">
              <a:highlight>
                <a:srgbClr val="F8F8F8"/>
              </a:highlight>
            </a:endParaRPr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en" sz="1800"/>
              <a:t>can be: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1800"/>
              <a:t> for reading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lang="en" sz="1800"/>
              <a:t> for writing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800"/>
              <a:t> for appending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'r+'</a:t>
            </a:r>
            <a:r>
              <a:rPr lang="en" sz="1800"/>
              <a:t> for reading and writing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'a+'</a:t>
            </a:r>
            <a:r>
              <a:rPr lang="en" sz="1800"/>
              <a:t> for appending and reading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returns</a:t>
            </a:r>
            <a:r>
              <a:rPr lang="en" sz="1800"/>
              <a:t> a </a:t>
            </a:r>
            <a:r>
              <a:rPr b="1" lang="en" sz="1800"/>
              <a:t>file object</a:t>
            </a:r>
            <a:r>
              <a:rPr lang="en" sz="1800"/>
              <a:t>.</a:t>
            </a:r>
            <a:endParaRPr/>
          </a:p>
          <a:p>
            <a:pPr indent="-63500" lvl="0" marL="177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Writing to a File 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184900" y="1194000"/>
            <a:ext cx="89592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31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800"/>
              <a:t>The following statement opens the file for writing (note parameter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en" sz="1800"/>
              <a:t>is set to 'w')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myfile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"test.txt"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highlight>
                <a:srgbClr val="F8F8F8"/>
              </a:highlight>
            </a:endParaRPr>
          </a:p>
          <a:p>
            <a:pPr indent="0" lvl="0" marL="177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31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 sz="1800"/>
              <a:t>To write something to the file we can use the </a:t>
            </a:r>
            <a:r>
              <a:rPr b="1" lang="en" sz="1800">
                <a:latin typeface="Courier"/>
                <a:ea typeface="Courier"/>
                <a:cs typeface="Courier"/>
                <a:sym typeface="Courier"/>
              </a:rPr>
              <a:t>write</a:t>
            </a:r>
            <a:r>
              <a:rPr lang="en" sz="1800"/>
              <a:t> method of the file object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myfile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write(</a:t>
            </a:r>
            <a:r>
              <a:rPr lang="en" sz="18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"My first file ..."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22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highlight>
                <a:srgbClr val="F8F8F8"/>
              </a:highlight>
            </a:endParaRPr>
          </a:p>
          <a:p>
            <a:pPr indent="-342900" lvl="0" marL="431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800"/>
              <a:t>Once we have finished with the file, we need to close it: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myfile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 sz="1800"/>
          </a:p>
        </p:txBody>
      </p:sp>
      <p:sp>
        <p:nvSpPr>
          <p:cNvPr id="222" name="Google Shape;222;p32"/>
          <p:cNvSpPr txBox="1"/>
          <p:nvPr/>
        </p:nvSpPr>
        <p:spPr>
          <a:xfrm>
            <a:off x="1635650" y="1834000"/>
            <a:ext cx="25059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lang="en" sz="15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my_file</a:t>
            </a:r>
            <a:r>
              <a:rPr lang="en" sz="15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1155C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a </a:t>
            </a:r>
            <a:r>
              <a:rPr b="1" lang="en" sz="1500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file object</a:t>
            </a:r>
            <a:endParaRPr b="1" sz="1500"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3" name="Google Shape;223;p32"/>
          <p:cNvCxnSpPr>
            <a:stCxn id="222" idx="1"/>
          </p:cNvCxnSpPr>
          <p:nvPr/>
        </p:nvCxnSpPr>
        <p:spPr>
          <a:xfrm rot="10800000">
            <a:off x="987950" y="1845550"/>
            <a:ext cx="6477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4" name="Google Shape;224;p32"/>
          <p:cNvSpPr txBox="1"/>
          <p:nvPr/>
        </p:nvSpPr>
        <p:spPr>
          <a:xfrm>
            <a:off x="3962800" y="4156250"/>
            <a:ext cx="30555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Where does the file save?</a:t>
            </a:r>
            <a:endParaRPr i="1" sz="2000">
              <a:solidFill>
                <a:schemeClr val="accent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5" name="Google Shape;225;p32"/>
          <p:cNvCxnSpPr/>
          <p:nvPr/>
        </p:nvCxnSpPr>
        <p:spPr>
          <a:xfrm rot="10800000">
            <a:off x="2826700" y="4294550"/>
            <a:ext cx="113610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 File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184900" y="1194000"/>
            <a:ext cx="89592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42900" lvl="0" marL="431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800"/>
              <a:t>The following statement opens the file for reading (note parameter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en" sz="1800"/>
              <a:t>is set to 'r')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storyfile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"my_story.txt"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highlight>
                <a:srgbClr val="F8F8F8"/>
              </a:highlight>
            </a:endParaRPr>
          </a:p>
          <a:p>
            <a:pPr indent="-342900" lvl="0" marL="431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 sz="1800"/>
              <a:t>We want to store the contents from the file into a variable by using the </a:t>
            </a:r>
            <a:r>
              <a:rPr b="1"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read </a:t>
            </a:r>
            <a:r>
              <a:rPr lang="en" sz="1800"/>
              <a:t>method: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story_string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storyfile.read()</a:t>
            </a:r>
            <a:endParaRPr sz="18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22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highlight>
                <a:srgbClr val="F8F8F8"/>
              </a:highlight>
            </a:endParaRPr>
          </a:p>
          <a:p>
            <a:pPr indent="-342900" lvl="0" marL="431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800"/>
              <a:t>Once we have finished with the file, we need to close it: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storyfile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31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</a:pPr>
            <a:r>
              <a:rPr lang="en" sz="1800">
                <a:solidFill>
                  <a:schemeClr val="dk1"/>
                </a:solidFill>
              </a:rPr>
              <a:t>To print out the contents of the file, print the variable we created: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print(story_string)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31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</a:pPr>
            <a:r>
              <a:rPr b="1" lang="en" sz="1800">
                <a:solidFill>
                  <a:schemeClr val="dk1"/>
                </a:solidFill>
              </a:rPr>
              <a:t>WARNING: </a:t>
            </a:r>
            <a:r>
              <a:rPr lang="en" sz="1800">
                <a:solidFill>
                  <a:schemeClr val="dk1"/>
                </a:solidFill>
              </a:rPr>
              <a:t>If the text file is large this is not optimal! Also, what do you think happens if my_story.txt does not exist?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 File - The</a:t>
            </a:r>
            <a:r>
              <a:rPr lang="en" sz="3200"/>
              <a:t> </a:t>
            </a: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readline()</a:t>
            </a:r>
            <a:r>
              <a:rPr lang="en" sz="3200"/>
              <a:t> </a:t>
            </a:r>
            <a:r>
              <a:rPr lang="en"/>
              <a:t>approach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Instead, we can read the file line-by-line into a string using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readline()</a:t>
            </a:r>
            <a:r>
              <a:rPr lang="en"/>
              <a:t>! Safer as will not put the file into memory all at once. The file does have to stay open until loop </a:t>
            </a:r>
            <a:r>
              <a:rPr lang="en"/>
              <a:t>through</a:t>
            </a:r>
            <a:r>
              <a:rPr lang="en"/>
              <a:t> all the lines: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storyfile </a:t>
            </a:r>
            <a:r>
              <a:rPr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"my_story.txt"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 = storyfile.readline()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contents =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line !=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contents += line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line = storyfile.readline()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myfile.close()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(contents)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4292900" y="2613175"/>
            <a:ext cx="30555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reads only the first line</a:t>
            </a:r>
            <a:endParaRPr i="1" sz="1500">
              <a:solidFill>
                <a:schemeClr val="accent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39" name="Google Shape;239;p34"/>
          <p:cNvCxnSpPr>
            <a:stCxn id="238" idx="1"/>
          </p:cNvCxnSpPr>
          <p:nvPr/>
        </p:nvCxnSpPr>
        <p:spPr>
          <a:xfrm rot="10800000">
            <a:off x="3195200" y="2827975"/>
            <a:ext cx="1097700" cy="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34"/>
          <p:cNvSpPr txBox="1"/>
          <p:nvPr/>
        </p:nvSpPr>
        <p:spPr>
          <a:xfrm>
            <a:off x="4782525" y="3290150"/>
            <a:ext cx="4116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loop through the rest of the file, one line at a time until we get to an empty line (“”)</a:t>
            </a:r>
            <a:endParaRPr i="1" sz="1500">
              <a:solidFill>
                <a:schemeClr val="accent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41" name="Google Shape;241;p34"/>
          <p:cNvCxnSpPr/>
          <p:nvPr/>
        </p:nvCxnSpPr>
        <p:spPr>
          <a:xfrm flipH="1">
            <a:off x="2304650" y="3544850"/>
            <a:ext cx="23940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4"/>
          <p:cNvCxnSpPr/>
          <p:nvPr/>
        </p:nvCxnSpPr>
        <p:spPr>
          <a:xfrm rot="10800000">
            <a:off x="2696250" y="3803200"/>
            <a:ext cx="2610000" cy="4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34"/>
          <p:cNvSpPr txBox="1"/>
          <p:nvPr/>
        </p:nvSpPr>
        <p:spPr>
          <a:xfrm>
            <a:off x="5306250" y="4049050"/>
            <a:ext cx="29991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After we read the line, append it to the contents string iteratively. The \n is preserved</a:t>
            </a:r>
            <a:endParaRPr i="1" sz="1500">
              <a:solidFill>
                <a:schemeClr val="accent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-57150" y="306550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Reading a file</a:t>
            </a:r>
            <a:endParaRPr/>
          </a:p>
        </p:txBody>
      </p:sp>
      <p:graphicFrame>
        <p:nvGraphicFramePr>
          <p:cNvPr id="249" name="Google Shape;249;p35"/>
          <p:cNvGraphicFramePr/>
          <p:nvPr/>
        </p:nvGraphicFramePr>
        <p:xfrm>
          <a:off x="1053006" y="814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{BFAAE6F8-C85B-41D3-B338-6D78D60B23DD}</a:tableStyleId>
              </a:tblPr>
              <a:tblGrid>
                <a:gridCol w="2007675"/>
                <a:gridCol w="3384050"/>
                <a:gridCol w="2684575"/>
              </a:tblGrid>
              <a:tr h="26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/>
                        <a:t>Approach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Code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When to use it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63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The read approach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yfile = open(filename, ‘r’)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ontents = myfile.read()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yfile.close()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When you want to read the whole file at once and use it as a string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139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The readline approach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yfile = open(filename, ‘r’)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ontents = ‘’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l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ine = myfile.readline()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ontents = contents + line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hile line != ‘’: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contents += myfile.readline()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yfile.close()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When you want to process only part of a file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101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The for line in file approach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yfile = open(filename, ‘r’)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ontents = ‘’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or line in myfile:</a:t>
                      </a:r>
                      <a:endParaRPr sz="13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contents += line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yfile.close()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When you want to process every line in the file one at a time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63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The readlines approach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yfile = open(filename, ‘r’)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l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ines = myfile.readlines()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yfile.close()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When you want to examine each line of a file by index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250" name="Google Shape;250;p35"/>
          <p:cNvSpPr/>
          <p:nvPr/>
        </p:nvSpPr>
        <p:spPr>
          <a:xfrm>
            <a:off x="1020850" y="1081100"/>
            <a:ext cx="8108400" cy="2069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1" name="Google Shape;251;p35"/>
          <p:cNvSpPr/>
          <p:nvPr/>
        </p:nvSpPr>
        <p:spPr>
          <a:xfrm>
            <a:off x="982500" y="3199475"/>
            <a:ext cx="8183400" cy="1765500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2100" y="3557450"/>
            <a:ext cx="12666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Future!</a:t>
            </a:r>
            <a:endParaRPr b="1" sz="20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-74100" y="1629425"/>
            <a:ext cx="12666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Current</a:t>
            </a:r>
            <a:endParaRPr b="1" sz="2000">
              <a:solidFill>
                <a:srgbClr val="FF000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259" name="Google Shape;259;p36"/>
          <p:cNvSpPr txBox="1"/>
          <p:nvPr>
            <p:ph idx="1" type="subTitle"/>
          </p:nvPr>
        </p:nvSpPr>
        <p:spPr>
          <a:xfrm>
            <a:off x="251960" y="3415387"/>
            <a:ext cx="8543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64" name="Google Shape;264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65" name="Google Shape;265;p3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66" name="Google Shape;266;p37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Consider the code below. Which expression does not produce 'asap'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67" name="Google Shape;267;p37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68" name="Google Shape;268;p37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1</a:t>
            </a:r>
            <a:endParaRPr/>
          </a:p>
        </p:txBody>
      </p:sp>
      <p:sp>
        <p:nvSpPr>
          <p:cNvPr id="274" name="Google Shape;274;p38"/>
          <p:cNvSpPr txBox="1"/>
          <p:nvPr/>
        </p:nvSpPr>
        <p:spPr>
          <a:xfrm>
            <a:off x="787450" y="1254450"/>
            <a:ext cx="7652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Q1. Consider the code below. Which expression does </a:t>
            </a:r>
            <a:r>
              <a:rPr b="1" lang="en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</a:t>
            </a:r>
            <a:r>
              <a:rPr b="1" i="0" lang="en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produce </a:t>
            </a:r>
            <a:r>
              <a:rPr b="0" i="0" lang="en" sz="1800" u="none" cap="none" strike="noStrike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'asap'</a:t>
            </a:r>
            <a:endParaRPr sz="1100"/>
          </a:p>
        </p:txBody>
      </p:sp>
      <p:sp>
        <p:nvSpPr>
          <p:cNvPr id="275" name="Google Shape;275;p38"/>
          <p:cNvSpPr txBox="1"/>
          <p:nvPr/>
        </p:nvSpPr>
        <p:spPr>
          <a:xfrm>
            <a:off x="5095550" y="1848097"/>
            <a:ext cx="2783700" cy="5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400" u="none" cap="none" strike="noStrike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38"/>
          <p:cNvSpPr txBox="1"/>
          <p:nvPr/>
        </p:nvSpPr>
        <p:spPr>
          <a:xfrm>
            <a:off x="1189321" y="2728817"/>
            <a:ext cx="2353950" cy="5541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"as soon as possible"</a:t>
            </a:r>
            <a:endParaRPr b="0" i="0" sz="1400" u="none" cap="none" strike="noStrike">
              <a:solidFill>
                <a:srgbClr val="E6DB7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5095550" y="2452673"/>
            <a:ext cx="2783700" cy="5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[-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[-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8" name="Google Shape;278;p38"/>
          <p:cNvSpPr txBox="1"/>
          <p:nvPr/>
        </p:nvSpPr>
        <p:spPr>
          <a:xfrm>
            <a:off x="5095546" y="3057261"/>
            <a:ext cx="2783700" cy="6234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[-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9" name="Google Shape;279;p38"/>
          <p:cNvSpPr txBox="1"/>
          <p:nvPr/>
        </p:nvSpPr>
        <p:spPr>
          <a:xfrm>
            <a:off x="5095550" y="3823596"/>
            <a:ext cx="2783700" cy="100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[-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[-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[-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[-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400" u="none" cap="none" strike="noStrike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0" name="Google Shape;280;p38"/>
          <p:cNvSpPr txBox="1"/>
          <p:nvPr/>
        </p:nvSpPr>
        <p:spPr>
          <a:xfrm>
            <a:off x="4574108" y="1928886"/>
            <a:ext cx="721350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1" i="0" lang="en" sz="1400" u="sng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endParaRPr b="1" i="0" sz="1400" u="sng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1" name="Google Shape;281;p38"/>
          <p:cNvSpPr txBox="1"/>
          <p:nvPr/>
        </p:nvSpPr>
        <p:spPr>
          <a:xfrm>
            <a:off x="4574108" y="2533461"/>
            <a:ext cx="721350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1" i="0" lang="en" sz="1400" u="sng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endParaRPr b="1" i="0" sz="1400" u="sng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4574108" y="3218924"/>
            <a:ext cx="721350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1" i="0" lang="en" sz="1400" u="sng" cap="none" strike="noStrike">
                <a:solidFill>
                  <a:schemeClr val="dk1"/>
                </a:solidFill>
                <a:highlight>
                  <a:srgbClr val="FFFF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endParaRPr b="1" i="0" sz="1400" u="sng" cap="none" strike="noStrike">
              <a:solidFill>
                <a:schemeClr val="dk1"/>
              </a:solidFill>
              <a:highlight>
                <a:srgbClr val="FFFF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4574108" y="3985274"/>
            <a:ext cx="721350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1" i="0" lang="en" sz="1400" u="sng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1" i="0" sz="1400" u="sng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628650" y="1086825"/>
            <a:ext cx="83796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27">
                <a:solidFill>
                  <a:schemeClr val="lt1"/>
                </a:solidFill>
              </a:rPr>
              <a:t>After completing this tutorial, learners should: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understand the notion of object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u</a:t>
            </a:r>
            <a:r>
              <a:rPr lang="en" sz="1727">
                <a:solidFill>
                  <a:schemeClr val="lt1"/>
                </a:solidFill>
              </a:rPr>
              <a:t>nderstand the notion of method (including method parameters/arguments, returned values)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understand the connections between objects, methods, and arguments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know how to call methods on objects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know what an escape </a:t>
            </a:r>
            <a:r>
              <a:rPr lang="en" sz="1727">
                <a:solidFill>
                  <a:schemeClr val="lt1"/>
                </a:solidFill>
              </a:rPr>
              <a:t>sequence</a:t>
            </a:r>
            <a:r>
              <a:rPr lang="en" sz="1727">
                <a:solidFill>
                  <a:schemeClr val="lt1"/>
                </a:solidFill>
              </a:rPr>
              <a:t> is 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know how to use </a:t>
            </a:r>
            <a:r>
              <a:rPr lang="en" sz="1727">
                <a:solidFill>
                  <a:schemeClr val="lt1"/>
                </a:solidFill>
              </a:rPr>
              <a:t>escape sequence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know how to convert a value from one representation (i.e., data type) into another 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know how to access string components using the </a:t>
            </a:r>
            <a:r>
              <a:rPr lang="en" sz="1727">
                <a:solidFill>
                  <a:schemeClr val="lt1"/>
                </a:solidFill>
              </a:rPr>
              <a:t>index and slice operations (using both positive and </a:t>
            </a:r>
            <a:r>
              <a:rPr lang="en" sz="1727">
                <a:solidFill>
                  <a:schemeClr val="lt1"/>
                </a:solidFill>
              </a:rPr>
              <a:t>negative indices)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understand the notion of “mutability” (and its reverse, aka ‘immutability’) 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know several frequently used string methods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know how to “chain”/compose methods</a:t>
            </a:r>
            <a:endParaRPr sz="1727">
              <a:solidFill>
                <a:schemeClr val="lt1"/>
              </a:solidFill>
            </a:endParaRPr>
          </a:p>
        </p:txBody>
      </p:sp>
      <p:sp>
        <p:nvSpPr>
          <p:cNvPr id="50" name="Google Shape;50;p12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Learning Objectives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88" name="Google Shape;288;p3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89" name="Google Shape;289;p39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90" name="Google Shape;290;p39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is printed after the code below executes?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91" name="Google Shape;291;p39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92" name="Google Shape;292;p39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2</a:t>
            </a:r>
            <a:endParaRPr/>
          </a:p>
        </p:txBody>
      </p:sp>
      <p:sp>
        <p:nvSpPr>
          <p:cNvPr id="298" name="Google Shape;298;p40"/>
          <p:cNvSpPr txBox="1"/>
          <p:nvPr/>
        </p:nvSpPr>
        <p:spPr>
          <a:xfrm>
            <a:off x="787448" y="1254444"/>
            <a:ext cx="7091797" cy="3282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Q2. </a:t>
            </a:r>
            <a:r>
              <a:rPr b="1" i="0" lang="en" sz="1800" u="none" cap="none" strike="noStrike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printed after the code below executes?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1" i="0" sz="21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99" name="Google Shape;299;p40"/>
          <p:cNvPicPr preferRelativeResize="0"/>
          <p:nvPr/>
        </p:nvPicPr>
        <p:blipFill rotWithShape="1">
          <a:blip r:embed="rId3">
            <a:alphaModFix/>
          </a:blip>
          <a:srcRect b="0" l="0" r="50000" t="27482"/>
          <a:stretch/>
        </p:blipFill>
        <p:spPr>
          <a:xfrm>
            <a:off x="1032428" y="2105138"/>
            <a:ext cx="3713457" cy="238237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0"/>
          <p:cNvSpPr txBox="1"/>
          <p:nvPr/>
        </p:nvSpPr>
        <p:spPr>
          <a:xfrm>
            <a:off x="5711359" y="1885140"/>
            <a:ext cx="1634901" cy="5539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Go Leafs Go</a:t>
            </a:r>
            <a:endParaRPr b="0" i="0" sz="1400" u="none" cap="none" strike="noStrik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Boo Leafs Boo </a:t>
            </a:r>
            <a:endParaRPr b="0" i="0" sz="1400" u="none" cap="none" strike="noStrik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40"/>
          <p:cNvSpPr txBox="1"/>
          <p:nvPr/>
        </p:nvSpPr>
        <p:spPr>
          <a:xfrm>
            <a:off x="5711358" y="2447475"/>
            <a:ext cx="2803991" cy="5539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Go Leafs Go</a:t>
            </a:r>
            <a:endParaRPr b="0" i="0" sz="1400" u="none" cap="none" strike="noStrik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substring not found</a:t>
            </a:r>
            <a:endParaRPr b="0" i="0" sz="1400" u="none" cap="none" strike="noStrik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40"/>
          <p:cNvSpPr txBox="1"/>
          <p:nvPr/>
        </p:nvSpPr>
        <p:spPr>
          <a:xfrm>
            <a:off x="5711359" y="3153972"/>
            <a:ext cx="1668446" cy="5539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Boo Leafs Boo</a:t>
            </a:r>
            <a:endParaRPr b="0" i="0" sz="1400" u="none" cap="none" strike="noStrik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Boo Leafs Boo </a:t>
            </a:r>
            <a:endParaRPr b="0" i="0" sz="1400" u="none" cap="none" strike="noStrik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40"/>
          <p:cNvSpPr txBox="1"/>
          <p:nvPr/>
        </p:nvSpPr>
        <p:spPr>
          <a:xfrm>
            <a:off x="5789629" y="4337371"/>
            <a:ext cx="2000164" cy="34622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None of the above</a:t>
            </a:r>
            <a:endParaRPr b="0" i="0" sz="1400" u="none" cap="none" strike="noStrik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5149421" y="1965915"/>
            <a:ext cx="501300" cy="34622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Quattrocento Sans"/>
              <a:buNone/>
            </a:pPr>
            <a:r>
              <a:rPr b="1" i="0" lang="en" sz="1400" u="sng" cap="none" strike="noStrike">
                <a:solidFill>
                  <a:srgbClr val="F8F8F8"/>
                </a:solidFill>
                <a:highlight>
                  <a:srgbClr val="00FF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endParaRPr b="1" i="0" sz="1400" u="sng" cap="none" strike="noStrike">
              <a:solidFill>
                <a:srgbClr val="F8F8F8"/>
              </a:solidFill>
              <a:highlight>
                <a:srgbClr val="00FF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5149421" y="2528250"/>
            <a:ext cx="501300" cy="34622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Quattrocento Sans"/>
              <a:buNone/>
            </a:pPr>
            <a:r>
              <a:rPr b="1" i="0" lang="en" sz="1400" u="sng" cap="none" strike="noStrike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endParaRPr b="1" i="0" sz="1400" u="sng" cap="none" strike="noStrike">
              <a:solidFill>
                <a:srgbClr val="F8F8F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6" name="Google Shape;306;p40"/>
          <p:cNvSpPr txBox="1"/>
          <p:nvPr/>
        </p:nvSpPr>
        <p:spPr>
          <a:xfrm>
            <a:off x="5149421" y="3234747"/>
            <a:ext cx="501300" cy="34622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Quattrocento Sans"/>
              <a:buNone/>
            </a:pPr>
            <a:r>
              <a:rPr b="1" i="0" lang="en" sz="1400" u="sng" cap="none" strike="noStrike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endParaRPr b="1" i="0" sz="1400" u="sng" cap="none" strike="noStrike">
              <a:solidFill>
                <a:srgbClr val="F8F8F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5149421" y="3864171"/>
            <a:ext cx="501300" cy="34622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Quattrocento Sans"/>
              <a:buNone/>
            </a:pPr>
            <a:r>
              <a:rPr b="1" i="0" lang="en" sz="1400" u="sng" cap="none" strike="noStrike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1" i="0" sz="1400" u="sng" cap="none" strike="noStrike">
              <a:solidFill>
                <a:srgbClr val="F8F8F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8" name="Google Shape;308;p40"/>
          <p:cNvSpPr txBox="1"/>
          <p:nvPr/>
        </p:nvSpPr>
        <p:spPr>
          <a:xfrm>
            <a:off x="5149421" y="4334550"/>
            <a:ext cx="501300" cy="34622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Quattrocento Sans"/>
              <a:buNone/>
            </a:pPr>
            <a:r>
              <a:rPr b="1" i="0" lang="en" sz="1400" u="sng" cap="none" strike="noStrike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1" i="0" sz="1400" u="sng" cap="none" strike="noStrike">
              <a:solidFill>
                <a:srgbClr val="F8F8F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5825658" y="3770973"/>
            <a:ext cx="2000164" cy="5539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Go Leafs Go</a:t>
            </a:r>
            <a:endParaRPr b="0" i="0" sz="1400" u="none" cap="none" strike="noStrik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Go Leafs Go</a:t>
            </a:r>
            <a:endParaRPr b="0" i="0" sz="1400" u="none" cap="none" strike="noStrik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1</a:t>
            </a:r>
            <a:endParaRPr/>
          </a:p>
        </p:txBody>
      </p:sp>
      <p:sp>
        <p:nvSpPr>
          <p:cNvPr id="315" name="Google Shape;315;p41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b="1" lang="en"/>
              <a:t>Problem statement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>
                <a:solidFill>
                  <a:srgbClr val="F8F8F8"/>
                </a:solidFill>
              </a:rPr>
              <a:t>write a function </a:t>
            </a:r>
            <a:r>
              <a:rPr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string_sum</a:t>
            </a:r>
            <a:r>
              <a:rPr lang="en">
                <a:solidFill>
                  <a:srgbClr val="F8F8F8"/>
                </a:solidFill>
              </a:rPr>
              <a:t>() that takes in a string and returns the </a:t>
            </a:r>
            <a:r>
              <a:rPr b="1" lang="en">
                <a:solidFill>
                  <a:srgbClr val="F8F8F8"/>
                </a:solidFill>
              </a:rPr>
              <a:t>sum</a:t>
            </a:r>
            <a:r>
              <a:rPr lang="en">
                <a:solidFill>
                  <a:srgbClr val="F8F8F8"/>
                </a:solidFill>
              </a:rPr>
              <a:t> of the digits that appear in the input string. Characters other than digits are ignored.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F8F8F8"/>
                </a:solidFill>
              </a:rPr>
              <a:t>	&gt;&gt;&gt; </a:t>
            </a: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string_sum("PYnative29@#8496")</a:t>
            </a:r>
            <a:r>
              <a:rPr b="1" lang="en" sz="21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2100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F8F8F8"/>
                </a:solidFill>
              </a:rPr>
              <a:t>        </a:t>
            </a:r>
            <a:r>
              <a:rPr b="1" lang="en">
                <a:solidFill>
                  <a:srgbClr val="F8F8F8"/>
                </a:solidFill>
              </a:rPr>
              <a:t> </a:t>
            </a:r>
            <a:r>
              <a:rPr b="1" lang="en" sz="2100">
                <a:solidFill>
                  <a:srgbClr val="F8F8F8"/>
                </a:solidFill>
              </a:rPr>
              <a:t>38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sz="2100">
              <a:solidFill>
                <a:srgbClr val="F8F8F8"/>
              </a:solidFill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b="1" lang="en" sz="2100">
                <a:solidFill>
                  <a:srgbClr val="F8F8F8"/>
                </a:solidFill>
              </a:rPr>
              <a:t>Additional requirement: 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">
                <a:solidFill>
                  <a:srgbClr val="F8F8F8"/>
                </a:solidFill>
              </a:rPr>
              <a:t> </a:t>
            </a:r>
            <a:r>
              <a:rPr lang="en">
                <a:solidFill>
                  <a:srgbClr val="F8F8F8"/>
                </a:solidFill>
              </a:rPr>
              <a:t>use a </a:t>
            </a:r>
            <a:r>
              <a:rPr b="1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8F8F8"/>
                </a:solidFill>
              </a:rPr>
              <a:t>loop to solve this question.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2</a:t>
            </a:r>
            <a:endParaRPr/>
          </a:p>
        </p:txBody>
      </p:sp>
      <p:sp>
        <p:nvSpPr>
          <p:cNvPr id="321" name="Google Shape;321;p42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b="1" lang="en"/>
              <a:t>Problem statement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>
                <a:solidFill>
                  <a:srgbClr val="F8F8F8"/>
                </a:solidFill>
              </a:rPr>
              <a:t>w</a:t>
            </a:r>
            <a:r>
              <a:rPr lang="en">
                <a:solidFill>
                  <a:srgbClr val="F8F8F8"/>
                </a:solidFill>
              </a:rPr>
              <a:t>rite a function </a:t>
            </a:r>
            <a:r>
              <a:rPr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string_avg</a:t>
            </a:r>
            <a:r>
              <a:rPr lang="en">
                <a:solidFill>
                  <a:srgbClr val="F8F8F8"/>
                </a:solidFill>
              </a:rPr>
              <a:t>() that takes in a string and returns the </a:t>
            </a:r>
            <a:r>
              <a:rPr b="1" lang="en">
                <a:solidFill>
                  <a:srgbClr val="F8F8F8"/>
                </a:solidFill>
              </a:rPr>
              <a:t>average</a:t>
            </a:r>
            <a:r>
              <a:rPr lang="en">
                <a:solidFill>
                  <a:srgbClr val="F8F8F8"/>
                </a:solidFill>
              </a:rPr>
              <a:t> of the digits that appear in the input string, rounded to 2 decimals. Characters other than digits are ignored.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F8F8F8"/>
                </a:solidFill>
              </a:rPr>
              <a:t>	&gt;&gt;&gt; </a:t>
            </a: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string_avg("PYnative29@#8496")</a:t>
            </a:r>
            <a:r>
              <a:rPr b="1" lang="en" sz="21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2100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F8F8F8"/>
                </a:solidFill>
              </a:rPr>
              <a:t>        	6.33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sz="2100">
              <a:solidFill>
                <a:srgbClr val="F8F8F8"/>
              </a:solidFill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b="1" lang="en" sz="2100">
                <a:solidFill>
                  <a:srgbClr val="F8F8F8"/>
                </a:solidFill>
              </a:rPr>
              <a:t>Additional requirement: 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">
                <a:solidFill>
                  <a:srgbClr val="F8F8F8"/>
                </a:solidFill>
              </a:rPr>
              <a:t> </a:t>
            </a:r>
            <a:r>
              <a:rPr lang="en">
                <a:solidFill>
                  <a:srgbClr val="F8F8F8"/>
                </a:solidFill>
              </a:rPr>
              <a:t>use a </a:t>
            </a:r>
            <a:r>
              <a:rPr b="1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8F8F8"/>
                </a:solidFill>
              </a:rPr>
              <a:t>loop to solve this question.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52413" y="31920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3000">
                <a:solidFill>
                  <a:schemeClr val="accent2"/>
                </a:solidFill>
              </a:rPr>
              <a:t>Objects and Methods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21194" y="422636"/>
            <a:ext cx="8316568" cy="978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 sz="4100"/>
              <a:t>Lecture Review: Objects </a:t>
            </a:r>
            <a:br>
              <a:rPr lang="en" sz="4100"/>
            </a:br>
            <a:r>
              <a:rPr lang="en" sz="3300">
                <a:solidFill>
                  <a:srgbClr val="C00000"/>
                </a:solidFill>
              </a:rPr>
              <a:t>In Python, (almost) EVERYTHING is an OBJECT!!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28650" y="1565413"/>
            <a:ext cx="7886700" cy="3430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-342106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428"/>
              <a:buChar char="▪"/>
            </a:pPr>
            <a:r>
              <a:rPr lang="en">
                <a:solidFill>
                  <a:schemeClr val="dk1"/>
                </a:solidFill>
              </a:rPr>
              <a:t>In Python every value, variable, function, etc. is embodied by an object</a:t>
            </a:r>
            <a:endParaRPr/>
          </a:p>
          <a:p>
            <a:pPr indent="-342106" lvl="0" marL="431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71428"/>
              <a:buChar char="▪"/>
            </a:pPr>
            <a:r>
              <a:rPr lang="en">
                <a:solidFill>
                  <a:schemeClr val="dk1"/>
                </a:solidFill>
              </a:rPr>
              <a:t>How to check</a:t>
            </a:r>
            <a:r>
              <a:rPr lang="en"/>
              <a:t> if something is an (instance) object: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ct val="52380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&gt;&gt;&gt;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88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isinstance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88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88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True</a:t>
            </a:r>
            <a:endParaRPr/>
          </a:p>
          <a:p>
            <a:pPr indent="-342106" lvl="0" marL="431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71428"/>
              <a:buChar char="▪"/>
            </a:pPr>
            <a:r>
              <a:rPr lang="en">
                <a:solidFill>
                  <a:schemeClr val="dk1"/>
                </a:solidFill>
              </a:rPr>
              <a:t>Each object has specific functions that can be applied to that object. These functions are called </a:t>
            </a:r>
            <a:r>
              <a:rPr b="1" lang="en" u="sng"/>
              <a:t>m</a:t>
            </a:r>
            <a:r>
              <a:rPr b="1" lang="en" u="sng">
                <a:solidFill>
                  <a:schemeClr val="dk1"/>
                </a:solidFill>
              </a:rPr>
              <a:t>ethods !!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  <a:p>
            <a:pPr indent="-342106" lvl="0" marL="431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71428"/>
              <a:buChar char="▪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General syntax: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object_name.method_name(arguments)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cxnSp>
        <p:nvCxnSpPr>
          <p:cNvPr id="63" name="Google Shape;63;p14"/>
          <p:cNvCxnSpPr>
            <a:stCxn id="64" idx="1"/>
          </p:cNvCxnSpPr>
          <p:nvPr/>
        </p:nvCxnSpPr>
        <p:spPr>
          <a:xfrm flipH="1">
            <a:off x="4650831" y="4316427"/>
            <a:ext cx="2389800" cy="289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4" name="Google Shape;64;p14"/>
          <p:cNvSpPr txBox="1"/>
          <p:nvPr/>
        </p:nvSpPr>
        <p:spPr>
          <a:xfrm>
            <a:off x="7040631" y="4143290"/>
            <a:ext cx="2323298" cy="3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ttrocento Sans"/>
              <a:buNone/>
            </a:pPr>
            <a:r>
              <a:rPr b="1" i="0" lang="en" sz="14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notice the dot !</a:t>
            </a:r>
            <a:endParaRPr b="1" i="0" sz="1400" u="none" cap="none" strike="noStrike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Remember Lab 1?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351236" y="1687345"/>
            <a:ext cx="2452500" cy="30822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turtle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 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turtle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Turtle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turtle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137000" y="1223273"/>
            <a:ext cx="1807800" cy="103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gain</a:t>
            </a:r>
            <a:r>
              <a:rPr b="0" i="0" lang="en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to the “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Turtle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class definition that is packaged in module “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turtle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5"/>
          <p:cNvCxnSpPr>
            <a:stCxn id="73" idx="3"/>
          </p:cNvCxnSpPr>
          <p:nvPr/>
        </p:nvCxnSpPr>
        <p:spPr>
          <a:xfrm flipH="1" rot="10800000">
            <a:off x="2944823" y="2278239"/>
            <a:ext cx="500700" cy="61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" name="Google Shape;73;p15"/>
          <p:cNvSpPr txBox="1"/>
          <p:nvPr/>
        </p:nvSpPr>
        <p:spPr>
          <a:xfrm>
            <a:off x="767722" y="2638689"/>
            <a:ext cx="2177100" cy="50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creat</a:t>
            </a: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 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object of type </a:t>
            </a: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Turtle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named 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" name="Google Shape;74;p15"/>
          <p:cNvCxnSpPr>
            <a:stCxn id="71" idx="3"/>
          </p:cNvCxnSpPr>
          <p:nvPr/>
        </p:nvCxnSpPr>
        <p:spPr>
          <a:xfrm>
            <a:off x="2944800" y="1742723"/>
            <a:ext cx="406500" cy="264300"/>
          </a:xfrm>
          <a:prstGeom prst="straightConnector1">
            <a:avLst/>
          </a:prstGeom>
          <a:noFill/>
          <a:ln cap="flat" cmpd="sng" w="9525">
            <a:solidFill>
              <a:srgbClr val="F9267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" name="Google Shape;75;p15"/>
          <p:cNvSpPr txBox="1"/>
          <p:nvPr/>
        </p:nvSpPr>
        <p:spPr>
          <a:xfrm>
            <a:off x="5609598" y="2742566"/>
            <a:ext cx="1576393" cy="276968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 name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635697" y="2376502"/>
            <a:ext cx="1352753" cy="276968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name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7" name="Google Shape;77;p15"/>
          <p:cNvCxnSpPr>
            <a:stCxn id="75" idx="1"/>
          </p:cNvCxnSpPr>
          <p:nvPr/>
        </p:nvCxnSpPr>
        <p:spPr>
          <a:xfrm rot="10800000">
            <a:off x="4386498" y="2290350"/>
            <a:ext cx="1223100" cy="590700"/>
          </a:xfrm>
          <a:prstGeom prst="straightConnector1">
            <a:avLst/>
          </a:prstGeom>
          <a:noFill/>
          <a:ln cap="flat" cmpd="sng" w="9525">
            <a:solidFill>
              <a:srgbClr val="F9267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" name="Google Shape;78;p15"/>
          <p:cNvCxnSpPr>
            <a:stCxn id="76" idx="1"/>
          </p:cNvCxnSpPr>
          <p:nvPr/>
        </p:nvCxnSpPr>
        <p:spPr>
          <a:xfrm rot="10800000">
            <a:off x="5058197" y="2290586"/>
            <a:ext cx="577500" cy="224400"/>
          </a:xfrm>
          <a:prstGeom prst="straightConnector1">
            <a:avLst/>
          </a:prstGeom>
          <a:noFill/>
          <a:ln cap="flat" cmpd="sng" w="9525">
            <a:solidFill>
              <a:srgbClr val="F9267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" name="Google Shape;79;p15"/>
          <p:cNvSpPr txBox="1"/>
          <p:nvPr/>
        </p:nvSpPr>
        <p:spPr>
          <a:xfrm>
            <a:off x="5408018" y="1687336"/>
            <a:ext cx="2127825" cy="39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 the difference between “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turtle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and “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Turtle()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Remember Lab 1? (cont)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760725" y="1765300"/>
            <a:ext cx="4837200" cy="3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What is the object 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What are the methods ? </a:t>
            </a:r>
            <a:endParaRPr/>
          </a:p>
          <a:p>
            <a:pPr indent="-203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What are the method arguments ?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79079" y="1303895"/>
            <a:ext cx="3084733" cy="360096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turtle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 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turtle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Turtle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turtle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252413" y="32682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3000">
                <a:solidFill>
                  <a:schemeClr val="accent2"/>
                </a:solidFill>
              </a:rPr>
              <a:t>String Objects &amp; String Methods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87150" y="287070"/>
            <a:ext cx="83763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3484"/>
              <a:buFont typeface="Quattrocento Sans"/>
              <a:buNone/>
            </a:pPr>
            <a:r>
              <a:rPr b="1" lang="en"/>
              <a:t>String Objects: </a:t>
            </a:r>
            <a:br>
              <a:rPr b="1" lang="en"/>
            </a:br>
            <a:r>
              <a:rPr lang="en" sz="3000"/>
              <a:t>    </a:t>
            </a:r>
            <a:r>
              <a:rPr lang="en" sz="2188"/>
              <a:t>Displaying / Printing Strings  </a:t>
            </a:r>
            <a:br>
              <a:rPr lang="en" sz="2188"/>
            </a:br>
            <a:r>
              <a:rPr lang="en" sz="2188"/>
              <a:t>              Formatting Strings - Escape Sequences</a:t>
            </a:r>
            <a:endParaRPr sz="3188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15500" y="1581202"/>
            <a:ext cx="88596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60655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 sz="1800"/>
              <a:t>The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" sz="1800"/>
              <a:t> is a special character, called an </a:t>
            </a:r>
            <a:r>
              <a:rPr i="1" lang="en" sz="1800"/>
              <a:t>escape character</a:t>
            </a:r>
            <a:endParaRPr sz="1800"/>
          </a:p>
          <a:p>
            <a:pPr indent="-1397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00"/>
          </a:p>
          <a:p>
            <a:pPr indent="-160655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 sz="1800"/>
              <a:t>When used in strings in sequence with other characters,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print()</a:t>
            </a:r>
            <a:r>
              <a:rPr lang="en" sz="1800"/>
              <a:t> treats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" sz="1800"/>
              <a:t> as follows:</a:t>
            </a:r>
            <a:endParaRPr sz="1800"/>
          </a:p>
        </p:txBody>
      </p:sp>
      <p:graphicFrame>
        <p:nvGraphicFramePr>
          <p:cNvPr id="99" name="Google Shape;99;p18"/>
          <p:cNvGraphicFramePr/>
          <p:nvPr/>
        </p:nvGraphicFramePr>
        <p:xfrm>
          <a:off x="194449" y="22144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{2C702B49-75FA-4894-AA72-3E111D04514F}</a:tableStyleId>
              </a:tblPr>
              <a:tblGrid>
                <a:gridCol w="1776000"/>
                <a:gridCol w="2508675"/>
                <a:gridCol w="2281650"/>
                <a:gridCol w="2188775"/>
              </a:tblGrid>
              <a:tr h="26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/>
                        <a:t>Escape Sequence</a:t>
                      </a:r>
                      <a:endParaRPr b="1" sz="14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/>
                        <a:t>Example</a:t>
                      </a:r>
                      <a:endParaRPr b="1" sz="14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/>
                        <a:t>Output</a:t>
                      </a:r>
                      <a:endParaRPr b="1" sz="14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</a:tr>
              <a:tr h="48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newline (ASCII linefeed - LF)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"How\nare\nyou?"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How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are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you</a:t>
                      </a:r>
                      <a:r>
                        <a:rPr b="0"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?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1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tab (ASCII horizontal tab - TAB)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'3\t4\t5'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3   4   5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\\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blackslash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'\\'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\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\'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single quote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'don\'t'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don’t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\"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double quote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 says, \"hi\"."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He says, "hi".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