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50f3f72f8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2650f3f72f8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c211b2c7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bc211b2c77_1_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c211b2c7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bc211b2c77_1_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c211b2c77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bc211b2c77_1_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c211b2c7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bc211b2c77_1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c211b2c7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bc211b2c77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c211b2c7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bc211b2c77_1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c211b2c77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bc211b2c77_1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c211b2c7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bc211b2c77_1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c211b2c77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bc211b2c77_1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SLIDES_API199534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SLIDES_API199534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bc211b2c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bc211b2c77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a1f0ff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6a1f0ff9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c211b2c77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bc211b2c77_1_1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SLIDES_API111266430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SLIDES_API111266430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a1f0ff9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6a1f0ff9b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c211b2c77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bc211b2c77_1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c211b2c77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bc211b2c77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c211b2c7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bc211b2c7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bc211b2c7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bc211b2c77_1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c211b2c7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bc211b2c77_1_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c211b2c7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2bc211b2c77_1_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211b2c7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bc211b2c77_1_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c211b2c7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bc211b2c77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c211b2c7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bc211b2c77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300"/>
              <a:buFont typeface="Quattrocento Sans"/>
              <a:buNone/>
              <a:defRPr>
                <a:solidFill>
                  <a:srgbClr val="1717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17171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171717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171717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8"/>
            <a:ext cx="78867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sli.do/features-google-slides?payload=eyJwb2xsVXVpZCI6Ijc3NjllN2M2LWNjMTUtNGUxZi05OGE5LTdjZWQyYTVkMzU0MCIsInByZXNlbnRhdGlvbklkIjoiMUYzSmxvaFptaGJiUmJIYkRpOEV1VnlrSmNfUVB1LU5hUF9Ua3EwRDdQcDAiLCJzbGlkZUlkIjoiU0xJREVTX0FQSTE5OTUzNDExXzAiLCJ0aW1lbGluZSI6W3sic2hvd1Jlc3VsdHMiOmZhbHNlLCJwb2xsUXVlc3Rpb25VdWlkIjoiMTA5NmVhNmYtYmZmMi00Y2FjLTg1OWMtMzliNzIwNjkzNTU5In0seyJzaG93UmVzdWx0cyI6dHJ1ZSwicG9sbFF1ZXN0aW9uVXVpZCI6IjEwOTZlYTZmLWJmZjItNGNhYy04NTljLTM5YjcyMDY5MzU1OSJ9XSwidHlwZSI6IlNsaWRvUG9sbCJ9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li.do/features-google-slides?payload=eyJwb2xsVXVpZCI6ImMyZGRlOWY5LTNkZGYtNDE3NS05MjViLTEzNzJhM2JlYmJhYiIsInByZXNlbnRhdGlvbklkIjoiMUYzSmxvaFptaGJiUmJIYkRpOEV1VnlrSmNfUVB1LU5hUF9Ua3EwRDdQcDAiLCJzbGlkZUlkIjoiU0xJREVTX0FQSTExMTI2NjQzMDFfMCIsInRpbWVsaW5lIjpbeyJzaG93UmVzdWx0cyI6ZmFsc2UsInBvbGxRdWVzdGlvblV1aWQiOiI1MWRjZjZmMS1lYjVmLTQyY2QtODYxNy1lNjg1NWZkZDYxOWUifSx7InNob3dSZXN1bHRzIjp0cnVlLCJwb2xsUXVlc3Rpb25VdWlkIjoiNTFkY2Y2ZjEtZWI1Zi00MmNkLTg2MTctZTY4NTVmZGQ2MTllIn1dLCJ0eXBlIjoiU2xpZG9Qb2xsIn0%3D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188970" y="1848251"/>
            <a:ext cx="6407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 sz="6000"/>
            </a:br>
            <a:r>
              <a:rPr b="0" lang="en" sz="3600"/>
              <a:t>Tutorial </a:t>
            </a:r>
            <a:r>
              <a:rPr lang="en" sz="3600"/>
              <a:t>6</a:t>
            </a:r>
            <a:r>
              <a:rPr b="0" lang="en" sz="3600"/>
              <a:t> - Week </a:t>
            </a:r>
            <a:r>
              <a:rPr lang="en" sz="3600"/>
              <a:t>7</a:t>
            </a:r>
            <a:endParaRPr/>
          </a:p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88970" y="2942540"/>
            <a:ext cx="6407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252413" y="31158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accent1"/>
                </a:solidFill>
              </a:rPr>
              <a:t>Iterative structures:</a:t>
            </a:r>
            <a:r>
              <a:rPr lang="en" sz="3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" sz="3000">
                <a:solidFill>
                  <a:schemeClr val="accent1"/>
                </a:solidFill>
              </a:rPr>
              <a:t>loops </a:t>
            </a:r>
            <a:endParaRPr i="1"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Courier New"/>
              <a:buNone/>
            </a:pPr>
            <a:r>
              <a:rPr lang="en" sz="330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3300"/>
              <a:t>loop general syntax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2576575" y="2045050"/>
            <a:ext cx="39924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b="1" i="0" lang="en" sz="24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iterable: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 flipH="1" rot="10800000">
            <a:off x="2474044" y="2895713"/>
            <a:ext cx="822000" cy="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p20"/>
          <p:cNvSpPr txBox="1"/>
          <p:nvPr/>
        </p:nvSpPr>
        <p:spPr>
          <a:xfrm>
            <a:off x="442450" y="3753725"/>
            <a:ext cx="3693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Body of the for loop needs to be indented !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 rot="10800000">
            <a:off x="6433650" y="2506800"/>
            <a:ext cx="627000" cy="110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20"/>
          <p:cNvSpPr txBox="1"/>
          <p:nvPr/>
        </p:nvSpPr>
        <p:spPr>
          <a:xfrm>
            <a:off x="5312400" y="3744650"/>
            <a:ext cx="3654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</a:t>
            </a: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olon </a:t>
            </a: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after the iterable is mandatory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 flipH="1">
            <a:off x="4962394" y="1917244"/>
            <a:ext cx="199800" cy="244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4558553" y="1148844"/>
            <a:ext cx="30618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Iterables we have covered so far: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47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●"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i="0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tring</a:t>
            </a: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endParaRPr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47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●"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ranges</a:t>
            </a:r>
            <a:endParaRPr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26" name="Google Shape;126;p21"/>
          <p:cNvSpPr txBox="1"/>
          <p:nvPr>
            <p:ph idx="1" type="subTitle"/>
          </p:nvPr>
        </p:nvSpPr>
        <p:spPr>
          <a:xfrm>
            <a:off x="252413" y="33444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700">
                <a:solidFill>
                  <a:schemeClr val="accent1"/>
                </a:solidFill>
              </a:rPr>
              <a:t>Iterating over iterable objects:</a:t>
            </a:r>
            <a:r>
              <a:rPr lang="en"/>
              <a:t> </a:t>
            </a:r>
            <a:r>
              <a:rPr b="1" i="1" lang="en" sz="2700">
                <a:solidFill>
                  <a:schemeClr val="accent1"/>
                </a:solidFill>
              </a:rPr>
              <a:t>strings </a:t>
            </a:r>
            <a:r>
              <a:rPr lang="en" sz="2700">
                <a:solidFill>
                  <a:schemeClr val="accent1"/>
                </a:solidFill>
              </a:rPr>
              <a:t>and </a:t>
            </a:r>
            <a:r>
              <a:rPr b="1" i="1" lang="en" sz="2700">
                <a:solidFill>
                  <a:schemeClr val="accent1"/>
                </a:solidFill>
              </a:rPr>
              <a:t>ranges</a:t>
            </a:r>
            <a:endParaRPr b="1" i="1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Iterating over </a:t>
            </a:r>
            <a:r>
              <a:rPr b="1" i="1" lang="en"/>
              <a:t>string</a:t>
            </a:r>
            <a:r>
              <a:rPr lang="en"/>
              <a:t> objects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628650" y="1369221"/>
            <a:ext cx="7774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Example:  </a:t>
            </a:r>
            <a:r>
              <a:rPr lang="en"/>
              <a:t>printing each character in a string: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1996750" y="2475825"/>
            <a:ext cx="4752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string1 </a:t>
            </a:r>
            <a:r>
              <a:rPr b="0" i="0" lang="en" sz="2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24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endParaRPr b="0" i="0" sz="2400" u="none" cap="none" strike="noStrike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2400" u="none" cap="none" strike="noStrike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 </a:t>
            </a:r>
            <a:r>
              <a:rPr b="1" i="0" lang="en" sz="24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string1: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lang="en" sz="2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(character)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Iterating over </a:t>
            </a:r>
            <a:r>
              <a:rPr b="1" i="1" lang="en"/>
              <a:t>range </a:t>
            </a:r>
            <a:r>
              <a:rPr lang="en"/>
              <a:t>objects</a:t>
            </a:r>
            <a:r>
              <a:rPr lang="en"/>
              <a:t> 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628650" y="1672701"/>
            <a:ext cx="78867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2400"/>
              <a:t>E</a:t>
            </a:r>
            <a:r>
              <a:rPr b="1" lang="en" sz="2400"/>
              <a:t>xample:</a:t>
            </a:r>
            <a:r>
              <a:rPr lang="en" sz="2400"/>
              <a:t> </a:t>
            </a:r>
            <a:r>
              <a:rPr lang="en" sz="2400">
                <a:solidFill>
                  <a:schemeClr val="dk1"/>
                </a:solidFill>
              </a:rPr>
              <a:t>printing each number in a range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2134474" y="2236200"/>
            <a:ext cx="51660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i="0" lang="en" sz="24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2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2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2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Iterating using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/>
              <a:t>and</a:t>
            </a:r>
            <a:r>
              <a:rPr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loops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628650" y="1369222"/>
            <a:ext cx="7886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/>
              <a:t>loops can also be used to iterate over iterable objects.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210925" y="2360175"/>
            <a:ext cx="2994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string1 </a:t>
            </a: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endParaRPr b="0" i="0" u="none" cap="none" strike="noStrike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</a:pPr>
            <a:r>
              <a:t/>
            </a:r>
            <a:endParaRPr b="0" i="0" u="none" cap="none" strike="noStrike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urier New"/>
              <a:buNone/>
            </a:pPr>
            <a:r>
              <a:rPr b="1" i="0" lang="en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 </a:t>
            </a:r>
            <a:r>
              <a:rPr b="1" i="0" lang="en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string1:</a:t>
            </a:r>
            <a:endParaRPr b="0" i="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urier New"/>
              <a:buNone/>
            </a:pPr>
            <a:r>
              <a:rPr b="1" i="0" lang="en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(character)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333374" y="2237025"/>
            <a:ext cx="3500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string1 </a:t>
            </a: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endParaRPr b="0" i="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urier New"/>
              <a:buNone/>
            </a:pPr>
            <a:r>
              <a:rPr b="1" i="0" lang="en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(string1):</a:t>
            </a:r>
            <a:endParaRPr b="0" i="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(string1[i])</a:t>
            </a:r>
            <a:endParaRPr b="0" i="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</a:t>
            </a: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2959871" y="2528725"/>
            <a:ext cx="1307400" cy="429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Equivalent to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621300" y="1687100"/>
            <a:ext cx="2540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efine </a:t>
            </a: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initialize the loop variable (In this example the loop variable holts the intext at which we start the iteration.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1" name="Google Shape;151;p24"/>
          <p:cNvCxnSpPr/>
          <p:nvPr/>
        </p:nvCxnSpPr>
        <p:spPr>
          <a:xfrm flipH="1">
            <a:off x="4998525" y="2464000"/>
            <a:ext cx="1630500" cy="13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24"/>
          <p:cNvSpPr txBox="1"/>
          <p:nvPr/>
        </p:nvSpPr>
        <p:spPr>
          <a:xfrm>
            <a:off x="6718350" y="3175200"/>
            <a:ext cx="234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the loop variable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3" name="Google Shape;153;p24"/>
          <p:cNvCxnSpPr/>
          <p:nvPr/>
        </p:nvCxnSpPr>
        <p:spPr>
          <a:xfrm rot="10800000">
            <a:off x="5515075" y="3261475"/>
            <a:ext cx="1137000" cy="4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p24"/>
          <p:cNvSpPr txBox="1"/>
          <p:nvPr/>
        </p:nvSpPr>
        <p:spPr>
          <a:xfrm>
            <a:off x="515950" y="3688226"/>
            <a:ext cx="2048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rng = </a:t>
            </a:r>
            <a:r>
              <a:rPr lang="en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range(4)</a:t>
            </a:r>
            <a:endParaRPr b="0" i="0" u="none" cap="none" strike="noStrike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</a:pPr>
            <a:r>
              <a:t/>
            </a:r>
            <a:endParaRPr b="0" i="0" u="none" cap="none" strike="noStrike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urier New"/>
              <a:buNone/>
            </a:pPr>
            <a:r>
              <a:rPr b="1" i="0" lang="en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rng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429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urier New"/>
              <a:buNone/>
            </a:pPr>
            <a:r>
              <a:rPr b="1" i="0" lang="en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2959871" y="4052725"/>
            <a:ext cx="1307400" cy="429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Equivalent to</a:t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333377" y="3684818"/>
            <a:ext cx="23460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rng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range(4)</a:t>
            </a:r>
            <a:endParaRPr b="0" i="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urier New"/>
              <a:buNone/>
            </a:pPr>
            <a:r>
              <a:rPr b="1" i="0" lang="en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rng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rng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[i])</a:t>
            </a:r>
            <a:endParaRPr b="0" i="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</a:t>
            </a: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0" i="0" lang="en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0" i="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252413" y="31158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700">
                <a:solidFill>
                  <a:schemeClr val="accent1"/>
                </a:solidFill>
              </a:rPr>
              <a:t>Nesting loops</a:t>
            </a:r>
            <a:endParaRPr b="1" i="1" sz="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 sz="3300"/>
              <a:t>Nesting loops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502500" y="1323200"/>
            <a:ext cx="86415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body of a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2000"/>
              <a:t>or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while </a:t>
            </a:r>
            <a:r>
              <a:rPr lang="en" sz="2000"/>
              <a:t>loop can contain other loops (and much more).</a:t>
            </a:r>
            <a:endParaRPr sz="2000"/>
          </a:p>
          <a:p>
            <a:pPr indent="0" lvl="0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structure is called a </a:t>
            </a:r>
            <a:r>
              <a:rPr b="1" lang="en" sz="2000"/>
              <a:t>nested loop</a:t>
            </a:r>
            <a:r>
              <a:rPr lang="en" sz="2000"/>
              <a:t>.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Example:</a:t>
            </a:r>
            <a:endParaRPr b="1" sz="2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/>
          </a:p>
        </p:txBody>
      </p:sp>
      <p:sp>
        <p:nvSpPr>
          <p:cNvPr id="169" name="Google Shape;169;p26"/>
          <p:cNvSpPr txBox="1"/>
          <p:nvPr/>
        </p:nvSpPr>
        <p:spPr>
          <a:xfrm>
            <a:off x="1254874" y="3426046"/>
            <a:ext cx="3897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urier New"/>
              <a:buNone/>
            </a:pPr>
            <a:r>
              <a:rPr b="1" i="0" lang="en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0" lang="en" sz="18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b="1" i="0" lang="en" sz="18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8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(i, j)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4903700" y="3664850"/>
            <a:ext cx="33972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1155C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does this code output ?</a:t>
            </a:r>
            <a:endParaRPr sz="1800">
              <a:solidFill>
                <a:srgbClr val="1155CC"/>
              </a:solidFill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007EE5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444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Practice Problems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181" name="Google Shape;181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82" name="Google Shape;182;p28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the value of the variable total after running the following code?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83" name="Google Shape;183;p28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84" name="Google Shape;184;p28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185" name="Google Shape;185;p2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925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2200"/>
              <a:t>Lab 3 review</a:t>
            </a:r>
            <a:endParaRPr sz="2200"/>
          </a:p>
          <a:p>
            <a:pPr indent="-34925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2200"/>
              <a:t>L</a:t>
            </a:r>
            <a:r>
              <a:rPr lang="en" sz="2200"/>
              <a:t>ecture review</a:t>
            </a:r>
            <a:endParaRPr sz="2200"/>
          </a:p>
          <a:p>
            <a:pPr indent="-26670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•"/>
            </a:pPr>
            <a:r>
              <a:rPr lang="en" sz="1900"/>
              <a:t>Python i</a:t>
            </a:r>
            <a:r>
              <a:rPr lang="en" sz="1900"/>
              <a:t>terators: ranges </a:t>
            </a:r>
            <a:endParaRPr sz="1900">
              <a:solidFill>
                <a:schemeClr val="dk1"/>
              </a:solidFill>
            </a:endParaRPr>
          </a:p>
          <a:p>
            <a:pPr indent="-26670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900"/>
              <a:t>Iterative structures: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900"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900"/>
              <a:t> loops </a:t>
            </a:r>
            <a:endParaRPr sz="1900"/>
          </a:p>
          <a:p>
            <a:pPr indent="-26670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900"/>
              <a:t>Applications: iteration over iterative objects, e.g., strings and ranges</a:t>
            </a:r>
            <a:endParaRPr sz="1900"/>
          </a:p>
          <a:p>
            <a:pPr indent="-266700" lvl="1" marL="711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900">
                <a:solidFill>
                  <a:schemeClr val="dk1"/>
                </a:solidFill>
              </a:rPr>
              <a:t>Comparison between </a:t>
            </a:r>
            <a:r>
              <a:rPr b="1"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and </a:t>
            </a:r>
            <a:r>
              <a:rPr b="1" lang="en" sz="19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lang="en" sz="1900">
                <a:solidFill>
                  <a:schemeClr val="dk1"/>
                </a:solidFill>
              </a:rPr>
              <a:t> loops</a:t>
            </a:r>
            <a:endParaRPr sz="1900"/>
          </a:p>
          <a:p>
            <a:pPr indent="-34925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" sz="2200"/>
              <a:t>Practice questions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787448" y="1254444"/>
            <a:ext cx="7091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the value of the variable </a:t>
            </a:r>
            <a:r>
              <a:rPr b="1" i="0" lang="en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total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after running the following code?</a:t>
            </a:r>
            <a:endParaRPr sz="1100"/>
          </a:p>
        </p:txBody>
      </p:sp>
      <p:sp>
        <p:nvSpPr>
          <p:cNvPr id="192" name="Google Shape;192;p29"/>
          <p:cNvSpPr txBox="1"/>
          <p:nvPr/>
        </p:nvSpPr>
        <p:spPr>
          <a:xfrm>
            <a:off x="628650" y="2581595"/>
            <a:ext cx="3321300" cy="14499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i="0" lang="en" sz="14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1" i="0" lang="en" sz="14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total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100"/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754125" y="1975206"/>
            <a:ext cx="35610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 b="1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i="0" sz="18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4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 above / an error is thrown</a:t>
            </a:r>
            <a:endParaRPr b="1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1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787448" y="1254444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Q1.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the value of the variable </a:t>
            </a:r>
            <a:r>
              <a:rPr b="1" i="0" lang="en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total </a:t>
            </a:r>
            <a:r>
              <a:rPr b="0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after running the following code?</a:t>
            </a:r>
            <a:endParaRPr sz="1100"/>
          </a:p>
        </p:txBody>
      </p:sp>
      <p:sp>
        <p:nvSpPr>
          <p:cNvPr id="200" name="Google Shape;200;p30"/>
          <p:cNvSpPr txBox="1"/>
          <p:nvPr/>
        </p:nvSpPr>
        <p:spPr>
          <a:xfrm>
            <a:off x="628650" y="2581594"/>
            <a:ext cx="3321271" cy="1403679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Courier New"/>
              <a:buNone/>
            </a:pP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i="0" lang="en" sz="14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1" i="0" lang="en" sz="1400" u="none" cap="none" strike="noStrike">
                <a:solidFill>
                  <a:srgbClr val="AA22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total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" sz="14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 sz="1100"/>
          </a:p>
          <a:p>
            <a:pPr indent="0" lvl="0" marL="0" marR="0" rtl="0" algn="l">
              <a:lnSpc>
                <a:spcPct val="85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754125" y="1975206"/>
            <a:ext cx="3561075" cy="27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 b="1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Courier New"/>
              <a:buAutoNum type="alphaUcPeriod"/>
            </a:pPr>
            <a:r>
              <a:rPr b="1" i="0" lang="en" sz="18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i="0" sz="18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4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 above / an error is thrown</a:t>
            </a:r>
            <a:endParaRPr b="1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206" name="Google Shape;206;p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207" name="Google Shape;207;p31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is printed after running the following code?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08" name="Google Shape;208;p31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209" name="Google Shape;209;p31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210" name="Google Shape;210;p31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806324" y="1037747"/>
            <a:ext cx="7091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Q2. What is printed after running the following code?</a:t>
            </a:r>
            <a:endParaRPr sz="1100"/>
          </a:p>
        </p:txBody>
      </p:sp>
      <p:sp>
        <p:nvSpPr>
          <p:cNvPr id="217" name="Google Shape;217;p32"/>
          <p:cNvSpPr txBox="1"/>
          <p:nvPr/>
        </p:nvSpPr>
        <p:spPr>
          <a:xfrm>
            <a:off x="4754125" y="1975206"/>
            <a:ext cx="35610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walkruning</a:t>
            </a:r>
            <a:endParaRPr sz="1100"/>
          </a:p>
          <a:p>
            <a:pPr indent="-254000" lvl="0" marL="3429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walkng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rung</a:t>
            </a:r>
            <a:endParaRPr b="1" i="0" sz="18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runng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4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 above or an error is thrown</a:t>
            </a:r>
            <a:endParaRPr sz="1100"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1782550"/>
            <a:ext cx="40671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/>
              <a:t>Review Practice Problem 2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806324" y="1037747"/>
            <a:ext cx="7091797" cy="65195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Q2. What is printed after running the following code?</a:t>
            </a:r>
            <a:endParaRPr sz="1100"/>
          </a:p>
        </p:txBody>
      </p:sp>
      <p:sp>
        <p:nvSpPr>
          <p:cNvPr id="225" name="Google Shape;225;p33"/>
          <p:cNvSpPr txBox="1"/>
          <p:nvPr/>
        </p:nvSpPr>
        <p:spPr>
          <a:xfrm>
            <a:off x="4754125" y="1975206"/>
            <a:ext cx="35610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walkruning</a:t>
            </a:r>
            <a:endParaRPr sz="1100"/>
          </a:p>
          <a:p>
            <a:pPr indent="-254000" lvl="0" marL="3429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walkng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spcBef>
                <a:spcPts val="150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Courier New"/>
              <a:buAutoNum type="alphaUcPeriod"/>
            </a:pPr>
            <a:r>
              <a:rPr b="1" lang="en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rung</a:t>
            </a:r>
            <a:endParaRPr b="1" i="0" sz="1800" u="none" cap="none" strike="noStrike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runng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400"/>
              <a:buFont typeface="Quattrocento Sans"/>
              <a:buAutoNum type="alphaUcPeriod"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 above or an error is thrown</a:t>
            </a:r>
            <a:endParaRPr sz="1100"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1782550"/>
            <a:ext cx="40671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r>
              <a:rPr lang="en" sz="3300"/>
              <a:t>Coding Question 1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628650" y="1066028"/>
            <a:ext cx="78867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165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b="1" lang="en" sz="7200"/>
              <a:t>Problem statement</a:t>
            </a:r>
            <a:endParaRPr sz="7200"/>
          </a:p>
          <a:p>
            <a:pPr indent="-1905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7200"/>
              <a:t>Complete functio</a:t>
            </a:r>
            <a:r>
              <a:rPr lang="en" sz="7200">
                <a:solidFill>
                  <a:srgbClr val="FFFFFF"/>
                </a:solidFill>
              </a:rPr>
              <a:t>n </a:t>
            </a:r>
            <a:r>
              <a:rPr lang="en" sz="7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alternate_letters</a:t>
            </a:r>
            <a:r>
              <a:rPr lang="en" sz="7200">
                <a:solidFill>
                  <a:srgbClr val="FFFFFF"/>
                </a:solidFill>
              </a:rPr>
              <a:t> ac</a:t>
            </a:r>
            <a:r>
              <a:rPr lang="en" sz="7200"/>
              <a:t>cording to its docstring</a:t>
            </a:r>
            <a:endParaRPr sz="720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66"/>
              <a:buNone/>
            </a:pPr>
            <a:r>
              <a:rPr b="1" lang="en" sz="7200">
                <a:solidFill>
                  <a:srgbClr val="F8F8F8"/>
                </a:solidFill>
              </a:rPr>
              <a:t>	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/>
        </p:nvSpPr>
        <p:spPr>
          <a:xfrm>
            <a:off x="1000000" y="1655475"/>
            <a:ext cx="7143900" cy="33708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b="1" i="0" lang="en" sz="15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5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alternate_letters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(s1, s2):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1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 (str, str) --&gt; str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500"/>
              <a:buFont typeface="Courier New"/>
              <a:buNone/>
            </a:pPr>
            <a:r>
              <a:rPr b="0" i="1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string made up of alternating letters from s1 and </a:t>
            </a:r>
            <a:endParaRPr b="0" i="1" sz="1500" u="none" cap="none" strike="noStrike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500"/>
              <a:buFont typeface="Courier New"/>
              <a:buNone/>
            </a:pPr>
            <a:r>
              <a:rPr b="0" i="1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s2. Start with s1[0], then s2[1], s1[2], and so on. </a:t>
            </a:r>
            <a:endParaRPr b="0" i="1" sz="1500" u="none" cap="none" strike="noStrike">
              <a:solidFill>
                <a:srgbClr val="BA21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500"/>
              <a:buFont typeface="Courier New"/>
              <a:buNone/>
            </a:pPr>
            <a:r>
              <a:rPr b="0" i="1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Assume len(s1) == len(s2).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500"/>
              <a:buFont typeface="Courier New"/>
              <a:buNone/>
            </a:pPr>
            <a:r>
              <a:rPr b="0" i="1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alternate_letters ('abc', '123')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500"/>
              <a:buFont typeface="Courier New"/>
              <a:buNone/>
            </a:pPr>
            <a:r>
              <a:rPr b="0" i="1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	'a2c'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500"/>
              <a:buFont typeface="Courier New"/>
              <a:buNone/>
            </a:pPr>
            <a:r>
              <a:rPr b="0" i="1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alternate_letters ('abcd', ‘1234')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500"/>
              <a:buFont typeface="Courier New"/>
              <a:buNone/>
            </a:pPr>
            <a:r>
              <a:rPr b="0" i="1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	'a2c4'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attrocento San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A2121"/>
              </a:buClr>
              <a:buSzPts val="1500"/>
              <a:buFont typeface="Courier New"/>
              <a:buNone/>
            </a:pPr>
            <a:r>
              <a:rPr b="0" i="1" lang="en" sz="1500" u="none" cap="none" strike="noStrike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	"""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28650" y="1396950"/>
            <a:ext cx="8230500" cy="359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After this tutorial, learners should be able to: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</a:rPr>
              <a:t>recognize and describe range objects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" sz="2400">
                <a:solidFill>
                  <a:schemeClr val="lt1"/>
                </a:solidFill>
              </a:rPr>
              <a:t>understand how to use range objects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</a:rPr>
              <a:t>recognize and describe for loops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" sz="2400">
                <a:solidFill>
                  <a:schemeClr val="lt1"/>
                </a:solidFill>
              </a:rPr>
              <a:t>understand the execution for loops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●"/>
            </a:pPr>
            <a:r>
              <a:rPr lang="en" sz="2400">
                <a:solidFill>
                  <a:schemeClr val="lt1"/>
                </a:solidFill>
              </a:rPr>
              <a:t>design and implement for loops for string and range objects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Lab Review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52413" y="31920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 sz="3000">
                <a:solidFill>
                  <a:schemeClr val="accent2"/>
                </a:solidFill>
              </a:rPr>
              <a:t>Detecting the </a:t>
            </a:r>
            <a:r>
              <a:rPr i="1" lang="en" sz="3000">
                <a:solidFill>
                  <a:schemeClr val="accent2"/>
                </a:solidFill>
              </a:rPr>
              <a:t>overlap of two circles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92815" y="1917235"/>
            <a:ext cx="2342234" cy="986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Lab 3: Circle Overlap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893972" y="417449"/>
            <a:ext cx="8412585" cy="493748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circle_overlap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(circ1_centre_x, circ1_centre_y, circ1_radius,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circ2_centre_x, circ2_centre_y, circ2_radius):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(int, int, int, int, int, int) -&gt; str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Function determines whether two circles overlap. When circles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overlap, the function checks for the following scenarios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    1. The two circles perfectly overlap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    2. The first circle is contained within the second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    3. The second circle is contained within the first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    4. The circle have overlapping area, but neither is completely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contained within the other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Function inputs represent x and y coordinates circle centres and their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radii (see lab document)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The function returns a string describing the overlap scenario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&gt;&gt;&gt; circle_overlap(0,1,3,6,4,1)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'no overlap'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&gt;&gt;&gt; circle_overlap(0,1,3,0,1,3)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'identical circles'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&gt;&gt;&gt; circle_overlap(1,1,10,6,7,1)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'circle 2 is contained within circle 1'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&gt;&gt;&gt; circle_overlap(-1,-2,2,0,0,11)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'circle 1 is contained within circle 2'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&gt;&gt;&gt; circle_overlap(1,-2,2,-4,0,5)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'circles overlap'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" sz="1100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Lab 3: Circle Overlap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b="1" lang="en" sz="2200"/>
              <a:t>It is always a good idea to have a plan before coding anything:</a:t>
            </a:r>
            <a:endParaRPr sz="2200"/>
          </a:p>
          <a:p>
            <a:pPr indent="-260350" lvl="1" marL="7239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00"/>
              <a:buChar char="▪"/>
            </a:pPr>
            <a:r>
              <a:rPr lang="en" sz="1900"/>
              <a:t>Can this problem be broken down into smaller steps?</a:t>
            </a:r>
            <a:endParaRPr sz="1900"/>
          </a:p>
          <a:p>
            <a:pPr indent="-260350" lvl="1" marL="7239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00"/>
              <a:buChar char="▪"/>
            </a:pPr>
            <a:r>
              <a:rPr lang="en" sz="1900"/>
              <a:t>Is there an easy part that we can start working on first?</a:t>
            </a:r>
            <a:endParaRPr sz="1900"/>
          </a:p>
          <a:p>
            <a:pPr indent="0" lvl="0" marL="3429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00"/>
              <a:buChar char="▪"/>
            </a:pPr>
            <a:r>
              <a:rPr lang="en" sz="2200"/>
              <a:t>Make sure you test your code when you are working on each part of your algorithm plan!!</a:t>
            </a:r>
            <a:endParaRPr sz="2200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200"/>
          </a:p>
          <a:p>
            <a:pPr indent="-1651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2200"/>
          </a:p>
          <a:p>
            <a:pPr indent="-381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Quattrocento Sans"/>
              <a:buNone/>
            </a:pPr>
            <a:r>
              <a:rPr lang="en"/>
              <a:t>Lab 3: Sample Pseudo-code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8050" y="1325175"/>
            <a:ext cx="60597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44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Step 1: Calculate the distance,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d, </a:t>
            </a:r>
            <a:r>
              <a:rPr lang="en"/>
              <a:t>between the centers of the two circles</a:t>
            </a:r>
            <a:endParaRPr/>
          </a:p>
          <a:p>
            <a:pPr indent="-2032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36550" lvl="0" marL="444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Step 2: Check for overlap</a:t>
            </a:r>
            <a:endParaRPr/>
          </a:p>
          <a:p>
            <a:pPr indent="-260350" lvl="1" marL="711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if</a:t>
            </a:r>
            <a:r>
              <a:rPr i="1" lang="en"/>
              <a:t> </a:t>
            </a:r>
            <a:r>
              <a:rPr lang="en"/>
              <a:t>d is greater than</a:t>
            </a:r>
            <a:r>
              <a:rPr i="1" lang="en"/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r1 + r2</a:t>
            </a:r>
            <a:r>
              <a:rPr lang="en"/>
              <a:t>: return “no overlap”</a:t>
            </a:r>
            <a:endParaRPr/>
          </a:p>
          <a:p>
            <a:pPr indent="-260350" lvl="1" marL="711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/>
              <a:t>else (determine the nature of the overlap):</a:t>
            </a:r>
            <a:endParaRPr/>
          </a:p>
          <a:p>
            <a:pPr indent="-273050" lvl="2" marL="1054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700"/>
              <a:t>if the centres are identical: return “identical circles”</a:t>
            </a:r>
            <a:endParaRPr sz="1700"/>
          </a:p>
          <a:p>
            <a:pPr indent="-273050" lvl="2" marL="1054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700"/>
              <a:t>else, if the radius of circle 1  is greater than d + the radius of circle 2: return “2 in 1”</a:t>
            </a:r>
            <a:endParaRPr sz="1700"/>
          </a:p>
          <a:p>
            <a:pPr indent="-273050" lvl="2" marL="1054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700"/>
              <a:t>else,  i</a:t>
            </a:r>
            <a:r>
              <a:rPr lang="en" sz="1700">
                <a:solidFill>
                  <a:schemeClr val="dk1"/>
                </a:solidFill>
              </a:rPr>
              <a:t>f the radius of circle 2  is greater than d + the radius of circle 1: return  “1 in 2”</a:t>
            </a:r>
            <a:endParaRPr sz="1700"/>
          </a:p>
          <a:p>
            <a:pPr indent="-260350" lvl="2" marL="1054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▪"/>
            </a:pPr>
            <a:r>
              <a:rPr lang="en" sz="1700"/>
              <a:t>else: return “overlap</a:t>
            </a:r>
            <a:r>
              <a:rPr lang="en" sz="1600"/>
              <a:t>”</a:t>
            </a:r>
            <a:endParaRPr sz="16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251074" y="1477576"/>
            <a:ext cx="1513800" cy="1363200"/>
          </a:xfrm>
          <a:prstGeom prst="ellipse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7764852" y="908863"/>
            <a:ext cx="1056600" cy="933900"/>
          </a:xfrm>
          <a:prstGeom prst="ellipse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 flipH="1" rot="10800000">
            <a:off x="7007962" y="1375894"/>
            <a:ext cx="1285200" cy="78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6"/>
          <p:cNvCxnSpPr>
            <a:stCxn id="75" idx="0"/>
          </p:cNvCxnSpPr>
          <p:nvPr/>
        </p:nvCxnSpPr>
        <p:spPr>
          <a:xfrm>
            <a:off x="7007974" y="1477576"/>
            <a:ext cx="0" cy="681600"/>
          </a:xfrm>
          <a:prstGeom prst="straightConnector1">
            <a:avLst/>
          </a:prstGeom>
          <a:noFill/>
          <a:ln cap="flat" cmpd="sng" w="9525">
            <a:solidFill>
              <a:srgbClr val="56565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6"/>
          <p:cNvCxnSpPr>
            <a:endCxn id="76" idx="0"/>
          </p:cNvCxnSpPr>
          <p:nvPr/>
        </p:nvCxnSpPr>
        <p:spPr>
          <a:xfrm rot="10800000">
            <a:off x="8293152" y="908864"/>
            <a:ext cx="0" cy="466800"/>
          </a:xfrm>
          <a:prstGeom prst="straightConnector1">
            <a:avLst/>
          </a:prstGeom>
          <a:noFill/>
          <a:ln cap="flat" cmpd="sng" w="9525">
            <a:solidFill>
              <a:srgbClr val="56565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6474618" y="1727365"/>
            <a:ext cx="441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8299759" y="1026921"/>
            <a:ext cx="441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764852" y="1727361"/>
            <a:ext cx="213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878299" y="3173009"/>
            <a:ext cx="1513800" cy="1363200"/>
          </a:xfrm>
          <a:prstGeom prst="ellipse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6"/>
          <p:cNvCxnSpPr>
            <a:stCxn id="83" idx="0"/>
          </p:cNvCxnSpPr>
          <p:nvPr/>
        </p:nvCxnSpPr>
        <p:spPr>
          <a:xfrm>
            <a:off x="7635200" y="3173009"/>
            <a:ext cx="0" cy="681600"/>
          </a:xfrm>
          <a:prstGeom prst="straightConnector1">
            <a:avLst/>
          </a:prstGeom>
          <a:noFill/>
          <a:ln cap="flat" cmpd="sng" w="9525">
            <a:solidFill>
              <a:srgbClr val="56565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7396252" y="3173009"/>
            <a:ext cx="360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106899" y="3593370"/>
            <a:ext cx="660600" cy="585000"/>
          </a:xfrm>
          <a:prstGeom prst="ellipse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6"/>
          <p:cNvCxnSpPr>
            <a:endCxn id="86" idx="0"/>
          </p:cNvCxnSpPr>
          <p:nvPr/>
        </p:nvCxnSpPr>
        <p:spPr>
          <a:xfrm rot="10800000">
            <a:off x="7437199" y="3593370"/>
            <a:ext cx="0" cy="261300"/>
          </a:xfrm>
          <a:prstGeom prst="straightConnector1">
            <a:avLst/>
          </a:prstGeom>
          <a:noFill/>
          <a:ln cap="flat" cmpd="sng" w="9525">
            <a:solidFill>
              <a:srgbClr val="56565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7179187" y="3630040"/>
            <a:ext cx="360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 flipH="1" rot="10800000">
            <a:off x="7437254" y="3858194"/>
            <a:ext cx="1980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6"/>
          <p:cNvSpPr txBox="1"/>
          <p:nvPr/>
        </p:nvSpPr>
        <p:spPr>
          <a:xfrm>
            <a:off x="7396248" y="3824203"/>
            <a:ext cx="213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ourier New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251960" y="1807109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en"/>
              <a:t>Review of Lecture</a:t>
            </a:r>
            <a:endParaRPr/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252413" y="2506266"/>
            <a:ext cx="8542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2700">
                <a:solidFill>
                  <a:schemeClr val="accent1"/>
                </a:solidFill>
              </a:rPr>
              <a:t>Python i</a:t>
            </a:r>
            <a:r>
              <a:rPr lang="en" sz="2700">
                <a:solidFill>
                  <a:schemeClr val="accent1"/>
                </a:solidFill>
              </a:rPr>
              <a:t>terable objects:</a:t>
            </a:r>
            <a:r>
              <a:rPr lang="en"/>
              <a:t> </a:t>
            </a:r>
            <a:r>
              <a:rPr b="1" i="1" lang="en" sz="2700">
                <a:solidFill>
                  <a:schemeClr val="accent1"/>
                </a:solidFill>
              </a:rPr>
              <a:t>r</a:t>
            </a:r>
            <a:r>
              <a:rPr b="1" i="1" lang="en" sz="2700">
                <a:solidFill>
                  <a:schemeClr val="accent1"/>
                </a:solidFill>
              </a:rPr>
              <a:t>ange </a:t>
            </a:r>
            <a:r>
              <a:rPr lang="en" sz="2700">
                <a:solidFill>
                  <a:schemeClr val="accent1"/>
                </a:solidFill>
              </a:rPr>
              <a:t>o</a:t>
            </a:r>
            <a:r>
              <a:rPr lang="en" sz="2700">
                <a:solidFill>
                  <a:schemeClr val="accent1"/>
                </a:solidFill>
              </a:rPr>
              <a:t>bjects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ct val="100000"/>
              <a:buFont typeface="Courier New"/>
              <a:buNone/>
            </a:pPr>
            <a:r>
              <a:rPr lang="en"/>
              <a:t>R</a:t>
            </a:r>
            <a:r>
              <a:rPr lang="en"/>
              <a:t>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objects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/>
              <a:t>R</a:t>
            </a:r>
            <a:r>
              <a:rPr b="1" lang="en" sz="1800"/>
              <a:t>ange</a:t>
            </a:r>
            <a:r>
              <a:rPr lang="en" sz="1800"/>
              <a:t> obj</a:t>
            </a:r>
            <a:r>
              <a:rPr lang="en" sz="1800"/>
              <a:t>ects are a type of iterable object in Python. They can be thought of as  sequences of numbers.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en" sz="1800"/>
              <a:t>R</a:t>
            </a:r>
            <a:r>
              <a:rPr b="1" lang="en" sz="1800"/>
              <a:t>ange</a:t>
            </a:r>
            <a:r>
              <a:rPr lang="en" sz="1800"/>
              <a:t> objects can be generated using the built-in function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range():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(start, stop, step)</a:t>
            </a:r>
            <a:endParaRPr/>
          </a:p>
          <a:p>
            <a:pPr indent="-127000" lvl="0" marL="177800" rtl="0" algn="l">
              <a:lnSpc>
                <a:spcPct val="8522"/>
              </a:lnSpc>
              <a:spcBef>
                <a:spcPts val="900"/>
              </a:spcBef>
              <a:spcAft>
                <a:spcPts val="0"/>
              </a:spcAft>
              <a:buSzPts val="800"/>
              <a:buFont typeface="Noto Sans Symbols"/>
              <a:buNone/>
            </a:pPr>
            <a:r>
              <a:t/>
            </a:r>
            <a:endParaRPr sz="800">
              <a:highlight>
                <a:srgbClr val="F8F8F8"/>
              </a:highlight>
            </a:endParaRPr>
          </a:p>
          <a:p>
            <a:pPr indent="-260350" lvl="1" marL="711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❑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stop </a:t>
            </a:r>
            <a:r>
              <a:rPr lang="en"/>
              <a:t>value is not included in sequence of numbers generated</a:t>
            </a:r>
            <a:endParaRPr/>
          </a:p>
          <a:p>
            <a:pPr indent="-260350" lvl="1" marL="711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❑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step </a:t>
            </a:r>
            <a:r>
              <a:rPr lang="en"/>
              <a:t>is optional. When omitted,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step </a:t>
            </a:r>
            <a:r>
              <a:rPr lang="en"/>
              <a:t>will be 1</a:t>
            </a:r>
            <a:endParaRPr/>
          </a:p>
          <a:p>
            <a:pPr indent="-260350" lvl="1" marL="711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❑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step </a:t>
            </a:r>
            <a:r>
              <a:rPr lang="en"/>
              <a:t>can also be a negative value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NOTE: when only one value is passed to the range function, it is treated as the 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b="1" lang="en" sz="1800"/>
              <a:t>            </a:t>
            </a:r>
            <a:r>
              <a:rPr b="1" lang="en" sz="1800"/>
              <a:t>stop </a:t>
            </a:r>
            <a:r>
              <a:rPr lang="en" sz="1800"/>
              <a:t>parameter. (i.e.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(n) </a:t>
            </a:r>
            <a:r>
              <a:rPr lang="en" sz="1800"/>
              <a:t>→ </a:t>
            </a:r>
            <a:r>
              <a:rPr lang="en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(0, n, 1)</a:t>
            </a:r>
            <a:r>
              <a:rPr lang="en" sz="1800"/>
              <a:t>)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