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ed118ac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bed118acd1_0_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ed118ac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bed118acd1_0_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ed118ac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bed118acd1_0_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ed118ac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bed118acd1_0_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d118acd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bed118acd1_0_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d118ac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bed118acd1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d118acd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bed118acd1_0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ed118ac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bed118acd1_0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ed118ac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bed118acd1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ed118acd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bed118acd1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6a36a43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6a36a43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ed118acd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bed118acd1_0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ed118acd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bed118acd1_0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ed118ac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bed118ac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ed118ac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bed118acc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ed118acd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bed118acd1_0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SLIDES_API134702809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SLIDES_API134702809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ed118acd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bed118acd1_0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205769687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205769687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ed118acd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bed118acd1_0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ed118acd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bed118acd1_0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bed118a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2bed118acd1_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ed118acd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ed118acd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ed118ac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bed118ac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ed118ac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bed118acd1_0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ed118ac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bed118acd1_0_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ed118ac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bed118acd1_0_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ed118ac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bed118acd1_0_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d118ac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bed118acd1_0_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sli.do/features-google-slides?payload=eyJwb2xsVXVpZCI6Ijc0MzQwYWM1LTE2NTItNGRhNC1iYjU4LTBiMmEyOTU5NzhjMyIsInByZXNlbnRhdGlvbklkIjoiMWxMc290VmJGNFY5b1pkUEJOWmpqWWhicXB2ekZxVjV6TXI2WFdpbHUtcHMiLCJzbGlkZUlkIjoiU0xJREVTX0FQSTEzNDcwMjgwOTlfMCIsInRpbWVsaW5lIjpbeyJzaG93UmVzdWx0cyI6ZmFsc2UsInBvbGxRdWVzdGlvblV1aWQiOiJjNzNlYjMwNS1kMDU4LTQ2MDAtODY4OS0xOGI0ODYyYmVhODIifSx7InNob3dSZXN1bHRzIjp0cnVlLCJwb2xsUXVlc3Rpb25VdWlkIjoiYzczZWIzMDUtZDA1OC00NjAwLTg2ODktMThiNDg2MmJlYTgyIn1dLCJ0eXBlIjoiU2xpZG9Qb2xsIn0%3D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sli.do/features-google-slides?payload=eyJwb2xsVXVpZCI6IjQxODQwY2MwLTM3MGMtNDJmNS1hNzJkLTkzNGRiNzVkZmQwOSIsInByZXNlbnRhdGlvbklkIjoiMWxMc290VmJGNFY5b1pkUEJOWmpqWWhicXB2ekZxVjV6TXI2WFdpbHUtcHMiLCJzbGlkZUlkIjoiU0xJREVTX0FQSTIwNTc2OTY4NzRfMCIsInRpbWVsaW5lIjpbeyJzaG93UmVzdWx0cyI6ZmFsc2UsInBvbGxRdWVzdGlvblV1aWQiOiIxMzdiZmM0Yi1lZWIzLTRhYTgtOWUyNy1mMmVhYWQ0YmY5NGQifSx7InNob3dSZXN1bHRzIjp0cnVlLCJwb2xsUXVlc3Rpb25VdWlkIjoiMTM3YmZjNGItZWViMy00YWE4LTllMjctZjJlYWFkNGJmOTRkIn1dLCJ0eXBlIjoiU2xpZG9Qb2xsIn0%3D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b="0" lang="en" sz="3600"/>
              <a:t>Tutorial </a:t>
            </a:r>
            <a:r>
              <a:rPr lang="en" sz="3600"/>
              <a:t>6</a:t>
            </a:r>
            <a:r>
              <a:rPr b="0" lang="en" sz="3600"/>
              <a:t> - Week </a:t>
            </a:r>
            <a:r>
              <a:rPr lang="en" sz="3600"/>
              <a:t>7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List methods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740675" y="941499"/>
            <a:ext cx="75159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Recall that a method is a function associated with an object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You can find out the methods associated with type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 sz="1800"/>
              <a:t>by: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 typing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dir(list)</a:t>
            </a:r>
            <a:r>
              <a:rPr lang="en"/>
              <a:t>in the Python shell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 searching the online Python documentation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100" y="2395500"/>
            <a:ext cx="6419749" cy="26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000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Adding elements to a list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62550" y="1187675"/>
            <a:ext cx="83895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Python lists are </a:t>
            </a:r>
            <a:r>
              <a:rPr b="1" i="1" lang="en" sz="1500"/>
              <a:t>mutable</a:t>
            </a:r>
            <a:r>
              <a:rPr i="1" lang="en" sz="1500"/>
              <a:t>, </a:t>
            </a:r>
            <a:r>
              <a:rPr lang="en" sz="1500"/>
              <a:t>i.e., </a:t>
            </a:r>
            <a:r>
              <a:rPr lang="en" sz="1500"/>
              <a:t>their contents can be changed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Lists  can be modified in several ways, e.g., using the concatenation operator + or using list methods such as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append()</a:t>
            </a:r>
            <a:r>
              <a:rPr lang="en" sz="1500"/>
              <a:t> and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extend(): 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ap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pend()</a:t>
            </a:r>
            <a:r>
              <a:rPr b="1" lang="en" sz="1500"/>
              <a:t>:</a:t>
            </a:r>
            <a:r>
              <a:rPr lang="en" sz="1500"/>
              <a:t> Add an item to the end of a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&gt;&gt;&gt; fruits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"pear"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&gt;&gt;&gt; fruits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append(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"blueberry"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&gt;&gt;&gt; fruits</a:t>
            </a:r>
            <a:endParaRPr/>
          </a:p>
          <a:p>
            <a:pPr indent="609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['apple', 'banana', 'pear', 'blueberry']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extend()</a:t>
            </a:r>
            <a:r>
              <a:rPr b="1" lang="en" sz="1500"/>
              <a:t>: </a:t>
            </a:r>
            <a:r>
              <a:rPr lang="en" sz="1500"/>
              <a:t>Add one or more items to the end of a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veggies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"asparagus"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"broccoli"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fruits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extend(veggies)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fruits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['apple', 'banana', 'pear', 'blueberry', 'asparagus','broccoli']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05" name="Google Shape;105;p20"/>
          <p:cNvSpPr txBox="1"/>
          <p:nvPr/>
        </p:nvSpPr>
        <p:spPr>
          <a:xfrm>
            <a:off x="5630725" y="821250"/>
            <a:ext cx="272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 that strings, integers, and booleans are immutable !!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1150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Removing elements from a list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161525" y="1431950"/>
            <a:ext cx="89826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/>
              <a:t>List method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b="1" lang="en" sz="1800"/>
              <a:t> </a:t>
            </a:r>
            <a:r>
              <a:rPr lang="en" sz="1800"/>
              <a:t>removes the first occurrence of an item from a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&gt;&gt;&gt; fruits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remove(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"pear"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&gt;&gt;&gt; fruits</a:t>
            </a:r>
            <a:endParaRPr/>
          </a:p>
          <a:p>
            <a:pPr indent="609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['apple', 'banana', 'blueberry', 'asparagus’, 'broccoli']</a:t>
            </a:r>
            <a:endParaRPr/>
          </a:p>
          <a:p>
            <a:pPr indent="609600" lvl="0" marL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70800" y="4151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>
                <a:solidFill>
                  <a:schemeClr val="dk1"/>
                </a:solidFill>
              </a:rPr>
              <a:t>List Operators</a:t>
            </a:r>
            <a:r>
              <a:rPr baseline="30000" lang="en">
                <a:solidFill>
                  <a:schemeClr val="dk1"/>
                </a:solidFill>
              </a:rPr>
              <a:t>1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70800" y="907125"/>
            <a:ext cx="87732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250">
                <a:solidFill>
                  <a:schemeClr val="dk1"/>
                </a:solidFill>
              </a:rPr>
              <a:t>Accessing list elements </a:t>
            </a:r>
            <a:r>
              <a:rPr lang="en" sz="2250"/>
              <a:t>u</a:t>
            </a:r>
            <a:r>
              <a:rPr lang="en" sz="2250"/>
              <a:t>sing </a:t>
            </a:r>
            <a:r>
              <a:rPr b="1" lang="en" sz="2250"/>
              <a:t>subscription</a:t>
            </a:r>
            <a:r>
              <a:rPr lang="en" sz="2250"/>
              <a:t>, i.e., the</a:t>
            </a:r>
            <a:r>
              <a:rPr lang="en" sz="2250"/>
              <a:t> </a:t>
            </a:r>
            <a:r>
              <a:rPr b="1" lang="en" sz="2250"/>
              <a:t>indexing operator</a:t>
            </a:r>
            <a:r>
              <a:rPr lang="en" sz="2250"/>
              <a:t>:</a:t>
            </a:r>
            <a:endParaRPr sz="225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my_list =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["apple", "banana", "potato"]</a:t>
            </a:r>
            <a:endParaRPr sz="18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my_list[1]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grades</a:t>
            </a:r>
            <a:endParaRPr sz="18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]]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grades[0]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grades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     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grades[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 + grades[0][1] + grades[0][2]</a:t>
            </a:r>
            <a:endParaRPr sz="18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124</a:t>
            </a:r>
            <a:endParaRPr sz="1800"/>
          </a:p>
        </p:txBody>
      </p:sp>
      <p:cxnSp>
        <p:nvCxnSpPr>
          <p:cNvPr id="118" name="Google Shape;118;p22"/>
          <p:cNvCxnSpPr/>
          <p:nvPr/>
        </p:nvCxnSpPr>
        <p:spPr>
          <a:xfrm rot="10800000">
            <a:off x="1689075" y="4114900"/>
            <a:ext cx="291000" cy="35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22"/>
          <p:cNvCxnSpPr/>
          <p:nvPr/>
        </p:nvCxnSpPr>
        <p:spPr>
          <a:xfrm rot="10800000">
            <a:off x="2322325" y="4118275"/>
            <a:ext cx="1530600" cy="42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22"/>
          <p:cNvCxnSpPr/>
          <p:nvPr/>
        </p:nvCxnSpPr>
        <p:spPr>
          <a:xfrm rot="10800000">
            <a:off x="2994400" y="4114900"/>
            <a:ext cx="3038100" cy="431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22"/>
          <p:cNvSpPr txBox="1"/>
          <p:nvPr/>
        </p:nvSpPr>
        <p:spPr>
          <a:xfrm>
            <a:off x="5169325" y="506925"/>
            <a:ext cx="3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subscription</a:t>
            </a:r>
            <a:r>
              <a:rPr lang="en">
                <a:solidFill>
                  <a:srgbClr val="FF0000"/>
                </a:solidFill>
              </a:rPr>
              <a:t> selects an item of a sequence </a:t>
            </a:r>
            <a:endParaRPr sz="17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List Operators</a:t>
            </a:r>
            <a:r>
              <a:rPr baseline="30000" lang="en"/>
              <a:t>2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628650" y="1281134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</a:rPr>
              <a:t>Accessing list elements using </a:t>
            </a:r>
            <a:r>
              <a:rPr lang="en" sz="2400">
                <a:solidFill>
                  <a:schemeClr val="dk1"/>
                </a:solidFill>
              </a:rPr>
              <a:t>using the</a:t>
            </a:r>
            <a:r>
              <a:rPr lang="en"/>
              <a:t> </a:t>
            </a:r>
            <a:r>
              <a:rPr b="1" lang="en"/>
              <a:t>s</a:t>
            </a:r>
            <a:r>
              <a:rPr b="1" lang="en" sz="2100"/>
              <a:t>licing operator</a:t>
            </a:r>
            <a:endParaRPr b="1"/>
          </a:p>
          <a:p>
            <a:pPr indent="34290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class_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grades</a:t>
            </a:r>
            <a:r>
              <a:rPr lang="en" sz="2500">
                <a:solidFill>
                  <a:schemeClr val="dk1"/>
                </a:solidFill>
              </a:rPr>
              <a:t> =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grades[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/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grades[::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/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[90, 44, 77, 52, 72]</a:t>
            </a:r>
            <a:endParaRPr/>
          </a:p>
          <a:p>
            <a:pPr indent="0" lvl="0" marL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List Operators</a:t>
            </a:r>
            <a:r>
              <a:rPr baseline="30000" lang="en"/>
              <a:t>3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628650" y="1187675"/>
            <a:ext cx="85155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</a:rPr>
              <a:t>Modifying list elements using subscription</a:t>
            </a:r>
            <a:endParaRPr sz="2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my_list = ["apple", "banana", "pear"]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my_list[1] = "plantain" 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my_list ['apple', 'plantain', 'pear']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t/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</a:rPr>
              <a:t>Modifying list elements using the slicing operator</a:t>
            </a:r>
            <a:endParaRPr sz="2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class_grades[0:2] = [40, 45]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class_grades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[40, 45, 52, 89, 77, 81, 44, 82, 90] 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list1 = [[1, 2], [3, 4], [5, 6, 7, 8]]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list1[2][1:3] = [11, 22, 33, 44]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list1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[[1, 2], [3, 4], [5, 11, 22, 33, 44, 8]]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96742"/>
              <a:buFont typeface="Quattrocento Sans"/>
              <a:buNone/>
            </a:pPr>
            <a:r>
              <a:rPr lang="en" sz="3411"/>
              <a:t>List operators</a:t>
            </a:r>
            <a:r>
              <a:rPr baseline="30000" lang="en" sz="3411"/>
              <a:t>4</a:t>
            </a:r>
            <a:endParaRPr sz="3411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27171" y="1281134"/>
            <a:ext cx="8726647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634" lvl="0" marL="355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10"/>
              <a:buChar char="▪"/>
            </a:pPr>
            <a:r>
              <a:rPr lang="en" sz="1765"/>
              <a:t>Testing if a value is in a list using the </a:t>
            </a:r>
            <a:r>
              <a:rPr b="1" lang="en" sz="1765"/>
              <a:t>m</a:t>
            </a:r>
            <a:r>
              <a:rPr b="1" lang="en" sz="1765"/>
              <a:t>embership operator</a:t>
            </a:r>
            <a:endParaRPr b="1" sz="2042"/>
          </a:p>
          <a:p>
            <a:pPr indent="54610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'asparagus'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65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'asparagus'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'broccoli'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42"/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   True</a:t>
            </a:r>
            <a:endParaRPr sz="2042"/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t/>
            </a:r>
            <a:endParaRPr sz="2042"/>
          </a:p>
          <a:p>
            <a:pPr indent="-254634" lvl="0" marL="355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10"/>
              <a:buChar char="▪"/>
            </a:pPr>
            <a:r>
              <a:rPr lang="en" sz="1765"/>
              <a:t>Creating new lists using the </a:t>
            </a:r>
            <a:r>
              <a:rPr b="1" lang="en" sz="1765"/>
              <a:t>c</a:t>
            </a:r>
            <a:r>
              <a:rPr b="1" lang="en" sz="1765"/>
              <a:t>oncatenation operator</a:t>
            </a:r>
            <a:endParaRPr b="1" sz="1765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list1 </a:t>
            </a: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'pear'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list2 </a:t>
            </a: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list1 + [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'peach'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'orange'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65">
              <a:latin typeface="Courier New"/>
              <a:ea typeface="Courier New"/>
              <a:cs typeface="Courier New"/>
              <a:sym typeface="Courier New"/>
            </a:endParaRPr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list2</a:t>
            </a:r>
            <a:endParaRPr sz="1765">
              <a:latin typeface="Courier New"/>
              <a:ea typeface="Courier New"/>
              <a:cs typeface="Courier New"/>
              <a:sym typeface="Courier New"/>
            </a:endParaRPr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   ['apple', 'banana', 'pear', 'peach', 'orange']</a:t>
            </a:r>
            <a:endParaRPr sz="204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65">
              <a:solidFill>
                <a:schemeClr val="dk1"/>
              </a:solidFill>
            </a:endParaRPr>
          </a:p>
          <a:p>
            <a:pPr indent="-254634" lvl="0" marL="3556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10"/>
              <a:buChar char="▪"/>
            </a:pPr>
            <a:r>
              <a:rPr lang="en" sz="1765">
                <a:solidFill>
                  <a:schemeClr val="dk1"/>
                </a:solidFill>
              </a:rPr>
              <a:t>Creating new lists using the </a:t>
            </a:r>
            <a:r>
              <a:rPr b="1" lang="en" sz="1765"/>
              <a:t>r</a:t>
            </a:r>
            <a:r>
              <a:rPr b="1" lang="en" sz="1765"/>
              <a:t>epetition operator</a:t>
            </a:r>
            <a:endParaRPr b="1" sz="1765">
              <a:latin typeface="Courier New"/>
              <a:ea typeface="Courier New"/>
              <a:cs typeface="Courier New"/>
              <a:sym typeface="Courier New"/>
            </a:endParaRPr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i="1"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76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 </a:t>
            </a:r>
            <a:r>
              <a:rPr i="1"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95735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95735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95735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42"/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i="1"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76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 </a:t>
            </a:r>
            <a:r>
              <a:rPr i="1"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765">
                <a:solidFill>
                  <a:srgbClr val="E4676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42"/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['apple', 'banana', 'pear', 'apple', 'banana', 'pear']</a:t>
            </a:r>
            <a:endParaRPr sz="2042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Aliasing in Python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24850" y="39568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Aliasing and Lists - 1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70100" y="970525"/>
            <a:ext cx="88740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800"/>
              <a:t>n Python, variables are just names that store references to values (aka objects).</a:t>
            </a:r>
            <a:endParaRPr sz="1800"/>
          </a:p>
          <a:p>
            <a:pPr indent="-15240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⇒ When more than one variable refers to the same object, they function as </a:t>
            </a:r>
            <a:r>
              <a:rPr b="1" lang="en" sz="1800">
                <a:solidFill>
                  <a:srgbClr val="FF0000"/>
                </a:solidFill>
              </a:rPr>
              <a:t>aliases</a:t>
            </a:r>
            <a:r>
              <a:rPr lang="en" sz="1800"/>
              <a:t> 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for that object.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list =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[0, 1 ,2 ,3]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&gt;&gt;&gt; lst_a = list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&gt;&gt;&gt; lst_b = list 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54000" lvl="0" marL="317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Sometimes we want to take advantage of aliasing..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54000" lvl="0" marL="317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Other times we need to avoid it.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=&gt; How do we avoid aliasing?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&gt; By using a copy of the list of interest ! 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&gt;&gt;&gt; list = [0, 1 ,2 ,3]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&gt;&gt;&gt; lst_a = list[:]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&gt;&gt;&gt; lst_b = list[:] </a:t>
            </a:r>
            <a:endParaRPr sz="1800"/>
          </a:p>
        </p:txBody>
      </p:sp>
      <p:pic>
        <p:nvPicPr>
          <p:cNvPr descr="Diagram&#10;&#10;Description automatically generated"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8625" y="1831325"/>
            <a:ext cx="2759226" cy="13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24850" y="39568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Aliasing and Lists -2 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241875" y="1255525"/>
            <a:ext cx="36765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M</a:t>
            </a:r>
            <a:r>
              <a:rPr lang="en" sz="1600">
                <a:solidFill>
                  <a:srgbClr val="FF0000"/>
                </a:solidFill>
              </a:rPr>
              <a:t>odifying  the object referred to by one of these variable will affect the other variables !!</a:t>
            </a:r>
            <a:endParaRPr sz="2300"/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Diagram&#10;&#10;Description automatically generated"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50" y="2186173"/>
            <a:ext cx="2718391" cy="133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160" name="Google Shape;160;p28"/>
          <p:cNvPicPr preferRelativeResize="0"/>
          <p:nvPr/>
        </p:nvPicPr>
        <p:blipFill rotWithShape="1">
          <a:blip r:embed="rId4">
            <a:alphaModFix/>
          </a:blip>
          <a:srcRect b="9477" l="4511" r="4900" t="3255"/>
          <a:stretch/>
        </p:blipFill>
        <p:spPr>
          <a:xfrm>
            <a:off x="3918375" y="471875"/>
            <a:ext cx="5059398" cy="3852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1133325" y="2979175"/>
            <a:ext cx="24345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New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list1, list2 </a:t>
            </a:r>
            <a:r>
              <a:rPr b="0" i="0" lang="en" sz="1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</a:t>
            </a:r>
            <a:r>
              <a:rPr b="0" i="0" lang="en" sz="16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0" i="0" lang="en" sz="1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refer to the same object</a:t>
            </a:r>
            <a:endParaRPr b="0" i="0" sz="1600" u="none" cap="none" strike="noStrike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320074" y="4428900"/>
            <a:ext cx="265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Changes made to </a:t>
            </a:r>
            <a:r>
              <a:rPr b="0" i="0" lang="en" sz="1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list2, </a:t>
            </a:r>
            <a:r>
              <a:rPr b="0" i="0" lang="en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</a:t>
            </a:r>
            <a:r>
              <a:rPr b="0" i="0" lang="en" sz="1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list3</a:t>
            </a: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 “visible” to </a:t>
            </a:r>
            <a:r>
              <a:rPr b="0" i="0" lang="en" sz="1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endParaRPr b="0" i="0" sz="1400" u="none" cap="none" strike="noStrike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3" name="Google Shape;163;p28"/>
          <p:cNvCxnSpPr>
            <a:stCxn id="161" idx="3"/>
          </p:cNvCxnSpPr>
          <p:nvPr/>
        </p:nvCxnSpPr>
        <p:spPr>
          <a:xfrm>
            <a:off x="3567825" y="3417925"/>
            <a:ext cx="320280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28"/>
          <p:cNvCxnSpPr>
            <a:stCxn id="162" idx="0"/>
          </p:cNvCxnSpPr>
          <p:nvPr/>
        </p:nvCxnSpPr>
        <p:spPr>
          <a:xfrm rot="10800000">
            <a:off x="7015024" y="3942600"/>
            <a:ext cx="633900" cy="486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8"/>
          <p:cNvCxnSpPr>
            <a:stCxn id="161" idx="3"/>
          </p:cNvCxnSpPr>
          <p:nvPr/>
        </p:nvCxnSpPr>
        <p:spPr>
          <a:xfrm flipH="1" rot="10800000">
            <a:off x="3567825" y="1871125"/>
            <a:ext cx="732900" cy="154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I</a:t>
            </a:r>
            <a:r>
              <a:rPr lang="en" sz="3000">
                <a:solidFill>
                  <a:schemeClr val="accent1"/>
                </a:solidFill>
              </a:rPr>
              <a:t>terating over lists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131750" y="4694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Looping through a list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18176" y="1369218"/>
            <a:ext cx="44775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list_item </a:t>
            </a:r>
            <a:r>
              <a:rPr b="1" lang="en" sz="18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list_object:</a:t>
            </a:r>
            <a:endParaRPr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loop_body</a:t>
            </a:r>
            <a:endParaRPr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T</a:t>
            </a:r>
            <a:r>
              <a:rPr lang="en" sz="1800">
                <a:solidFill>
                  <a:schemeClr val="dk1"/>
                </a:solidFill>
              </a:rPr>
              <a:t>his syntactic pattern can be used to  iterate over all Python </a:t>
            </a:r>
            <a:r>
              <a:rPr lang="en" sz="1800">
                <a:solidFill>
                  <a:schemeClr val="dk1"/>
                </a:solidFill>
              </a:rPr>
              <a:t>sequences, e.g., </a:t>
            </a:r>
            <a:r>
              <a:rPr i="0" lang="en" sz="1800" u="none" cap="none" strike="noStrike">
                <a:solidFill>
                  <a:schemeClr val="dk1"/>
                </a:solidFill>
              </a:rPr>
              <a:t> 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l</a:t>
            </a:r>
            <a:r>
              <a:rPr i="0" lang="en" sz="1800" u="none" cap="none" strike="noStrike">
                <a:solidFill>
                  <a:schemeClr val="dk1"/>
                </a:solidFill>
              </a:rPr>
              <a:t>ists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i="0" lang="en" sz="1800" u="none" cap="none" strike="noStrike">
                <a:solidFill>
                  <a:schemeClr val="dk1"/>
                </a:solidFill>
              </a:rPr>
              <a:t>strings</a:t>
            </a:r>
            <a:r>
              <a:rPr lang="en" sz="1800">
                <a:solidFill>
                  <a:schemeClr val="dk1"/>
                </a:solidFill>
              </a:rPr>
              <a:t>, etc.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    ⇒ </a:t>
            </a:r>
            <a:r>
              <a:rPr lang="en" sz="1800">
                <a:solidFill>
                  <a:schemeClr val="dk1"/>
                </a:solidFill>
              </a:rPr>
              <a:t>e</a:t>
            </a:r>
            <a:r>
              <a:rPr i="0" lang="en" sz="1800" u="none" cap="none" strike="noStrike">
                <a:solidFill>
                  <a:schemeClr val="dk1"/>
                </a:solidFill>
              </a:rPr>
              <a:t>ach element in the sequence is      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        </a:t>
            </a:r>
            <a:r>
              <a:rPr i="0" lang="en" sz="1800" u="none" cap="none" strike="noStrike">
                <a:solidFill>
                  <a:schemeClr val="dk1"/>
                </a:solidFill>
              </a:rPr>
              <a:t>“visited” </a:t>
            </a:r>
            <a:r>
              <a:rPr lang="en" sz="1800">
                <a:solidFill>
                  <a:schemeClr val="dk1"/>
                </a:solidFill>
              </a:rPr>
              <a:t>only</a:t>
            </a:r>
            <a:r>
              <a:rPr i="0" lang="en" sz="1800" u="none" cap="none" strike="noStrike">
                <a:solidFill>
                  <a:schemeClr val="dk1"/>
                </a:solidFill>
              </a:rPr>
              <a:t> once</a:t>
            </a:r>
            <a:endParaRPr sz="180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100" y="1675200"/>
            <a:ext cx="5316675" cy="19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131750" y="4694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Looping through a list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18176" y="1369218"/>
            <a:ext cx="44775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list_item </a:t>
            </a:r>
            <a:r>
              <a:rPr b="1" lang="en" sz="18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list_object:</a:t>
            </a:r>
            <a:endParaRPr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loop_body</a:t>
            </a:r>
            <a:endParaRPr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This syntactic pattern can be used to  iterate over all Python sequences, e.g., </a:t>
            </a:r>
            <a:r>
              <a:rPr i="0" lang="en" sz="1800" u="none" cap="none" strike="noStrike">
                <a:solidFill>
                  <a:schemeClr val="dk1"/>
                </a:solidFill>
              </a:rPr>
              <a:t> 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l</a:t>
            </a:r>
            <a:r>
              <a:rPr i="0" lang="en" sz="1800" u="none" cap="none" strike="noStrike">
                <a:solidFill>
                  <a:schemeClr val="dk1"/>
                </a:solidFill>
              </a:rPr>
              <a:t>ists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i="0" lang="en" sz="1800" u="none" cap="none" strike="noStrike">
                <a:solidFill>
                  <a:schemeClr val="dk1"/>
                </a:solidFill>
              </a:rPr>
              <a:t>strings</a:t>
            </a:r>
            <a:r>
              <a:rPr lang="en" sz="1800">
                <a:solidFill>
                  <a:schemeClr val="dk1"/>
                </a:solidFill>
              </a:rPr>
              <a:t>, etc.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    ⇒ e</a:t>
            </a:r>
            <a:r>
              <a:rPr i="0" lang="en" sz="1800" u="none" cap="none" strike="noStrike">
                <a:solidFill>
                  <a:schemeClr val="dk1"/>
                </a:solidFill>
              </a:rPr>
              <a:t>ach element in the sequence is      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        </a:t>
            </a:r>
            <a:r>
              <a:rPr i="0" lang="en" sz="1800" u="none" cap="none" strike="noStrike">
                <a:solidFill>
                  <a:schemeClr val="dk1"/>
                </a:solidFill>
              </a:rPr>
              <a:t>“visited” </a:t>
            </a:r>
            <a:r>
              <a:rPr lang="en" sz="1800">
                <a:solidFill>
                  <a:schemeClr val="dk1"/>
                </a:solidFill>
              </a:rPr>
              <a:t>only</a:t>
            </a:r>
            <a:r>
              <a:rPr i="0" lang="en" sz="1800" u="none" cap="none" strike="noStrike">
                <a:solidFill>
                  <a:schemeClr val="dk1"/>
                </a:solidFill>
              </a:rPr>
              <a:t> once</a:t>
            </a:r>
            <a:endParaRPr sz="1800"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925" y="1450900"/>
            <a:ext cx="4966075" cy="289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250" y="2571750"/>
            <a:ext cx="4430251" cy="18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131750" y="4694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Looping through a list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18176" y="1369218"/>
            <a:ext cx="44775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list_item </a:t>
            </a:r>
            <a:r>
              <a:rPr b="1" lang="en" sz="18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list_object:</a:t>
            </a:r>
            <a:endParaRPr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loop_body</a:t>
            </a:r>
            <a:endParaRPr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This syntactic pattern can be used to  iterate over all Python sequences, e.g., </a:t>
            </a:r>
            <a:r>
              <a:rPr i="0" lang="en" sz="1800" u="none" cap="none" strike="noStrike">
                <a:solidFill>
                  <a:schemeClr val="dk1"/>
                </a:solidFill>
              </a:rPr>
              <a:t> 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l</a:t>
            </a:r>
            <a:r>
              <a:rPr i="0" lang="en" sz="1800" u="none" cap="none" strike="noStrike">
                <a:solidFill>
                  <a:schemeClr val="dk1"/>
                </a:solidFill>
              </a:rPr>
              <a:t>ists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i="0" lang="en" sz="1800" u="none" cap="none" strike="noStrike">
                <a:solidFill>
                  <a:schemeClr val="dk1"/>
                </a:solidFill>
              </a:rPr>
              <a:t>strings</a:t>
            </a:r>
            <a:r>
              <a:rPr lang="en" sz="1800">
                <a:solidFill>
                  <a:schemeClr val="dk1"/>
                </a:solidFill>
              </a:rPr>
              <a:t>, etc.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    ⇒ e</a:t>
            </a:r>
            <a:r>
              <a:rPr i="0" lang="en" sz="1800" u="none" cap="none" strike="noStrike">
                <a:solidFill>
                  <a:schemeClr val="dk1"/>
                </a:solidFill>
              </a:rPr>
              <a:t>ach element in the sequence is      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        </a:t>
            </a:r>
            <a:r>
              <a:rPr i="0" lang="en" sz="1800" u="none" cap="none" strike="noStrike">
                <a:solidFill>
                  <a:schemeClr val="dk1"/>
                </a:solidFill>
              </a:rPr>
              <a:t>“visited” </a:t>
            </a:r>
            <a:r>
              <a:rPr lang="en" sz="1800">
                <a:solidFill>
                  <a:schemeClr val="dk1"/>
                </a:solidFill>
              </a:rPr>
              <a:t>only</a:t>
            </a:r>
            <a:r>
              <a:rPr i="0" lang="en" sz="1800" u="none" cap="none" strike="noStrike">
                <a:solidFill>
                  <a:schemeClr val="dk1"/>
                </a:solidFill>
              </a:rPr>
              <a:t> once</a:t>
            </a:r>
            <a:endParaRPr sz="1800"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925" y="1450900"/>
            <a:ext cx="4966075" cy="289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99" name="Google Shape;199;p33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04" name="Google Shape;204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05" name="Google Shape;205;p3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06" name="Google Shape;206;p3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answer to the question below?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07" name="Google Shape;207;p34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08" name="Google Shape;208;p34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787448" y="1254444"/>
            <a:ext cx="7091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answer to the question below?</a:t>
            </a:r>
            <a:endParaRPr sz="1100"/>
          </a:p>
        </p:txBody>
      </p:sp>
      <p:sp>
        <p:nvSpPr>
          <p:cNvPr id="215" name="Google Shape;215;p35"/>
          <p:cNvSpPr txBox="1"/>
          <p:nvPr/>
        </p:nvSpPr>
        <p:spPr>
          <a:xfrm>
            <a:off x="672692" y="1992509"/>
            <a:ext cx="3788100" cy="2909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following list is created in Python: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my_list = ['hello', 'hey’] 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of the options do NOT </a:t>
            </a: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the value of 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my_list </a:t>
            </a: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</a:t>
            </a: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['hello', 'hey', 'hi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Note that multiple answers may be selected</a:t>
            </a:r>
            <a:endParaRPr sz="1100"/>
          </a:p>
        </p:txBody>
      </p:sp>
      <p:sp>
        <p:nvSpPr>
          <p:cNvPr id="216" name="Google Shape;216;p35"/>
          <p:cNvSpPr txBox="1"/>
          <p:nvPr/>
        </p:nvSpPr>
        <p:spPr>
          <a:xfrm>
            <a:off x="4879958" y="1992509"/>
            <a:ext cx="438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my_list.append("hi")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my_list.append(["hi"])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my_list.extend("hi")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my_list.extend(["hi"])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my_list = my_list + "hi"</a:t>
            </a:r>
            <a:endParaRPr b="1" i="0" sz="18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21" name="Google Shape;221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22" name="Google Shape;222;p3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23" name="Google Shape;223;p3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this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24" name="Google Shape;224;p36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25" name="Google Shape;225;p36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does this code output?</a:t>
            </a:r>
            <a:endParaRPr sz="1100"/>
          </a:p>
        </p:txBody>
      </p:sp>
      <p:sp>
        <p:nvSpPr>
          <p:cNvPr id="232" name="Google Shape;232;p37"/>
          <p:cNvSpPr txBox="1"/>
          <p:nvPr/>
        </p:nvSpPr>
        <p:spPr>
          <a:xfrm>
            <a:off x="1018739" y="2492427"/>
            <a:ext cx="1762212" cy="10618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[1, 2, 3] 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[2, 4, 6] 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print(x + 2 * y) </a:t>
            </a:r>
            <a:endParaRPr sz="1100"/>
          </a:p>
        </p:txBody>
      </p:sp>
      <p:sp>
        <p:nvSpPr>
          <p:cNvPr id="233" name="Google Shape;233;p37"/>
          <p:cNvSpPr txBox="1"/>
          <p:nvPr/>
        </p:nvSpPr>
        <p:spPr>
          <a:xfrm>
            <a:off x="4225618" y="2123095"/>
            <a:ext cx="4389875" cy="18004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[5, 10, 15]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[1, 2, 3, 4, 8, 12]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[1, 2, 3, 2, 4, 6, 2, 4, 6]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Error is thrown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628650" y="1532582"/>
            <a:ext cx="78867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Write a function </a:t>
            </a: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sort_list()</a:t>
            </a:r>
            <a:r>
              <a:rPr b="1" lang="en" sz="2100">
                <a:solidFill>
                  <a:schemeClr val="accent6"/>
                </a:solidFill>
              </a:rPr>
              <a:t> </a:t>
            </a:r>
            <a:r>
              <a:rPr b="1" lang="en" sz="2100">
                <a:solidFill>
                  <a:srgbClr val="F8F8F8"/>
                </a:solidFill>
              </a:rPr>
              <a:t>that </a:t>
            </a:r>
            <a:r>
              <a:rPr b="1" lang="en">
                <a:solidFill>
                  <a:srgbClr val="F8F8F8"/>
                </a:solidFill>
              </a:rPr>
              <a:t>takes in </a:t>
            </a:r>
            <a:r>
              <a:rPr b="1" lang="en" sz="2100">
                <a:solidFill>
                  <a:srgbClr val="F8F8F8"/>
                </a:solidFill>
              </a:rPr>
              <a:t>a list of integers</a:t>
            </a:r>
            <a:r>
              <a:rPr b="1" lang="en">
                <a:solidFill>
                  <a:srgbClr val="F8F8F8"/>
                </a:solidFill>
              </a:rPr>
              <a:t>,</a:t>
            </a:r>
            <a:r>
              <a:rPr b="1" lang="en" sz="2100">
                <a:solidFill>
                  <a:srgbClr val="F8F8F8"/>
                </a:solidFill>
              </a:rPr>
              <a:t> sorts i</a:t>
            </a:r>
            <a:r>
              <a:rPr b="1" lang="en">
                <a:solidFill>
                  <a:srgbClr val="F8F8F8"/>
                </a:solidFill>
              </a:rPr>
              <a:t>t </a:t>
            </a:r>
            <a:r>
              <a:rPr b="1" lang="en" sz="2100">
                <a:solidFill>
                  <a:srgbClr val="F8F8F8"/>
                </a:solidFill>
              </a:rPr>
              <a:t>in an ascending order, and returns the sorted list. </a:t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u="sng">
                <a:solidFill>
                  <a:srgbClr val="F8F8F8"/>
                </a:solidFill>
              </a:rPr>
              <a:t>The function should not modify the original input list: that list must remain unchanged</a:t>
            </a:r>
            <a:endParaRPr b="1" u="sng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Usage 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sort_list([48, 39, 1, 444, 39,2398])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  [1,  39, 39, 48, 444, 2398]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85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Lecture review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List fundamentals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List methods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List operators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List iteration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Question 2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8F8F8"/>
                </a:solidFill>
              </a:rPr>
              <a:t>Write a program that repeatedly asks the user for grocery items (strings) until the user inputs ‘exit’, then display all their grocery items in alphabetical order.</a:t>
            </a:r>
            <a:endParaRPr b="1" sz="2200">
              <a:solidFill>
                <a:srgbClr val="F8F8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Hint: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1" lang="en">
                <a:solidFill>
                  <a:schemeClr val="accent6"/>
                </a:solidFill>
              </a:rPr>
              <a:t>	You can use question 1 to alphabetize the list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After this tutorial, learners should be able to: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recognize / describe / create  objects of type list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access and modify individual elements of a list using subscription and slicing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insert and remove elements from the list using appropriate list methods/operators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test whether a value/object belongs to a list using the </a:t>
            </a:r>
            <a:r>
              <a:rPr lang="en"/>
              <a:t>membership</a:t>
            </a:r>
            <a:r>
              <a:rPr lang="en"/>
              <a:t> operator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sort  a list using the sort method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Iterate over lists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u</a:t>
            </a:r>
            <a:r>
              <a:rPr lang="en"/>
              <a:t>nderstand the concept of aliasing and use it effectively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Python l</a:t>
            </a:r>
            <a:r>
              <a:rPr lang="en" sz="3000">
                <a:solidFill>
                  <a:schemeClr val="accent1"/>
                </a:solidFill>
              </a:rPr>
              <a:t>ist fundamentals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Python lists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422400"/>
            <a:ext cx="83250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-162451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3560">
                <a:solidFill>
                  <a:schemeClr val="dk1"/>
                </a:solidFill>
              </a:rPr>
              <a:t>Lists are ordered collections of values</a:t>
            </a:r>
            <a:endParaRPr sz="3560">
              <a:solidFill>
                <a:schemeClr val="dk1"/>
              </a:solidFill>
            </a:endParaRPr>
          </a:p>
          <a:p>
            <a:pPr indent="-162451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3560"/>
              <a:t>Lists elements may be of any type, including of type </a:t>
            </a:r>
            <a:r>
              <a:rPr b="1" lang="en" sz="356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3560"/>
              <a:t> ! </a:t>
            </a:r>
            <a:endParaRPr sz="3560"/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60"/>
          </a:p>
          <a:p>
            <a:pPr indent="-289451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["apple", "banana", "potato"]</a:t>
            </a:r>
            <a:endParaRPr sz="3560"/>
          </a:p>
          <a:p>
            <a:pPr indent="-289451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[17, -4, 23]</a:t>
            </a:r>
            <a:endParaRPr sz="3560"/>
          </a:p>
          <a:p>
            <a:pPr indent="-289451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["Hello world", -17.0, 23, "March-2022"]</a:t>
            </a:r>
            <a:endParaRPr sz="3560"/>
          </a:p>
          <a:p>
            <a:pPr indent="-289451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[["APS106", "MY", 150], ["APS106", "BA", 1190]]</a:t>
            </a:r>
            <a:endParaRPr sz="356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58979"/>
              <a:buNone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356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58979"/>
              <a:buNone/>
            </a:pPr>
            <a:r>
              <a:rPr lang="en" sz="3560">
                <a:solidFill>
                  <a:schemeClr val="accent3"/>
                </a:solidFill>
              </a:rPr>
              <a:t>                        a “nested” list</a:t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 rot="10800000">
            <a:off x="2154089" y="4135291"/>
            <a:ext cx="346200" cy="44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3667625" y="4191000"/>
            <a:ext cx="4257144" cy="794988"/>
          </a:xfrm>
          <a:prstGeom prst="cloud">
            <a:avLst/>
          </a:prstGeom>
          <a:solidFill>
            <a:schemeClr val="accent6"/>
          </a:solidFill>
          <a:ln cap="flat" cmpd="sng" w="12700">
            <a:solidFill>
              <a:srgbClr val="BA6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lists that contain elements which are  lists are called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nested lists</a:t>
            </a:r>
            <a:r>
              <a:rPr b="0" i="0" lang="en" sz="14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b="0" i="0" sz="1400" u="none" cap="none" strike="noStrike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74600" y="39541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Creating lists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74600" y="887400"/>
            <a:ext cx="8794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950"/>
              <a:t>Using  </a:t>
            </a:r>
            <a:r>
              <a:rPr lang="en" sz="1950">
                <a:solidFill>
                  <a:schemeClr val="lt1"/>
                </a:solidFill>
              </a:rPr>
              <a:t>the literal notation</a:t>
            </a: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950">
                <a:solidFill>
                  <a:srgbClr val="C339BA"/>
                </a:solidFill>
                <a:latin typeface="Calibri"/>
                <a:ea typeface="Calibri"/>
                <a:cs typeface="Calibri"/>
                <a:sym typeface="Calibri"/>
              </a:rPr>
              <a:t>[ ]</a:t>
            </a:r>
            <a:endParaRPr sz="1950"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 </a:t>
            </a: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[]   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 my_list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[]       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 my_list = ["a", "b", "c"]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18"/>
              <a:buFont typeface="Arial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 my_list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['a', 'b', 'c']</a:t>
            </a:r>
            <a:b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50">
                <a:solidFill>
                  <a:schemeClr val="lt1"/>
                </a:solidFill>
              </a:rPr>
              <a:t>Using built-in function</a:t>
            </a: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950">
                <a:solidFill>
                  <a:srgbClr val="C339BA"/>
                </a:solidFill>
                <a:latin typeface="Courier New"/>
                <a:ea typeface="Courier New"/>
                <a:cs typeface="Courier New"/>
                <a:sym typeface="Courier New"/>
              </a:rPr>
              <a:t>list()  #less common</a:t>
            </a:r>
            <a:endParaRPr b="1" sz="1950">
              <a:solidFill>
                <a:srgbClr val="C339B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</a:t>
            </a: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y_list = list()           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&gt;&gt;&gt; my_list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[]       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my_list = list('abc')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my_list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['a', 'b', 'c']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17825" y="42646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</a:pPr>
            <a:r>
              <a:rPr lang="en" sz="3000">
                <a:solidFill>
                  <a:schemeClr val="dk1"/>
                </a:solidFill>
              </a:rPr>
              <a:t>Creating lists using helper variables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849600" y="847375"/>
            <a:ext cx="72183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 </a:t>
            </a:r>
            <a:r>
              <a:rPr lang="en" sz="2800"/>
              <a:t>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&gt;&gt;&gt; a = 1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b = 2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my_list = [a, b]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my_list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[1, 2]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s1_grades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500"/>
              <a:t>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s2_grades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500"/>
              <a:t>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s3_grades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500"/>
              <a:t>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&gt;&gt;&gt; grades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[s1_grades, s2_grades, s3_grades]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grades</a:t>
            </a:r>
            <a:endParaRPr sz="25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[[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3400"/>
          </a:p>
        </p:txBody>
      </p:sp>
      <p:sp>
        <p:nvSpPr>
          <p:cNvPr id="84" name="Google Shape;84;p17"/>
          <p:cNvSpPr txBox="1"/>
          <p:nvPr/>
        </p:nvSpPr>
        <p:spPr>
          <a:xfrm>
            <a:off x="81700" y="3584625"/>
            <a:ext cx="1844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a </a:t>
            </a: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nested list           </a:t>
            </a: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whose elements are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s1_grades, s2_grades, </a:t>
            </a: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s3_grades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5" name="Google Shape;85;p17"/>
          <p:cNvCxnSpPr/>
          <p:nvPr/>
        </p:nvCxnSpPr>
        <p:spPr>
          <a:xfrm flipH="1" rot="10800000">
            <a:off x="1417450" y="3426825"/>
            <a:ext cx="616800" cy="22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4375" y="1391250"/>
            <a:ext cx="8970000" cy="3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of Python's built-in functions can be applied to lists, including: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50"/>
              <a:t> : return the number of elements in list (i.e. the length)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950"/>
              <a:t>: return the value of the smallest element in list. 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950"/>
              <a:t>: return the value of the largest element in list. 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950"/>
              <a:t>: return the sum of elements of list (list items must be numeric).</a:t>
            </a:r>
            <a:endParaRPr sz="1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