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Quattrocento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23BC00-05D0-4D10-8094-5BBBA439D384}">
  <a:tblStyle styleId="{B223BC00-05D0-4D10-8094-5BBBA439D3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regular.fntdata"/><Relationship Id="rId20" Type="http://schemas.openxmlformats.org/officeDocument/2006/relationships/slide" Target="slides/slide14.xml"/><Relationship Id="rId42" Type="http://schemas.openxmlformats.org/officeDocument/2006/relationships/font" Target="fonts/QuattrocentoSans-italic.fntdata"/><Relationship Id="rId41" Type="http://schemas.openxmlformats.org/officeDocument/2006/relationships/font" Target="fonts/Quattrocento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Quattrocento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650f3f72f8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2650f3f72f8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158255a0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c158255a08_1_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158255a0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c158255a08_1_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158255a08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c158255a08_1_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158255a0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c158255a08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158255a08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c158255a08_1_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158255a08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c158255a08_1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158255a0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c158255a08_1_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158255a08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c158255a08_1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158255a08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c158255a08_1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158255a08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c158255a08_1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c158255a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c158255a08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158255a08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c158255a08_1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158255a08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c158255a08_1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158255a08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c158255a08_1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158255a08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c158255a08_1_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158255a08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c158255a08_1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158255a08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c158255a08_1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158255a08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c158255a08_1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SLIDES_API36069499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SLIDES_API3606949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158255a08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c158255a08_1_1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158255a08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c158255a08_1_1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c158255a0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c158255a0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158255a0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c158255a08_1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158255a0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c158255a08_1_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158255a0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c158255a08_1_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158255a0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c158255a08_1_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158255a0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c158255a08_1_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158255a0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c158255a08_1_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300"/>
              <a:buFont typeface="Quattrocento Sans"/>
              <a:buNone/>
              <a:defRPr>
                <a:solidFill>
                  <a:srgbClr val="1717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17171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171717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171717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8"/>
            <a:ext cx="78867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sli.do/features-google-slides?payload=eyJwb2xsVXVpZCI6IjEyNzNmNjY1LTFiMTgtNGZhNS05Y2FhLWFhZmNmOGEwMjJiNSIsInByZXNlbnRhdGlvbklkIjoiMU16Wm1DLTZCc3R6b01PamF5bDZ6THc2V3ZranYxZzQ4UzQxWEFTRXdocmsiLCJzbGlkZUlkIjoiU0xJREVTX0FQSTM2MDY5NDk5NF8wIiwidGltZWxpbmUiOlt7InNob3dSZXN1bHRzIjpmYWxzZSwicG9sbFF1ZXN0aW9uVXVpZCI6ImVmODRkZjM0LTM2NjEtNDM4Zi04Njk1LWYwZmNjZTRlMzhiYyJ9LHsic2hvd1Jlc3VsdHMiOnRydWUsInBvbGxRdWVzdGlvblV1aWQiOiJlZjg0ZGYzNC0zNjYxLTQzOGYtODY5NS1mMGZjY2U0ZTM4YmMifV0sInR5cGUiOiJTbGlkb1BvbGwifQ%3D%3D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ctrTitle"/>
          </p:nvPr>
        </p:nvSpPr>
        <p:spPr>
          <a:xfrm>
            <a:off x="188970" y="1848251"/>
            <a:ext cx="6407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br>
              <a:rPr lang="en" sz="6000"/>
            </a:br>
            <a:r>
              <a:rPr b="0" lang="en" sz="3600"/>
              <a:t>Tutorial </a:t>
            </a:r>
            <a:r>
              <a:rPr lang="en" sz="3600"/>
              <a:t>8</a:t>
            </a:r>
            <a:r>
              <a:rPr b="0" lang="en" sz="3600"/>
              <a:t> - Week </a:t>
            </a:r>
            <a:r>
              <a:rPr lang="en" sz="3600"/>
              <a:t>9</a:t>
            </a:r>
            <a:endParaRPr/>
          </a:p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88970" y="2942540"/>
            <a:ext cx="6407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Tuples</a:t>
            </a:r>
            <a:r>
              <a:rPr baseline="30000" lang="en"/>
              <a:t>2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45375" y="1146950"/>
            <a:ext cx="86427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800"/>
              <a:t>Tuples can be used to swap the values of multiple variables in just one line of code</a:t>
            </a:r>
            <a:endParaRPr/>
          </a:p>
          <a:p>
            <a:pPr indent="-1016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15900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en" sz="1800"/>
              <a:t>Let’s say we want to swap the values of variable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/>
              <a:t> and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800"/>
              <a:t>: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800"/>
          </a:p>
          <a:p>
            <a:pPr indent="0" lvl="0" marL="88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/>
          </a:p>
          <a:p>
            <a:pPr indent="0" lvl="0" marL="88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19"/>
          <p:cNvSpPr txBox="1"/>
          <p:nvPr/>
        </p:nvSpPr>
        <p:spPr>
          <a:xfrm>
            <a:off x="1794693" y="2634687"/>
            <a:ext cx="21315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a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rgbClr val="E4676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E4676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b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rgbClr val="E4676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E4676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temp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a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b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print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95735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 2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print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95735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1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866578" y="2226575"/>
            <a:ext cx="18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 strategy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808991" y="2840733"/>
            <a:ext cx="27159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rgbClr val="E4676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E4676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rgbClr val="E4676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E4676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95735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 2</a:t>
            </a:r>
            <a:endParaRPr b="0" i="0" sz="1400" u="none" cap="none" strike="noStrike">
              <a:solidFill>
                <a:srgbClr val="E4676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95735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</a:t>
            </a:r>
            <a:r>
              <a:rPr b="0" i="0" lang="en" sz="1400" u="none" cap="none" strike="noStrike">
                <a:solidFill>
                  <a:srgbClr val="634D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1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808999" y="2265367"/>
            <a:ext cx="167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Tuples</a:t>
            </a:r>
            <a:r>
              <a:rPr baseline="30000" lang="en"/>
              <a:t>3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45075" y="2075025"/>
            <a:ext cx="42744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Want to return multiple variables from a function? </a:t>
            </a:r>
            <a:endParaRPr b="0" i="0" sz="18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⇒ </a:t>
            </a:r>
            <a:r>
              <a:rPr b="0" i="0" lang="en" sz="1800" u="none" cap="none" strike="noStrike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Return them </a:t>
            </a:r>
            <a:r>
              <a:rPr lang="en" sz="1800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packed in </a:t>
            </a:r>
            <a:r>
              <a:rPr b="0" i="0" lang="en" sz="1800" u="none" cap="none" strike="noStrike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tuple object.</a:t>
            </a:r>
            <a:endParaRPr sz="1100">
              <a:solidFill>
                <a:srgbClr val="6AA84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314476" y="821250"/>
            <a:ext cx="48564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0" i="0" lang="en" sz="1400" u="none" cap="none" strike="noStrike">
                <a:solidFill>
                  <a:srgbClr val="F58A3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trig_calculator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b="0" i="1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1" lang="en" sz="1400" u="none" cap="none" strike="noStrike">
                <a:solidFill>
                  <a:srgbClr val="8888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(float) -&gt; (float)</a:t>
            </a:r>
            <a:endParaRPr b="0" i="1" sz="1400" u="none" cap="none" strike="noStrike">
              <a:solidFill>
                <a:srgbClr val="88888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8888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calculates trig functions given an angle</a:t>
            </a:r>
            <a:endParaRPr b="0" i="1" sz="1400" u="none" cap="none" strike="noStrike">
              <a:solidFill>
                <a:srgbClr val="88888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88888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b="0" i="1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sin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radians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radians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tan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tan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radians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tan)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returned_values </a:t>
            </a: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trig_calculator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returned_values</a:t>
            </a:r>
            <a:r>
              <a:rPr b="0" i="0" lang="en" sz="1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&lt;class 'tuple'&gt;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28650" y="3932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Tuple Operations - as Operators</a:t>
            </a:r>
            <a:endParaRPr/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649404" y="8618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{B223BC00-05D0-4D10-8094-5BBBA439D384}</a:tableStyleId>
              </a:tblPr>
              <a:tblGrid>
                <a:gridCol w="1689600"/>
                <a:gridCol w="1866825"/>
                <a:gridCol w="4568800"/>
              </a:tblGrid>
              <a:tr h="30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500" u="none" cap="none" strike="noStrike">
                          <a:solidFill>
                            <a:srgbClr val="FFC000"/>
                          </a:solidFill>
                        </a:rPr>
                        <a:t>Operation</a:t>
                      </a:r>
                      <a:endParaRPr b="1" sz="15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C000"/>
                          </a:solidFill>
                        </a:rPr>
                        <a:t>Operator</a:t>
                      </a:r>
                      <a:endParaRPr b="1" sz="15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500" u="none" cap="none" strike="noStrike">
                          <a:solidFill>
                            <a:srgbClr val="FFC000"/>
                          </a:solidFill>
                        </a:rPr>
                        <a:t>Example</a:t>
                      </a:r>
                      <a:endParaRPr b="1" sz="15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</a:tr>
              <a:tr h="67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500" u="none" cap="none" strike="noStrike"/>
                        <a:t>Indexing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             [ ] 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(20 ,40, "apple", "ball")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4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500" u="none" cap="none" strike="noStrike"/>
                        <a:t>Slicing  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            [ : : ]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a[1:3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(40, 60)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7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500" u="none" cap="none" strike="noStrike"/>
                        <a:t>Concatenation       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              +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(1, )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(2, 4)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b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(1, 2, 4)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4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500" u="none" cap="none" strike="noStrike"/>
                        <a:t>Repetition          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b * 2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(2, 4, 2, 4)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7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500" u="none" cap="none" strike="noStrike"/>
                        <a:t>Membership          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 a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"orange" in a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63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500" u="none" cap="none" strike="noStrike"/>
                        <a:t>Comparison</a:t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(2,3,4)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a == b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     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628650" y="518511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Tuple Operations - as Methods</a:t>
            </a:r>
            <a:endParaRPr/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628654" y="1546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{B223BC00-05D0-4D10-8094-5BBBA439D384}</a:tableStyleId>
              </a:tblPr>
              <a:tblGrid>
                <a:gridCol w="2524000"/>
                <a:gridCol w="2273300"/>
                <a:gridCol w="3477250"/>
              </a:tblGrid>
              <a:tr h="30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C000"/>
                          </a:solidFill>
                        </a:rPr>
                        <a:t>Operation </a:t>
                      </a:r>
                      <a:endParaRPr b="1" sz="14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C000"/>
                          </a:solidFill>
                        </a:rPr>
                        <a:t>Methods</a:t>
                      </a:r>
                      <a:endParaRPr b="1" sz="14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C000"/>
                          </a:solidFill>
                        </a:rPr>
                        <a:t>Example</a:t>
                      </a:r>
                      <a:endParaRPr b="1" sz="14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</a:tr>
              <a:tr h="152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Find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the index of the first occurrence of a given  value in a tuple.</a:t>
                      </a:r>
                      <a:endParaRPr sz="18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 sz="2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index(value)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 = (1,2,3,2,1)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b.index(2)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t/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1473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Find 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the number of times a given value appears in a tuple.</a:t>
                      </a:r>
                      <a:endParaRPr sz="18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count(value)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 = (1,2,3,2,1)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b.count(2)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2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t/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Built-in Functions that can be used on Tuples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628650" y="1551680"/>
            <a:ext cx="7886700" cy="23366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min():</a:t>
            </a:r>
            <a:r>
              <a:rPr lang="en"/>
              <a:t> return the minimum element in a tuple</a:t>
            </a:r>
            <a:endParaRPr/>
          </a:p>
          <a:p>
            <a:pPr indent="-20320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431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max():</a:t>
            </a:r>
            <a:r>
              <a:rPr lang="en"/>
              <a:t> return the maximum element in a tuple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431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len():</a:t>
            </a:r>
            <a:r>
              <a:rPr lang="en"/>
              <a:t> return the length of the tuple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252413" y="31158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Sets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46200" y="293010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46200" y="723975"/>
            <a:ext cx="8577600" cy="4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3855" lvl="0" marL="431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▪"/>
            </a:pPr>
            <a:r>
              <a:rPr lang="en" sz="1729"/>
              <a:t>A set is an </a:t>
            </a:r>
            <a:r>
              <a:rPr b="1" lang="en" sz="1729"/>
              <a:t>unordered</a:t>
            </a:r>
            <a:r>
              <a:rPr lang="en" sz="1729"/>
              <a:t> collection of </a:t>
            </a:r>
            <a:r>
              <a:rPr b="1" lang="en" sz="1729"/>
              <a:t>distinct</a:t>
            </a:r>
            <a:r>
              <a:rPr lang="en" sz="1729"/>
              <a:t> items</a:t>
            </a:r>
            <a:endParaRPr sz="1729"/>
          </a:p>
          <a:p>
            <a:pPr indent="-228600" lvl="0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729"/>
          </a:p>
          <a:p>
            <a:pPr indent="-363855" lvl="0" marL="431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▪"/>
            </a:pPr>
            <a:r>
              <a:rPr lang="en" sz="1729"/>
              <a:t>The set notation is similar to lists and tuples, but uses curly brackets </a:t>
            </a:r>
            <a:r>
              <a:rPr b="1" lang="en" sz="1729"/>
              <a:t>{ } </a:t>
            </a:r>
            <a:endParaRPr sz="1729"/>
          </a:p>
          <a:p>
            <a:pPr indent="-228600" lvl="0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 sz="1729"/>
          </a:p>
          <a:p>
            <a:pPr indent="-363855" lvl="0" marL="431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▪"/>
            </a:pPr>
            <a:r>
              <a:rPr lang="en" sz="1729"/>
              <a:t>S</a:t>
            </a:r>
            <a:r>
              <a:rPr lang="en" sz="1729"/>
              <a:t>et elements do not have  a fixed position in the set</a:t>
            </a:r>
            <a:endParaRPr sz="1729"/>
          </a:p>
          <a:p>
            <a:pPr indent="0" lvl="0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" sz="1729"/>
              <a:t>⇒ We cannot use indexing</a:t>
            </a:r>
            <a:endParaRPr sz="1729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&gt;&gt;&gt; vowels = set()</a:t>
            </a:r>
            <a:endParaRPr sz="1729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&gt;&gt;&gt; vowels = {'a', 'a', 'e', 'i', 'o', 'u'}</a:t>
            </a:r>
            <a:endParaRPr sz="198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&gt;&gt;&gt; vowels</a:t>
            </a:r>
            <a:endParaRPr sz="198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    {'a', 'u', 'o', 'i', 'e'}</a:t>
            </a:r>
            <a:endParaRPr sz="198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&gt;&gt;&gt; vowels</a:t>
            </a:r>
            <a:endParaRPr sz="198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    {'o', 'u', 'a', 'i', 'e'}</a:t>
            </a:r>
            <a:endParaRPr sz="1729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t/>
            </a:r>
            <a:endParaRPr sz="1729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&gt;&gt;&gt; {1, 2} == {2, 1}</a:t>
            </a:r>
            <a:endParaRPr sz="1729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   True</a:t>
            </a:r>
            <a:endParaRPr sz="1729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None/>
            </a:pPr>
            <a:r>
              <a:rPr lang="en" sz="1729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72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 2] == [2, 1]</a:t>
            </a:r>
            <a:endParaRPr sz="172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None/>
            </a:pPr>
            <a:r>
              <a:rPr lang="en" sz="172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False</a:t>
            </a:r>
            <a:endParaRPr sz="172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None/>
            </a:pPr>
            <a:r>
              <a:rPr lang="en" sz="172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(1, 2) == (2, 1)</a:t>
            </a:r>
            <a:endParaRPr sz="1729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None/>
            </a:pPr>
            <a:r>
              <a:rPr lang="en" sz="172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False</a:t>
            </a:r>
            <a:endParaRPr sz="172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5291360" y="2712524"/>
            <a:ext cx="3420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Duplicates are removed.</a:t>
            </a:r>
            <a:endParaRPr b="0" i="0" sz="13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items in the set may have a different order.</a:t>
            </a:r>
            <a:endParaRPr b="0" i="0" sz="1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25"/>
          <p:cNvCxnSpPr>
            <a:stCxn id="148" idx="1"/>
          </p:cNvCxnSpPr>
          <p:nvPr/>
        </p:nvCxnSpPr>
        <p:spPr>
          <a:xfrm flipH="1">
            <a:off x="2802775" y="2078824"/>
            <a:ext cx="1881000" cy="9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25"/>
          <p:cNvCxnSpPr/>
          <p:nvPr/>
        </p:nvCxnSpPr>
        <p:spPr>
          <a:xfrm rot="10800000">
            <a:off x="4091900" y="3372650"/>
            <a:ext cx="1199700" cy="285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25"/>
          <p:cNvCxnSpPr/>
          <p:nvPr/>
        </p:nvCxnSpPr>
        <p:spPr>
          <a:xfrm flipH="1">
            <a:off x="3188075" y="3684775"/>
            <a:ext cx="2117100" cy="12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25"/>
          <p:cNvSpPr txBox="1"/>
          <p:nvPr/>
        </p:nvSpPr>
        <p:spPr>
          <a:xfrm>
            <a:off x="4683775" y="1909474"/>
            <a:ext cx="34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3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 empty set </a:t>
            </a:r>
            <a:endParaRPr b="0" i="0" sz="1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25"/>
          <p:cNvCxnSpPr/>
          <p:nvPr/>
        </p:nvCxnSpPr>
        <p:spPr>
          <a:xfrm rot="10800000">
            <a:off x="4244475" y="2903725"/>
            <a:ext cx="1020000" cy="7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&#10;&#10;Description automatically generated"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963" y="417950"/>
            <a:ext cx="6236076" cy="44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62" name="Google Shape;162;p27"/>
          <p:cNvSpPr txBox="1"/>
          <p:nvPr>
            <p:ph idx="1" type="subTitle"/>
          </p:nvPr>
        </p:nvSpPr>
        <p:spPr>
          <a:xfrm>
            <a:off x="252413" y="31158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Dictionaries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0" y="396360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0" y="1037750"/>
            <a:ext cx="9144000" cy="3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9252" lvl="0" marL="431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15"/>
              <a:buFont typeface="Quattrocento Sans"/>
              <a:buChar char="▪"/>
            </a:pPr>
            <a:r>
              <a:rPr lang="en" sz="1815"/>
              <a:t>A dictionary  is a collection of unordered, distinct key-value pairs</a:t>
            </a:r>
            <a:endParaRPr sz="1815"/>
          </a:p>
          <a:p>
            <a:pPr indent="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sz="1815"/>
          </a:p>
          <a:p>
            <a:pPr indent="-369252" lvl="0" marL="431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15"/>
              <a:buChar char="▪"/>
            </a:pPr>
            <a:r>
              <a:rPr lang="en" sz="1815"/>
              <a:t>A common way to create dictionaries is to use curly braces, </a:t>
            </a:r>
            <a:r>
              <a:rPr b="1" lang="en" sz="1815"/>
              <a:t>{}</a:t>
            </a:r>
            <a:r>
              <a:rPr lang="en" sz="1815"/>
              <a:t>, around  key-value pairs of literals and/or values expressed as expressions</a:t>
            </a:r>
            <a:endParaRPr sz="1815"/>
          </a:p>
          <a:p>
            <a:pPr indent="0" lvl="0" marL="3429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85"/>
              <a:buNone/>
            </a:pPr>
            <a:r>
              <a:t/>
            </a:r>
            <a:endParaRPr sz="1815"/>
          </a:p>
          <a:p>
            <a:pPr indent="-280352" lvl="1" marL="68580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SzPts val="1815"/>
              <a:buFont typeface="Quattrocento Sans"/>
              <a:buChar char="▪"/>
            </a:pPr>
            <a:r>
              <a:rPr lang="en" sz="1815"/>
              <a:t>The general syntax is:     { key1 : expr1, key2 : expr2, …, keyN : exprN }</a:t>
            </a:r>
            <a:endParaRPr sz="1815"/>
          </a:p>
          <a:p>
            <a:pPr indent="-280352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15"/>
              <a:buChar char="▪"/>
            </a:pPr>
            <a:r>
              <a:rPr lang="en" sz="1815"/>
              <a:t>The </a:t>
            </a:r>
            <a:r>
              <a:rPr lang="en" sz="1815">
                <a:latin typeface="Courier New"/>
                <a:ea typeface="Courier New"/>
                <a:cs typeface="Courier New"/>
                <a:sym typeface="Courier New"/>
              </a:rPr>
              <a:t>key : value</a:t>
            </a:r>
            <a:r>
              <a:rPr lang="en" sz="1815"/>
              <a:t> pairs of the dictionary are separated by commas.</a:t>
            </a:r>
            <a:endParaRPr sz="1815"/>
          </a:p>
          <a:p>
            <a:pPr indent="-280352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15"/>
              <a:buFont typeface="Quattrocento Sans"/>
              <a:buChar char="▪"/>
            </a:pPr>
            <a:r>
              <a:rPr lang="en" sz="1815"/>
              <a:t>Each pair contains a key (always a literal) and a value separated by a colon.</a:t>
            </a:r>
            <a:endParaRPr sz="1815"/>
          </a:p>
          <a:p>
            <a:pPr indent="0" lvl="0" marL="5207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15"/>
          </a:p>
          <a:p>
            <a:pPr indent="-153352" lvl="0" marL="177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15"/>
              <a:buFont typeface="Quattrocento Sans"/>
              <a:buChar char="▪"/>
            </a:pPr>
            <a:r>
              <a:rPr lang="en" sz="1815">
                <a:solidFill>
                  <a:schemeClr val="lt1"/>
                </a:solidFill>
              </a:rPr>
              <a:t>Unlike sequences, which are indexed by a range of numbers, dictionaries are indexed by </a:t>
            </a:r>
            <a:r>
              <a:rPr b="1" i="1" lang="en" sz="1815">
                <a:solidFill>
                  <a:schemeClr val="lt1"/>
                </a:solidFill>
              </a:rPr>
              <a:t>keys</a:t>
            </a:r>
            <a:r>
              <a:rPr lang="en" sz="1815">
                <a:solidFill>
                  <a:schemeClr val="lt1"/>
                </a:solidFill>
              </a:rPr>
              <a:t>.</a:t>
            </a:r>
            <a:endParaRPr sz="1815">
              <a:solidFill>
                <a:schemeClr val="lt1"/>
              </a:solidFill>
            </a:endParaRPr>
          </a:p>
          <a:p>
            <a:pPr indent="-178752" lvl="1" marL="5207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15"/>
              <a:buFont typeface="Quattrocento Sans"/>
              <a:buChar char="▪"/>
            </a:pPr>
            <a:r>
              <a:rPr lang="en" sz="1815">
                <a:solidFill>
                  <a:schemeClr val="lt1"/>
                </a:solidFill>
              </a:rPr>
              <a:t>Keys can be values of any immutable type, e.g., strings, numbers, etc.</a:t>
            </a:r>
            <a:endParaRPr sz="1815">
              <a:solidFill>
                <a:schemeClr val="lt1"/>
              </a:solidFill>
            </a:endParaRPr>
          </a:p>
          <a:p>
            <a:pPr indent="-191452" lvl="2" marL="8636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15"/>
              <a:buFont typeface="Quattrocento Sans"/>
              <a:buChar char="▪"/>
            </a:pPr>
            <a:r>
              <a:rPr lang="en" sz="1815">
                <a:solidFill>
                  <a:schemeClr val="lt1"/>
                </a:solidFill>
              </a:rPr>
              <a:t> Tuples can be used as keys if they contain only immutable elements;</a:t>
            </a:r>
            <a:endParaRPr sz="1815">
              <a:solidFill>
                <a:schemeClr val="lt1"/>
              </a:solidFill>
            </a:endParaRPr>
          </a:p>
          <a:p>
            <a:pPr indent="-204152" lvl="3" marL="12065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15"/>
              <a:buFont typeface="Quattrocento Sans"/>
              <a:buChar char="▪"/>
            </a:pPr>
            <a:r>
              <a:rPr lang="en" sz="1815">
                <a:solidFill>
                  <a:schemeClr val="lt1"/>
                </a:solidFill>
              </a:rPr>
              <a:t> </a:t>
            </a:r>
            <a:r>
              <a:rPr lang="en" sz="1815">
                <a:solidFill>
                  <a:srgbClr val="FF0000"/>
                </a:solidFill>
              </a:rPr>
              <a:t>If a tuple contains any mutable object either directly or indirectly, it cannot be used as a key. </a:t>
            </a:r>
            <a:endParaRPr sz="1390">
              <a:solidFill>
                <a:srgbClr val="FF0000"/>
              </a:solidFill>
            </a:endParaRPr>
          </a:p>
        </p:txBody>
      </p:sp>
      <p:cxnSp>
        <p:nvCxnSpPr>
          <p:cNvPr id="169" name="Google Shape;169;p28"/>
          <p:cNvCxnSpPr/>
          <p:nvPr/>
        </p:nvCxnSpPr>
        <p:spPr>
          <a:xfrm>
            <a:off x="1005000" y="1909425"/>
            <a:ext cx="2524500" cy="298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p28"/>
          <p:cNvCxnSpPr/>
          <p:nvPr/>
        </p:nvCxnSpPr>
        <p:spPr>
          <a:xfrm flipH="1">
            <a:off x="4190950" y="1895625"/>
            <a:ext cx="288000" cy="326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Lab review</a:t>
            </a:r>
            <a:endParaRPr/>
          </a:p>
          <a:p>
            <a:pPr indent="-342900" lvl="1" marL="774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800"/>
              <a:t>More practice </a:t>
            </a:r>
            <a:r>
              <a:rPr lang="en"/>
              <a:t>with</a:t>
            </a:r>
            <a:r>
              <a:rPr lang="en" sz="1800"/>
              <a:t> </a:t>
            </a:r>
            <a:r>
              <a:rPr lang="en"/>
              <a:t>iteration</a:t>
            </a:r>
            <a:endParaRPr/>
          </a:p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Lecture review – data structures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tuples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sets</a:t>
            </a:r>
            <a:endParaRPr/>
          </a:p>
          <a:p>
            <a:pPr indent="-26035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dictionaries</a:t>
            </a:r>
            <a:endParaRPr/>
          </a:p>
          <a:p>
            <a:pPr indent="-3429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Practice 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140075" y="369210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Dictionary operations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196450" y="783888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Given: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d1 = {'Tina':'A+',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'Min':'A'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aphicFrame>
        <p:nvGraphicFramePr>
          <p:cNvPr id="177" name="Google Shape;177;p29"/>
          <p:cNvGraphicFramePr/>
          <p:nvPr/>
        </p:nvGraphicFramePr>
        <p:xfrm>
          <a:off x="196447" y="11395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{B223BC00-05D0-4D10-8094-5BBBA439D384}</a:tableStyleId>
              </a:tblPr>
              <a:tblGrid>
                <a:gridCol w="3261425"/>
                <a:gridCol w="1312400"/>
                <a:gridCol w="4313475"/>
              </a:tblGrid>
              <a:tr h="42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FFC000"/>
                          </a:solidFill>
                        </a:rPr>
                        <a:t>Operation</a:t>
                      </a:r>
                      <a:endParaRPr sz="18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000"/>
                          </a:solidFill>
                        </a:rPr>
                        <a:t>Operator / Method</a:t>
                      </a:r>
                      <a:endParaRPr sz="18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FFC000"/>
                          </a:solidFill>
                        </a:rPr>
                        <a:t>Example code</a:t>
                      </a:r>
                      <a:endParaRPr sz="18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Indexing</a:t>
                      </a:r>
                      <a:r>
                        <a:rPr lang="en"/>
                        <a:t>: </a:t>
                      </a:r>
                      <a:r>
                        <a:rPr lang="en" sz="1400" u="none" cap="none" strike="noStrike"/>
                        <a:t>retrieve the value associated with a key.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 ] 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d1[</a:t>
                      </a:r>
                      <a:r>
                        <a:rPr lang="en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'Tina'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'A+'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62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/>
                        <a:t>A</a:t>
                      </a:r>
                      <a:r>
                        <a:rPr lang="en" sz="1400" u="none" cap="none" strike="noStrike"/>
                        <a:t>dd an entry if the entry does not exist, otherwise modif</a:t>
                      </a:r>
                      <a:r>
                        <a:rPr lang="en"/>
                        <a:t>y</a:t>
                      </a:r>
                      <a:r>
                        <a:rPr lang="en" sz="1400" u="none" cap="none" strike="noStrike"/>
                        <a:t> the existing entry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 ] 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d1['John'] =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'B+'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d1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{'John': 'B+', 'Tina': 'A+',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'Min':'A'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63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Delete</a:t>
                      </a:r>
                      <a:r>
                        <a:rPr lang="en"/>
                        <a:t>/</a:t>
                      </a:r>
                      <a:r>
                        <a:rPr lang="en" sz="1400" u="none" cap="none" strike="noStrike"/>
                        <a:t>remove </a:t>
                      </a:r>
                      <a:r>
                        <a:rPr lang="en"/>
                        <a:t>a given</a:t>
                      </a:r>
                      <a:r>
                        <a:rPr lang="en" sz="1400" u="none" cap="none" strike="noStrike"/>
                        <a:t> key and its associated value from a dictionary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del, pop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del d1['Tina']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d1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{'John': 'B+',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'Min':'A'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d1.pop(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'John'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d1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'Min':'A'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  <a:tr h="7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/>
                        <a:t>T</a:t>
                      </a:r>
                      <a:r>
                        <a:rPr lang="en" sz="1400" u="none" cap="none" strike="noStrike"/>
                        <a:t>est </a:t>
                      </a:r>
                      <a:r>
                        <a:rPr lang="en"/>
                        <a:t>if a given </a:t>
                      </a:r>
                      <a:r>
                        <a:rPr lang="en" sz="1400" u="none" cap="none" strike="noStrike"/>
                        <a:t>key is in the dictionary  (it does not check the values)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'John' in d1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'B+' in d1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urier New"/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83" name="Google Shape;183;p30"/>
          <p:cNvSpPr txBox="1"/>
          <p:nvPr>
            <p:ph idx="1" type="subTitle"/>
          </p:nvPr>
        </p:nvSpPr>
        <p:spPr>
          <a:xfrm>
            <a:off x="252413" y="31920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Summary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31"/>
          <p:cNvGraphicFramePr/>
          <p:nvPr/>
        </p:nvGraphicFramePr>
        <p:xfrm>
          <a:off x="751990" y="1067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{B223BC00-05D0-4D10-8094-5BBBA439D384}</a:tableStyleId>
              </a:tblPr>
              <a:tblGrid>
                <a:gridCol w="1910000"/>
                <a:gridCol w="1910000"/>
                <a:gridCol w="1910000"/>
                <a:gridCol w="1910000"/>
              </a:tblGrid>
              <a:tr h="4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C000"/>
                          </a:solidFill>
                        </a:rPr>
                        <a:t>Ordered</a:t>
                      </a:r>
                      <a:endParaRPr b="1" sz="18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C000"/>
                          </a:solidFill>
                        </a:rPr>
                        <a:t>Mutable</a:t>
                      </a:r>
                      <a:endParaRPr b="1" sz="18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C000"/>
                          </a:solidFill>
                        </a:rPr>
                        <a:t>Iterable</a:t>
                      </a:r>
                      <a:endParaRPr b="1" sz="1800" u="none" cap="none" strike="noStrike">
                        <a:solidFill>
                          <a:srgbClr val="FFC000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</a:tr>
              <a:tr h="5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/>
                        <a:t>List</a:t>
                      </a:r>
                      <a:endParaRPr b="1" sz="18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</a:tr>
              <a:tr h="5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/>
                        <a:t>Tuple</a:t>
                      </a:r>
                      <a:endParaRPr b="1" sz="18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</a:tr>
              <a:tr h="5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/>
                        <a:t>Set</a:t>
                      </a:r>
                      <a:endParaRPr b="1" sz="18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</a:tr>
              <a:tr h="5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/>
                        <a:t>Dictionary</a:t>
                      </a:r>
                      <a:endParaRPr b="1" sz="18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</a:tr>
              <a:tr h="52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" sz="1800" u="none" cap="none" strike="noStrike"/>
                        <a:t>String</a:t>
                      </a:r>
                      <a:endParaRPr b="1" sz="18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1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32"/>
          <p:cNvGraphicFramePr/>
          <p:nvPr/>
        </p:nvGraphicFramePr>
        <p:xfrm>
          <a:off x="104964" y="606511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{B223BC00-05D0-4D10-8094-5BBBA439D384}</a:tableStyleId>
              </a:tblPr>
              <a:tblGrid>
                <a:gridCol w="1295725"/>
                <a:gridCol w="3453600"/>
                <a:gridCol w="589900"/>
                <a:gridCol w="512600"/>
                <a:gridCol w="392200"/>
                <a:gridCol w="523775"/>
                <a:gridCol w="2113475"/>
              </a:tblGrid>
              <a:tr h="22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b="1" lang="en" sz="900" u="none" cap="none" strike="noStrike">
                          <a:solidFill>
                            <a:srgbClr val="222222"/>
                          </a:solidFill>
                        </a:rPr>
                        <a:t>Operation Example</a:t>
                      </a:r>
                      <a:endParaRPr b="1"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b="1" lang="en" sz="900" u="none" cap="none" strike="noStrike">
                          <a:solidFill>
                            <a:srgbClr val="222222"/>
                          </a:solidFill>
                        </a:rPr>
                        <a:t>Result</a:t>
                      </a:r>
                      <a:endParaRPr b="1"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b="1" lang="en" sz="900" u="none" cap="none" strike="noStrike">
                          <a:solidFill>
                            <a:srgbClr val="222222"/>
                          </a:solidFill>
                        </a:rPr>
                        <a:t>String</a:t>
                      </a:r>
                      <a:endParaRPr b="1"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b="1" lang="en" sz="900" u="none" cap="none" strike="noStrike">
                          <a:solidFill>
                            <a:srgbClr val="222222"/>
                          </a:solidFill>
                        </a:rPr>
                        <a:t>List</a:t>
                      </a:r>
                      <a:endParaRPr b="1"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b="1" lang="en" sz="900" u="none" cap="none" strike="noStrike">
                          <a:solidFill>
                            <a:srgbClr val="222222"/>
                          </a:solidFill>
                        </a:rPr>
                        <a:t>Tuple</a:t>
                      </a:r>
                      <a:endParaRPr b="1"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b="1" lang="en" sz="900" u="none" cap="none" strike="noStrike">
                          <a:solidFill>
                            <a:srgbClr val="222222"/>
                          </a:solidFill>
                        </a:rPr>
                        <a:t>Set</a:t>
                      </a:r>
                      <a:endParaRPr b="1"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b="1" lang="en" sz="900" u="none" cap="none" strike="noStrike">
                          <a:solidFill>
                            <a:srgbClr val="222222"/>
                          </a:solidFill>
                        </a:rPr>
                        <a:t>Dictionary</a:t>
                      </a:r>
                      <a:endParaRPr b="1"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in s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if an item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is equal to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x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, else </a:t>
                      </a: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0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✓ </a:t>
                      </a:r>
                      <a:r>
                        <a:rPr lang="en" sz="1000" u="none" cap="none" strike="noStrike">
                          <a:solidFill>
                            <a:srgbClr val="222222"/>
                          </a:solidFill>
                        </a:rPr>
                        <a:t>(for keys only)</a:t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not in s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if an item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is equal to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x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, else </a:t>
                      </a: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0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✓ </a:t>
                      </a:r>
                      <a:r>
                        <a:rPr lang="en" sz="1000" u="none" cap="none" strike="noStrike">
                          <a:solidFill>
                            <a:srgbClr val="222222"/>
                          </a:solidFill>
                        </a:rPr>
                        <a:t>(for keys only)</a:t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+ t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the concatenation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and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t</a:t>
                      </a:r>
                      <a:endParaRPr i="1" sz="12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* n 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or </a:t>
                      </a: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* s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equivalent to adding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to itself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times</a:t>
                      </a:r>
                      <a:endParaRPr sz="12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s[i]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i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th item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, origin 0</a:t>
                      </a:r>
                      <a:endParaRPr sz="12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i="0"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i="0"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i="0"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i="0"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i="0"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i="0"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i="1"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i="1"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s[i:j]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slice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from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i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to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j</a:t>
                      </a:r>
                      <a:endParaRPr i="1" sz="12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s[i:j:k]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slice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from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i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to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j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 with step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</a:rPr>
                        <a:t>k</a:t>
                      </a:r>
                      <a:endParaRPr i="1" sz="12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s1 </a:t>
                      </a: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 s2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Equality comparison</a:t>
                      </a:r>
                      <a:endParaRPr sz="12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0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0" i="0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0" i="0"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Lexicographical comparison (* subset testing for 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</a:rPr>
                        <a:t>objects)</a:t>
                      </a:r>
                      <a:endParaRPr sz="12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✓*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s[i] = x</a:t>
                      </a:r>
                      <a:endParaRPr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item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is replaced by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i="1" sz="12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000" u="none" cap="none" strike="noStrike"/>
                        <a:t>✓ (possible if </a:t>
                      </a:r>
                      <a:r>
                        <a:rPr lang="en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" sz="1000" u="none" cap="none" strike="noStrike"/>
                        <a:t> is one of the keys, or if key </a:t>
                      </a:r>
                      <a:r>
                        <a:rPr lang="en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" sz="1000" u="none" cap="none" strike="noStrike"/>
                        <a:t> does not exist)</a:t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 s[i]</a:t>
                      </a:r>
                      <a:endParaRPr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removes the element 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s[i]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from the iterable</a:t>
                      </a:r>
                      <a:endParaRPr sz="12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000" u="none" cap="none" strike="noStrike"/>
                        <a:t>✓ (possible if </a:t>
                      </a:r>
                      <a:r>
                        <a:rPr lang="en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</a:t>
                      </a:r>
                      <a:r>
                        <a:rPr lang="en" sz="1000" u="none" cap="none" strike="noStrike"/>
                        <a:t>is one of the keys)</a:t>
                      </a:r>
                      <a:endParaRPr sz="10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s[i:j] = t</a:t>
                      </a:r>
                      <a:endParaRPr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slice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from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to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j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is replaced by the contents of the iterable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t</a:t>
                      </a:r>
                      <a:endParaRPr i="1" sz="12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s[i:j:k] = t</a:t>
                      </a:r>
                      <a:endParaRPr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the elements of 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s[i:j:k]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are replaced by those of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t</a:t>
                      </a:r>
                      <a:endParaRPr i="1" sz="12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 s[i:j:k]</a:t>
                      </a:r>
                      <a:endParaRPr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removes the elements of 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s[i:j:k]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from the the iterable. (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s[i:j]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is the same  as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s[i:j] = [])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ourier New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*= n</a:t>
                      </a:r>
                      <a:endParaRPr sz="12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updates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with its contents repeated </a:t>
                      </a:r>
                      <a:r>
                        <a:rPr i="1"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n</a:t>
                      </a:r>
                      <a:r>
                        <a:rPr lang="en" sz="12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times</a:t>
                      </a:r>
                      <a:endParaRPr sz="12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Quattrocento Sans"/>
                        <a:buNone/>
                      </a:pPr>
                      <a:r>
                        <a:rPr lang="en" sz="9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✓</a:t>
                      </a:r>
                      <a:endParaRPr sz="9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Quattrocento Sans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0" marB="0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33"/>
          <p:cNvGraphicFramePr/>
          <p:nvPr/>
        </p:nvGraphicFramePr>
        <p:xfrm>
          <a:off x="132127" y="1558151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{B223BC00-05D0-4D10-8094-5BBBA439D384}</a:tableStyleId>
              </a:tblPr>
              <a:tblGrid>
                <a:gridCol w="1764250"/>
                <a:gridCol w="2478325"/>
                <a:gridCol w="519350"/>
                <a:gridCol w="365175"/>
                <a:gridCol w="479250"/>
                <a:gridCol w="1742500"/>
                <a:gridCol w="1409175"/>
              </a:tblGrid>
              <a:tr h="1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b="1" lang="en" sz="1100" u="none" cap="none" strike="noStrike">
                          <a:solidFill>
                            <a:srgbClr val="222222"/>
                          </a:solidFill>
                        </a:rPr>
                        <a:t>Operation Example</a:t>
                      </a:r>
                      <a:endParaRPr b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b="1" lang="en" sz="1100" u="none" cap="none" strike="noStrike">
                          <a:solidFill>
                            <a:srgbClr val="222222"/>
                          </a:solidFill>
                        </a:rPr>
                        <a:t>Result</a:t>
                      </a:r>
                      <a:endParaRPr b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b="1" lang="en" sz="1100" u="none" cap="none" strike="noStrike">
                          <a:solidFill>
                            <a:srgbClr val="222222"/>
                          </a:solidFill>
                        </a:rPr>
                        <a:t>String</a:t>
                      </a:r>
                      <a:endParaRPr b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b="1" lang="en" sz="1100" u="none" cap="none" strike="noStrike">
                          <a:solidFill>
                            <a:srgbClr val="222222"/>
                          </a:solidFill>
                        </a:rPr>
                        <a:t>List</a:t>
                      </a:r>
                      <a:endParaRPr b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b="1" lang="en" sz="1100" u="none" cap="none" strike="noStrike">
                          <a:solidFill>
                            <a:srgbClr val="222222"/>
                          </a:solidFill>
                        </a:rPr>
                        <a:t>Tuple</a:t>
                      </a:r>
                      <a:endParaRPr b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b="1" lang="en" sz="1100" u="none" cap="none" strike="noStrike">
                          <a:solidFill>
                            <a:srgbClr val="222222"/>
                          </a:solidFill>
                        </a:rPr>
                        <a:t>Set</a:t>
                      </a:r>
                      <a:endParaRPr b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b="1" lang="en" sz="1100" u="none" cap="none" strike="noStrike">
                          <a:solidFill>
                            <a:srgbClr val="222222"/>
                          </a:solidFill>
                        </a:rPr>
                        <a:t>Dictionary</a:t>
                      </a:r>
                      <a:endParaRPr b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ourier New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s.count(x)</a:t>
                      </a:r>
                      <a:endParaRPr b="0" i="0" sz="1100" u="none" cap="none" strike="noStrike">
                        <a:solidFill>
                          <a:srgbClr val="22222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total number of occurrences of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x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in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endParaRPr i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s.append(x)</a:t>
                      </a:r>
                      <a:endParaRPr sz="1100" u="none" cap="none" strike="noStrike">
                        <a:solidFill>
                          <a:srgbClr val="22222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appends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x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to the end of the sequence (same as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s[len(s):len(s)] = [x]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)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/>
                        <a:t>✓</a:t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s.extend(t)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or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+= t</a:t>
                      </a:r>
                      <a:endParaRPr sz="1100" u="none" cap="none" strike="noStrike">
                        <a:solidFill>
                          <a:srgbClr val="22222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extends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with the contents of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t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(for the most part the same as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s[len(s):len(s)] = t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)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/>
                        <a:t>✓</a:t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s.index(x[, i[, j]])</a:t>
                      </a:r>
                      <a:endParaRPr b="0" i="0" sz="1100" u="none" cap="none" strike="noStrike">
                        <a:solidFill>
                          <a:srgbClr val="22222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index of the first occurrence of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x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in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(at or after index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i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and before index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j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)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s.insert(i, x)</a:t>
                      </a:r>
                      <a:endParaRPr sz="1100" u="none" cap="none" strike="noStrike">
                        <a:solidFill>
                          <a:srgbClr val="22222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inserts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x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into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at the index given by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i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(same as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s[i:i] = [x]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)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/>
                        <a:t>✓</a:t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s.pop()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or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s.pop(i)</a:t>
                      </a:r>
                      <a:endParaRPr sz="1100" u="none" cap="none" strike="noStrike">
                        <a:solidFill>
                          <a:srgbClr val="22222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retrieves the item at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i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and also removes it from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endParaRPr i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 (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s.pop()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removes a random element from the set. does not support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s.pop(i)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)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 (does not support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s.pop()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and 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must be one of the keys)</a:t>
                      </a:r>
                      <a:endParaRPr sz="1100" u="none" cap="none" strike="noStrike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ourier New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s.remove(x)</a:t>
                      </a:r>
                      <a:endParaRPr sz="1100" u="none" cap="none" strike="noStrike">
                        <a:solidFill>
                          <a:srgbClr val="22222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remove the first item x from </a:t>
                      </a:r>
                      <a:r>
                        <a:rPr i="1" lang="en" sz="11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 </a:t>
                      </a:r>
                      <a:endParaRPr i="1"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Quattrocento Sans"/>
                        <a:buNone/>
                      </a:pPr>
                      <a:r>
                        <a:rPr lang="en" sz="11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attrocento Sans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20575" marB="20575" marR="34300" marL="343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Summary – Built-in functions</a:t>
            </a:r>
            <a:endParaRPr/>
          </a:p>
        </p:txBody>
      </p:sp>
      <p:graphicFrame>
        <p:nvGraphicFramePr>
          <p:cNvPr id="204" name="Google Shape;204;p34"/>
          <p:cNvGraphicFramePr/>
          <p:nvPr/>
        </p:nvGraphicFramePr>
        <p:xfrm>
          <a:off x="309344" y="21045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{B223BC00-05D0-4D10-8094-5BBBA439D384}</a:tableStyleId>
              </a:tblPr>
              <a:tblGrid>
                <a:gridCol w="1221850"/>
                <a:gridCol w="2077175"/>
                <a:gridCol w="861825"/>
                <a:gridCol w="614200"/>
                <a:gridCol w="750375"/>
                <a:gridCol w="726325"/>
                <a:gridCol w="2273500"/>
              </a:tblGrid>
              <a:tr h="17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22222"/>
                          </a:solidFill>
                        </a:rPr>
                        <a:t>Operation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22222"/>
                          </a:solidFill>
                        </a:rPr>
                        <a:t>Result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22222"/>
                          </a:solidFill>
                        </a:rPr>
                        <a:t>String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22222"/>
                          </a:solidFill>
                        </a:rPr>
                        <a:t>List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22222"/>
                          </a:solidFill>
                        </a:rPr>
                        <a:t>Tuple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22222"/>
                          </a:solidFill>
                        </a:rPr>
                        <a:t>Set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22222"/>
                          </a:solidFill>
                        </a:rPr>
                        <a:t>Dictionary</a:t>
                      </a:r>
                      <a:endParaRPr b="1" sz="14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7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Font typeface="Courier New"/>
                        <a:buNone/>
                      </a:pPr>
                      <a:r>
                        <a:rPr b="0" i="0" lang="en" sz="17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len(s)</a:t>
                      </a:r>
                      <a:endParaRPr b="0" i="0" sz="17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length of </a:t>
                      </a:r>
                      <a:r>
                        <a:rPr i="1" lang="en" sz="18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endParaRPr i="1"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7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min(s)</a:t>
                      </a:r>
                      <a:endParaRPr b="0" i="0" sz="17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smallest item of </a:t>
                      </a:r>
                      <a:r>
                        <a:rPr i="1" lang="en" sz="18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endParaRPr i="1"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 (for keys only)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" sz="1700" u="none" cap="none" strike="noStrike">
                          <a:solidFill>
                            <a:srgbClr val="222222"/>
                          </a:solidFill>
                          <a:highlight>
                            <a:srgbClr val="ECF0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max(s)</a:t>
                      </a:r>
                      <a:endParaRPr b="0" i="0" sz="1700" u="none" cap="none" strike="noStrike">
                        <a:solidFill>
                          <a:srgbClr val="222222"/>
                        </a:solidFill>
                        <a:highlight>
                          <a:srgbClr val="ECF0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largest item of </a:t>
                      </a:r>
                      <a:r>
                        <a:rPr i="1" lang="en" sz="18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endParaRPr i="1"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200"/>
                        <a:buFont typeface="Quattrocento Sans"/>
                        <a:buNone/>
                      </a:pPr>
                      <a:r>
                        <a:rPr lang="en" sz="1800" u="none" cap="none" strike="noStrike">
                          <a:solidFill>
                            <a:srgbClr val="222222"/>
                          </a:solidFill>
                        </a:rPr>
                        <a:t>✓ (for keys only)</a:t>
                      </a:r>
                      <a:endParaRPr sz="1800" u="none" cap="none" strike="noStrike">
                        <a:solidFill>
                          <a:srgbClr val="222222"/>
                        </a:solidFill>
                      </a:endParaRPr>
                    </a:p>
                  </a:txBody>
                  <a:tcPr marT="0" marB="0" marR="57150" marL="571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210" name="Google Shape;210;p35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15" name="Google Shape;215;p3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16" name="Google Shape;216;p3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17" name="Google Shape;217;p36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How would we access Diana's sociology grade from this nested data structure?</a:t>
            </a:r>
            <a:endParaRPr b="1" sz="34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18" name="Google Shape;218;p36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19" name="Google Shape;219;p36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1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44043" y="1111034"/>
            <a:ext cx="9229987" cy="36653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rgbClr val="F8F8F8"/>
                </a:solidFill>
              </a:rPr>
              <a:t>Write a function </a:t>
            </a: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combine()</a:t>
            </a:r>
            <a:r>
              <a:rPr lang="en" sz="1800">
                <a:solidFill>
                  <a:srgbClr val="F8F8F8"/>
                </a:solidFill>
              </a:rPr>
              <a:t>that combines values from an input list of dictionaries of type </a:t>
            </a: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{'item': i1, 'amount': a1 }. combine()</a:t>
            </a:r>
            <a:r>
              <a:rPr lang="en" sz="1800">
                <a:solidFill>
                  <a:srgbClr val="F8F8F8"/>
                </a:solidFill>
              </a:rPr>
              <a:t>should return a dictionary whose keys are the values associated with the keys </a:t>
            </a:r>
            <a:r>
              <a:rPr lang="en" sz="18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n" sz="1800">
                <a:solidFill>
                  <a:srgbClr val="F8F8F8"/>
                </a:solidFill>
              </a:rPr>
              <a:t>in the input dictionaries. The value associated with each key is the sum of the amounts corresponding to that key in the  input dictionaries.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00">
                <a:solidFill>
                  <a:srgbClr val="F8F8F8"/>
                </a:solidFill>
              </a:rPr>
              <a:t>Usage example:</a:t>
            </a:r>
            <a:endParaRPr sz="1800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result = combine( [{'item': 'i1', 'amount': 400}, {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{'item': 'i2', 'amount': 300}, {'item': 'i1', 'amount’: 750}])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result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{'i1': 1150, 'i2': 300}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167225" y="409935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2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167225" y="984100"/>
            <a:ext cx="88689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0" lvl="0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2700"/>
              <a:t>Complete the function body below according to its docstring description.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def get_student_class(student_to_class, myclass): </a:t>
            </a:r>
            <a:endParaRPr sz="3044"/>
          </a:p>
          <a:p>
            <a:pPr indent="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""" </a:t>
            </a:r>
            <a:endParaRPr sz="3044"/>
          </a:p>
          <a:p>
            <a:pPr indent="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(dict, list[str]) -&gt; list[str] </a:t>
            </a:r>
            <a:endParaRPr sz="3044"/>
          </a:p>
          <a:p>
            <a:pPr indent="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In student_to_class each key is a student and each value is the lists of classes each student is enrolled in. </a:t>
            </a: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myclass is a list of classes given as strings.Return a list of students from student_to_class who are in myclass. </a:t>
            </a:r>
            <a:endParaRPr sz="3044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{‘Ana’: [‘csc258’, ‘aps106’, ‘mat188’],‘Frank’: [‘aps106’,     ‘mat182’], ‘Rachel’: [‘mat188’]}</a:t>
            </a:r>
            <a:endParaRPr sz="3044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get_student_class(D, ‘aps106’)</a:t>
            </a:r>
            <a:endParaRPr sz="3044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[‘Ana’, ‘Frank’] </a:t>
            </a:r>
            <a:endParaRPr sz="3044"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68972"/>
              <a:buNone/>
            </a:pPr>
            <a:r>
              <a:rPr b="1" lang="en" sz="3044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""" </a:t>
            </a:r>
            <a:endParaRPr sz="3044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After this tutorial, learners should be able to: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recognize / describe / create  objects of type tuple/set/dictionary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access and modify individual elements of a tuple using subscription and slicing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access and modify individual elements of a dictionary using subscription 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insert and remove elements from a tuple/set/dictionary using appropriate tuple/set/dictionary methods/operators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test whether a value/object belongs to a tuple/set/dictionary using the membership operator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iterate over tuples/sets/dictionaries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Lab review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52413" y="31920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More practice with iteration, conditionals &amp; lists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Lab 5 review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0" y="1369218"/>
            <a:ext cx="8990901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333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def deal_card(deck,hand):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333"/>
              <a:buFont typeface="Arial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333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(str) -&gt; str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333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(list,list) -&gt; None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333"/>
              <a:buFont typeface="Arial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333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Deal a card from the first element in the deck list and add it to the list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333"/>
              <a:buFont typeface="Arial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333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representing the player's hand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333"/>
              <a:buFont typeface="Arial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333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333"/>
              <a:buFont typeface="Arial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333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hand.append(deck.pop(0))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500"/>
          </a:p>
        </p:txBody>
      </p:sp>
      <p:sp>
        <p:nvSpPr>
          <p:cNvPr id="63" name="Google Shape;63;p14"/>
          <p:cNvSpPr txBox="1"/>
          <p:nvPr/>
        </p:nvSpPr>
        <p:spPr>
          <a:xfrm>
            <a:off x="3405614" y="1340093"/>
            <a:ext cx="258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0" i="0" lang="en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.pop()</a:t>
            </a:r>
            <a:r>
              <a:rPr b="0" i="0" lang="en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to obtain the first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item in </a:t>
            </a: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deck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and also update</a:t>
            </a:r>
            <a:endParaRPr b="0" i="0" sz="14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" name="Google Shape;64;p14"/>
          <p:cNvCxnSpPr>
            <a:stCxn id="63" idx="2"/>
          </p:cNvCxnSpPr>
          <p:nvPr/>
        </p:nvCxnSpPr>
        <p:spPr>
          <a:xfrm flipH="1">
            <a:off x="3536264" y="1909493"/>
            <a:ext cx="1162200" cy="471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 flipH="1" rot="10800000">
            <a:off x="6508594" y="3106824"/>
            <a:ext cx="439500" cy="769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6134219" y="3876331"/>
            <a:ext cx="2238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This can be achieved by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append method. Remember that both </a:t>
            </a: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deck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hand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are lists!</a:t>
            </a:r>
            <a:endParaRPr b="0" i="0" sz="1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Lab 5 review</a:t>
            </a:r>
            <a:r>
              <a:rPr baseline="30000" lang="en"/>
              <a:t>2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51670" y="1113628"/>
            <a:ext cx="8965734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3597"/>
              <a:buFont typeface="Arial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def score_hand(hand):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(list) -&gt; int</a:t>
            </a:r>
            <a:br>
              <a:rPr lang="en" sz="205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Calculate the score of the player's hand. Points for each card are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calculated as follows: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t/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Face Cards (jack,queen,king) = 10 points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Number Cards = face value (i.e. a 2 would be worth 2 points, a 6 would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be worth 6 points)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t/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Ace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= Either 1 or 11 points depending what gives the hand a higher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score without going over 21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t/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205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/>
          </a:p>
        </p:txBody>
      </p:sp>
      <p:cxnSp>
        <p:nvCxnSpPr>
          <p:cNvPr id="73" name="Google Shape;73;p15"/>
          <p:cNvCxnSpPr/>
          <p:nvPr/>
        </p:nvCxnSpPr>
        <p:spPr>
          <a:xfrm rot="10800000">
            <a:off x="4149975" y="4104100"/>
            <a:ext cx="1266000" cy="139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5426583" y="4053389"/>
            <a:ext cx="357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this second part, use a </a:t>
            </a: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loop after the </a:t>
            </a: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loop is done with two conditions </a:t>
            </a: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score&gt;21 </a:t>
            </a: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1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aces &gt; 0 </a:t>
            </a: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iteratively</a:t>
            </a: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adjust</a:t>
            </a:r>
            <a:endParaRPr b="0" i="0" sz="12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621675" y="2122750"/>
            <a:ext cx="259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We can solve this using a for loop to iterate through </a:t>
            </a:r>
            <a:r>
              <a:rPr lang="en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hand</a:t>
            </a: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and define a score, assume that an ace is </a:t>
            </a: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worth</a:t>
            </a: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b="0" i="0" sz="12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628649" y="437635"/>
            <a:ext cx="7886700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Lab 5 review</a:t>
            </a:r>
            <a:r>
              <a:rPr baseline="30000" lang="en"/>
              <a:t>3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28980" y="922289"/>
            <a:ext cx="8886038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3597"/>
              <a:buFont typeface="Arial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def play_game(shuffled_deck):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3597"/>
              <a:buFont typeface="Arial"/>
              <a:buNone/>
            </a:pPr>
            <a:r>
              <a:t/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3597"/>
              <a:buFont typeface="Arial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3597"/>
              <a:buFont typeface="Arial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(list) -&gt; [winner,player_score,dealer_score]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t/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Play our game and return a list containing the 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3597"/>
              <a:buFont typeface="Arial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following elements: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winner - str indicating the winner, either "player" 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or "dealer"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player_score - int representing the player's score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dealer_score - int representing the dealer's score</a:t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t/>
            </a:r>
            <a:endParaRPr sz="205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3597"/>
              <a:buNone/>
            </a:pPr>
            <a:r>
              <a:rPr lang="en" sz="2052"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150">
              <a:solidFill>
                <a:schemeClr val="lt1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652"/>
              <a:buNone/>
            </a:pPr>
            <a:r>
              <a:t/>
            </a:r>
            <a:endParaRPr sz="1150">
              <a:solidFill>
                <a:schemeClr val="lt1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005963" y="3602413"/>
            <a:ext cx="7137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libri"/>
              <a:buNone/>
            </a:pPr>
            <a:r>
              <a:rPr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General steps to solve this: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Define player and dealer hands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Deal the shuffled by giving alternate cards to both the player and the dealer, use a for loop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Use the function from before to score the hand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Use a while loop to deal a card, while the player score &lt; 14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Use another while loop to account for the dealer turn, while player score &lt;= 21, and dealer score &lt; player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Assess the winner, return results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252413" y="31158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1"/>
                </a:solidFill>
              </a:rPr>
              <a:t>Tuples</a:t>
            </a:r>
            <a:endParaRPr i="1"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Tuples</a:t>
            </a:r>
            <a:r>
              <a:rPr baseline="30000" lang="en"/>
              <a:t>1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45378" y="1199341"/>
            <a:ext cx="8269972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259526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328"/>
              <a:buChar char="▪"/>
            </a:pPr>
            <a:r>
              <a:rPr lang="en" sz="2310"/>
              <a:t>A </a:t>
            </a:r>
            <a:r>
              <a:rPr lang="en" sz="2452"/>
              <a:t>tuple is an </a:t>
            </a:r>
            <a:r>
              <a:rPr b="1" lang="en" sz="2452"/>
              <a:t>ordered sequence</a:t>
            </a:r>
            <a:r>
              <a:rPr lang="en" sz="2452"/>
              <a:t> of items, similar to lists, but with some key differences:</a:t>
            </a:r>
            <a:endParaRPr sz="3052"/>
          </a:p>
          <a:p>
            <a:pPr indent="-227141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846"/>
              <a:buChar char="▪"/>
            </a:pPr>
            <a:r>
              <a:rPr lang="en" sz="2452"/>
              <a:t>Tuples are written using parentheses ( )</a:t>
            </a:r>
            <a:endParaRPr sz="2752"/>
          </a:p>
          <a:p>
            <a:pPr indent="-227141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846"/>
              <a:buChar char="▪"/>
            </a:pPr>
            <a:r>
              <a:rPr lang="en" sz="2452"/>
              <a:t>Tuples are </a:t>
            </a:r>
            <a:r>
              <a:rPr b="1" lang="en" sz="2452"/>
              <a:t>immutable</a:t>
            </a:r>
            <a:endParaRPr sz="2752"/>
          </a:p>
          <a:p>
            <a:pPr indent="-114300" lvl="0" marL="901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1152"/>
              <a:buNone/>
            </a:pPr>
            <a:r>
              <a:t/>
            </a:r>
            <a:endParaRPr b="1" sz="2452"/>
          </a:p>
          <a:p>
            <a:pPr indent="-265876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076"/>
              <a:buChar char="▪"/>
            </a:pPr>
            <a:r>
              <a:rPr lang="en" sz="2452"/>
              <a:t>Tuples can be indexed or sliced (like lists and strings)</a:t>
            </a:r>
            <a:endParaRPr sz="2452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0"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933"/>
              <a:buNone/>
            </a:pPr>
            <a:r>
              <a:t/>
            </a:r>
            <a:endParaRPr sz="2310"/>
          </a:p>
          <a:p>
            <a:pPr indent="-221426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4328"/>
              <a:buChar char="▪"/>
            </a:pPr>
            <a:r>
              <a:rPr lang="en" sz="2310">
                <a:solidFill>
                  <a:srgbClr val="FF0000"/>
                </a:solidFill>
              </a:rPr>
              <a:t>T</a:t>
            </a:r>
            <a:r>
              <a:rPr lang="en" sz="2310">
                <a:solidFill>
                  <a:srgbClr val="FF0000"/>
                </a:solidFill>
              </a:rPr>
              <a:t>uples elements CANNOT be replaced</a:t>
            </a:r>
            <a:endParaRPr sz="2310"/>
          </a:p>
          <a:p>
            <a:pPr indent="431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933"/>
              <a:buNone/>
            </a:pP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(['sara', 75.0], ['cris', 72.5])</a:t>
            </a:r>
            <a:endParaRPr sz="2910">
              <a:solidFill>
                <a:schemeClr val="lt1"/>
              </a:solidFill>
            </a:endParaRPr>
          </a:p>
          <a:p>
            <a:pPr indent="431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933"/>
              <a:buNone/>
            </a:pP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class_score[0] </a:t>
            </a:r>
            <a:r>
              <a:rPr i="1"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class_score[1]</a:t>
            </a:r>
            <a:endParaRPr sz="291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933"/>
              <a:buNone/>
            </a:pPr>
            <a:r>
              <a:t/>
            </a:r>
            <a:endParaRPr b="1" sz="2310">
              <a:solidFill>
                <a:srgbClr val="88008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933"/>
              <a:buNone/>
            </a:pPr>
            <a:r>
              <a:t/>
            </a:r>
            <a:endParaRPr b="1" sz="2310">
              <a:solidFill>
                <a:srgbClr val="88008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1426" lvl="0" marL="2921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4328"/>
              <a:buChar char="▪"/>
            </a:pPr>
            <a:r>
              <a:rPr lang="en" sz="2310">
                <a:solidFill>
                  <a:srgbClr val="6AA84F"/>
                </a:solidFill>
              </a:rPr>
              <a:t>Tuples elements CAN be modified</a:t>
            </a:r>
            <a:endParaRPr sz="231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933"/>
              <a:buNone/>
            </a:pP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</a:t>
            </a:r>
            <a:r>
              <a:rPr lang="en" sz="2595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2595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[0][1] </a:t>
            </a:r>
            <a:r>
              <a:rPr i="1"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80.2</a:t>
            </a:r>
            <a:endParaRPr sz="2910">
              <a:solidFill>
                <a:schemeClr val="lt1"/>
              </a:solidFill>
            </a:endParaRPr>
          </a:p>
          <a:p>
            <a:pPr indent="431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933"/>
              <a:buNone/>
            </a:pP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i="1"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core[0]</a:t>
            </a:r>
            <a:endParaRPr sz="2310">
              <a:solidFill>
                <a:schemeClr val="l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631"/>
              <a:buFont typeface="Arial"/>
              <a:buNone/>
            </a:pP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310">
                <a:solidFill>
                  <a:schemeClr val="l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['sara', 80.2]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814431" y="3386225"/>
            <a:ext cx="395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assignment will </a:t>
            </a:r>
            <a:r>
              <a:rPr b="0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 in an error since tuple object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 are</a:t>
            </a:r>
            <a:r>
              <a:rPr b="0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immutable</a:t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8"/>
          <p:cNvCxnSpPr>
            <a:stCxn id="95" idx="1"/>
          </p:cNvCxnSpPr>
          <p:nvPr/>
        </p:nvCxnSpPr>
        <p:spPr>
          <a:xfrm rot="10800000">
            <a:off x="3391531" y="3322625"/>
            <a:ext cx="1422900" cy="348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" name="Google Shape;97;p18"/>
          <p:cNvSpPr txBox="1"/>
          <p:nvPr/>
        </p:nvSpPr>
        <p:spPr>
          <a:xfrm>
            <a:off x="4966831" y="4256550"/>
            <a:ext cx="395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assignment does not raise </a:t>
            </a:r>
            <a:r>
              <a:rPr b="0" i="0" lang="en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an error </a:t>
            </a:r>
            <a:r>
              <a:rPr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because list </a:t>
            </a:r>
            <a:r>
              <a:rPr b="0" i="0" lang="en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objects </a:t>
            </a:r>
            <a:r>
              <a:rPr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b="0" i="0" lang="en" sz="1400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mutable</a:t>
            </a:r>
            <a:endParaRPr b="0" i="0" sz="14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 rot="10800000">
            <a:off x="3656606" y="4171275"/>
            <a:ext cx="1106400" cy="441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