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9"/>
  </p:notesMasterIdLst>
  <p:sldIdLst>
    <p:sldId id="357" r:id="rId2"/>
    <p:sldId id="257" r:id="rId3"/>
    <p:sldId id="395" r:id="rId4"/>
    <p:sldId id="258" r:id="rId5"/>
    <p:sldId id="259" r:id="rId6"/>
    <p:sldId id="369" r:id="rId7"/>
    <p:sldId id="260" r:id="rId8"/>
    <p:sldId id="370" r:id="rId9"/>
    <p:sldId id="374" r:id="rId10"/>
    <p:sldId id="375" r:id="rId11"/>
    <p:sldId id="261" r:id="rId12"/>
    <p:sldId id="371" r:id="rId13"/>
    <p:sldId id="316" r:id="rId14"/>
    <p:sldId id="389" r:id="rId15"/>
    <p:sldId id="265" r:id="rId16"/>
    <p:sldId id="376" r:id="rId17"/>
    <p:sldId id="385" r:id="rId18"/>
    <p:sldId id="266" r:id="rId19"/>
    <p:sldId id="394" r:id="rId20"/>
    <p:sldId id="360" r:id="rId21"/>
    <p:sldId id="274" r:id="rId22"/>
    <p:sldId id="390" r:id="rId23"/>
    <p:sldId id="275" r:id="rId24"/>
    <p:sldId id="380" r:id="rId25"/>
    <p:sldId id="276" r:id="rId26"/>
    <p:sldId id="279" r:id="rId27"/>
    <p:sldId id="280" r:id="rId28"/>
    <p:sldId id="382" r:id="rId29"/>
    <p:sldId id="383" r:id="rId30"/>
    <p:sldId id="281" r:id="rId31"/>
    <p:sldId id="289" r:id="rId32"/>
    <p:sldId id="386" r:id="rId33"/>
    <p:sldId id="388" r:id="rId34"/>
    <p:sldId id="387" r:id="rId35"/>
    <p:sldId id="393" r:id="rId36"/>
    <p:sldId id="391" r:id="rId37"/>
    <p:sldId id="392" r:id="rId3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0"/>
    </p:embeddedFont>
    <p:embeddedFont>
      <p:font typeface="Della Respira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92597" autoAdjust="0"/>
  </p:normalViewPr>
  <p:slideViewPr>
    <p:cSldViewPr snapToGrid="0" snapToObjects="1">
      <p:cViewPr varScale="1">
        <p:scale>
          <a:sx n="135" d="100"/>
          <a:sy n="135" d="100"/>
        </p:scale>
        <p:origin x="52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256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2246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834a636a1_1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7834a636a1_1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366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Go to python notebook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667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Go to python notebook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0558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0922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887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Infinite</a:t>
            </a: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Infinite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3997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7834a636a1_1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7834a636a1_1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747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73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120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484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834a636a1_1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834a636a1_1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6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You passed a course with grade: 100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354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559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127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21</a:t>
            </a: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0462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1887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50428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7247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6028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9827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574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4929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00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521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13" Type="http://schemas.openxmlformats.org/officeDocument/2006/relationships/slide" Target="slide23.xml"/><Relationship Id="rId18" Type="http://schemas.openxmlformats.org/officeDocument/2006/relationships/slide" Target="slide28.xml"/><Relationship Id="rId3" Type="http://schemas.openxmlformats.org/officeDocument/2006/relationships/slide" Target="slide5.xml"/><Relationship Id="rId7" Type="http://schemas.openxmlformats.org/officeDocument/2006/relationships/slide" Target="slide15.xml"/><Relationship Id="rId12" Type="http://schemas.openxmlformats.org/officeDocument/2006/relationships/slide" Target="slide30.xml"/><Relationship Id="rId17" Type="http://schemas.openxmlformats.org/officeDocument/2006/relationships/slide" Target="slide24.xml"/><Relationship Id="rId2" Type="http://schemas.openxmlformats.org/officeDocument/2006/relationships/notesSlide" Target="../notesSlides/notesSlide4.xml"/><Relationship Id="rId16" Type="http://schemas.openxmlformats.org/officeDocument/2006/relationships/slide" Target="slide1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13.xml"/><Relationship Id="rId11" Type="http://schemas.openxmlformats.org/officeDocument/2006/relationships/slide" Target="slide27.xml"/><Relationship Id="rId5" Type="http://schemas.openxmlformats.org/officeDocument/2006/relationships/slide" Target="slide11.xml"/><Relationship Id="rId15" Type="http://schemas.openxmlformats.org/officeDocument/2006/relationships/slide" Target="slide9.xml"/><Relationship Id="rId10" Type="http://schemas.openxmlformats.org/officeDocument/2006/relationships/slide" Target="slide26.xml"/><Relationship Id="rId4" Type="http://schemas.openxmlformats.org/officeDocument/2006/relationships/slide" Target="slide7.xml"/><Relationship Id="rId9" Type="http://schemas.openxmlformats.org/officeDocument/2006/relationships/slide" Target="slide21.xml"/><Relationship Id="rId14" Type="http://schemas.openxmlformats.org/officeDocument/2006/relationships/slide" Target="slide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689D5-5BB6-611C-4FD8-B0120BFC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794" y="3488812"/>
            <a:ext cx="7584140" cy="607800"/>
          </a:xfrm>
        </p:spPr>
        <p:txBody>
          <a:bodyPr/>
          <a:lstStyle/>
          <a:p>
            <a:r>
              <a:rPr lang="en-CA" dirty="0"/>
              <a:t>TERM TEST 1 REVIEW</a:t>
            </a:r>
            <a:br>
              <a:rPr lang="en-CA" dirty="0"/>
            </a:br>
            <a:endParaRPr lang="en-CA" dirty="0"/>
          </a:p>
        </p:txBody>
      </p:sp>
      <p:sp>
        <p:nvSpPr>
          <p:cNvPr id="4" name="Google Shape;457;p48">
            <a:extLst>
              <a:ext uri="{FF2B5EF4-FFF2-40B4-BE49-F238E27FC236}">
                <a16:creationId xmlns:a16="http://schemas.microsoft.com/office/drawing/2014/main" id="{7E11987A-4326-CA4F-CFEE-4002ECC4C18D}"/>
              </a:ext>
            </a:extLst>
          </p:cNvPr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APS106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F03F113E-A81D-4686-43E2-239B008A9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3" y="3411164"/>
            <a:ext cx="988782" cy="1420550"/>
          </a:xfrm>
          <a:prstGeom prst="rect">
            <a:avLst/>
          </a:prstGeom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7EA8D880-21CE-8B68-0E15-AB88F775C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239" y="3385684"/>
            <a:ext cx="1046208" cy="15030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FA6031-D890-150F-76FC-EFC1AB5D9BA6}"/>
              </a:ext>
            </a:extLst>
          </p:cNvPr>
          <p:cNvSpPr txBox="1"/>
          <p:nvPr/>
        </p:nvSpPr>
        <p:spPr>
          <a:xfrm>
            <a:off x="7150194" y="4912668"/>
            <a:ext cx="2282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chemeClr val="bg1"/>
                </a:solidFill>
              </a:rPr>
              <a:t>UofT Eng Research Opportunities</a:t>
            </a:r>
          </a:p>
        </p:txBody>
      </p:sp>
      <p:pic>
        <p:nvPicPr>
          <p:cNvPr id="10" name="Picture 9" descr="A qr code on a black background&#10;&#10;Description automatically generated">
            <a:extLst>
              <a:ext uri="{FF2B5EF4-FFF2-40B4-BE49-F238E27FC236}">
                <a16:creationId xmlns:a16="http://schemas.microsoft.com/office/drawing/2014/main" id="{7392B0F7-9A04-13E3-21E5-5277D1081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196" y="3411164"/>
            <a:ext cx="988782" cy="1420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C1D97B-7DED-52CC-261B-DDF40EB9E4E1}"/>
              </a:ext>
            </a:extLst>
          </p:cNvPr>
          <p:cNvSpPr txBox="1"/>
          <p:nvPr/>
        </p:nvSpPr>
        <p:spPr>
          <a:xfrm>
            <a:off x="-43433" y="4783831"/>
            <a:ext cx="2619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 dirty="0">
                <a:solidFill>
                  <a:schemeClr val="bg1"/>
                </a:solidFill>
              </a:rPr>
              <a:t>Two heart-research-specific summer programs with projects in AI, wearable electronics, etc.</a:t>
            </a:r>
          </a:p>
        </p:txBody>
      </p:sp>
    </p:spTree>
    <p:extLst>
      <p:ext uri="{BB962C8B-B14F-4D97-AF65-F5344CB8AC3E}">
        <p14:creationId xmlns:p14="http://schemas.microsoft.com/office/powerpoint/2010/main" val="402909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CC86E24E-D098-1AC4-9BCE-19E5ACEDAA37}"/>
              </a:ext>
            </a:extLst>
          </p:cNvPr>
          <p:cNvSpPr txBox="1">
            <a:spLocks/>
          </p:cNvSpPr>
          <p:nvPr/>
        </p:nvSpPr>
        <p:spPr>
          <a:xfrm>
            <a:off x="873947" y="640324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THE GOOD, the BAD, and the FUNCTION 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12EBF9-84B1-ABA2-DEB9-79864FC37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494" y="1071353"/>
            <a:ext cx="7421011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3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GOOD, the BAD, and the FUNCTION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FC7BD-0985-247A-88C8-BAB4116E9674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91A050-51C7-F0B9-103F-F8228C046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272" y="1500027"/>
            <a:ext cx="2863456" cy="2764432"/>
          </a:xfrm>
          <a:prstGeom prst="rect">
            <a:avLst/>
          </a:prstGeom>
        </p:spPr>
      </p:pic>
      <p:sp>
        <p:nvSpPr>
          <p:cNvPr id="8" name="Google Shape;367;p33">
            <a:extLst>
              <a:ext uri="{FF2B5EF4-FFF2-40B4-BE49-F238E27FC236}">
                <a16:creationId xmlns:a16="http://schemas.microsoft.com/office/drawing/2014/main" id="{8788D119-8808-C2EA-F72E-D03CAF151E31}"/>
              </a:ext>
            </a:extLst>
          </p:cNvPr>
          <p:cNvSpPr txBox="1">
            <a:spLocks/>
          </p:cNvSpPr>
          <p:nvPr/>
        </p:nvSpPr>
        <p:spPr>
          <a:xfrm>
            <a:off x="1074115" y="269487"/>
            <a:ext cx="7081800" cy="192901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400" dirty="0"/>
              <a:t>How many times in total is the function f() called?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GOOD, the BAD, and the FUNCTION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FC7BD-0985-247A-88C8-BAB4116E9674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A6D66-C0AF-7744-D0E8-4C727FDDE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287" y="1006866"/>
            <a:ext cx="3210453" cy="326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4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WHILE, WHILE, WHILE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Google Shape;307;p23">
            <a:extLst>
              <a:ext uri="{FF2B5EF4-FFF2-40B4-BE49-F238E27FC236}">
                <a16:creationId xmlns:a16="http://schemas.microsoft.com/office/drawing/2014/main" id="{543E4B0E-317B-E722-D4D2-0EAE26C337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2682" y="-12513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What are the values of </a:t>
            </a:r>
            <a:r>
              <a:rPr lang="en" sz="1800" i="1" dirty="0"/>
              <a:t>var 1 </a:t>
            </a:r>
            <a:r>
              <a:rPr lang="en" sz="1800" dirty="0"/>
              <a:t>and </a:t>
            </a:r>
            <a:r>
              <a:rPr lang="en" sz="1800" i="1" dirty="0"/>
              <a:t>var 2</a:t>
            </a:r>
            <a:r>
              <a:rPr lang="en" sz="1800" dirty="0"/>
              <a:t> after the following code segment is executed and the while loop finishes?</a:t>
            </a:r>
            <a:endParaRPr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84995F-2D88-6AE0-B81A-14546ABC2A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073" y="2120691"/>
            <a:ext cx="3437854" cy="139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85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WHILE, WHILE, WHILE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Google Shape;307;p23">
            <a:extLst>
              <a:ext uri="{FF2B5EF4-FFF2-40B4-BE49-F238E27FC236}">
                <a16:creationId xmlns:a16="http://schemas.microsoft.com/office/drawing/2014/main" id="{543E4B0E-317B-E722-D4D2-0EAE26C337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82682" y="-12513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What are the values of </a:t>
            </a:r>
            <a:r>
              <a:rPr lang="en" sz="1800" i="1" dirty="0"/>
              <a:t>var 1 </a:t>
            </a:r>
            <a:r>
              <a:rPr lang="en" sz="1800" dirty="0"/>
              <a:t>and </a:t>
            </a:r>
            <a:r>
              <a:rPr lang="en" sz="1800" i="1" dirty="0"/>
              <a:t>var 2</a:t>
            </a:r>
            <a:r>
              <a:rPr lang="en" sz="1800" dirty="0"/>
              <a:t> after the following code segment is executed and the while loop finishes?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AB55E3-40CA-2DBA-297E-31A47133C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023" y="2003848"/>
            <a:ext cx="6230115" cy="193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03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4"/>
          <p:cNvSpPr txBox="1">
            <a:spLocks noGrp="1"/>
          </p:cNvSpPr>
          <p:nvPr>
            <p:ph type="title"/>
          </p:nvPr>
        </p:nvSpPr>
        <p:spPr>
          <a:xfrm>
            <a:off x="912462" y="933816"/>
            <a:ext cx="7081800" cy="10300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Verbally explain what happens in the following piece of code:</a:t>
            </a:r>
            <a:endParaRPr dirty="0"/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WHILE, WHILE, WHILE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DC6E03-E201-6065-6EA3-A077FF7C4F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44" r="5346" b="49200"/>
          <a:stretch/>
        </p:blipFill>
        <p:spPr>
          <a:xfrm>
            <a:off x="757553" y="2108743"/>
            <a:ext cx="7391619" cy="148855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WHILE, WHILE, WHILE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4ED354-D2DB-0973-188A-A00317354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2098" y="1654139"/>
            <a:ext cx="2259803" cy="2489260"/>
          </a:xfrm>
          <a:prstGeom prst="rect">
            <a:avLst/>
          </a:prstGeom>
        </p:spPr>
      </p:pic>
      <p:sp>
        <p:nvSpPr>
          <p:cNvPr id="12" name="Google Shape;313;p24">
            <a:extLst>
              <a:ext uri="{FF2B5EF4-FFF2-40B4-BE49-F238E27FC236}">
                <a16:creationId xmlns:a16="http://schemas.microsoft.com/office/drawing/2014/main" id="{FF3BD867-04F6-ED4F-D1F6-C3FC00AB37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8767" y="853228"/>
            <a:ext cx="7081800" cy="10300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the code print?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830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WHILE, WHILE, WHILE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4ED354-D2DB-0973-188A-A00317354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646" y="1613289"/>
            <a:ext cx="2259803" cy="2489260"/>
          </a:xfrm>
          <a:prstGeom prst="rect">
            <a:avLst/>
          </a:prstGeom>
        </p:spPr>
      </p:pic>
      <p:sp>
        <p:nvSpPr>
          <p:cNvPr id="12" name="Google Shape;313;p24">
            <a:extLst>
              <a:ext uri="{FF2B5EF4-FFF2-40B4-BE49-F238E27FC236}">
                <a16:creationId xmlns:a16="http://schemas.microsoft.com/office/drawing/2014/main" id="{FF3BD867-04F6-ED4F-D1F6-C3FC00AB37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8767" y="853228"/>
            <a:ext cx="7081800" cy="10300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will the code print?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631DC3-EA1E-F0BC-626D-A9FB93C22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9667" y="1767405"/>
            <a:ext cx="2870682" cy="218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9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WHILE, WHILE, WHILE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1AB81-0845-A5A0-8E3E-9658F3558E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791209-855B-8C39-CA9C-736987E8D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889" y="1928723"/>
            <a:ext cx="7316221" cy="128605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WHILE, WHILE, WHILE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1AB81-0845-A5A0-8E3E-9658F3558E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03A0E-36EC-C970-ECA0-55D7EF097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982" y="1242827"/>
            <a:ext cx="7068536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15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AB3AD-151A-6277-352E-5D403C573E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75" b="2735"/>
          <a:stretch/>
        </p:blipFill>
        <p:spPr>
          <a:xfrm>
            <a:off x="2417251" y="767759"/>
            <a:ext cx="4309497" cy="360798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14;p24">
            <a:extLst>
              <a:ext uri="{FF2B5EF4-FFF2-40B4-BE49-F238E27FC236}">
                <a16:creationId xmlns:a16="http://schemas.microsoft.com/office/drawing/2014/main" id="{CE083041-A739-3083-9A96-F80E4A179A1C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WHILE, WHILE, WHILE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61AB81-0845-A5A0-8E3E-9658F3558E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DF405B-9C97-1668-9B2E-DFBA7152A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522" y="1533380"/>
            <a:ext cx="5410955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53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1" name="Google Shape;337;p28">
            <a:extLst>
              <a:ext uri="{FF2B5EF4-FFF2-40B4-BE49-F238E27FC236}">
                <a16:creationId xmlns:a16="http://schemas.microsoft.com/office/drawing/2014/main" id="{13D12DD0-E2BA-C636-F392-EE9BA478A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4A3ACEDC-48C4-6562-1C63-91702C1490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output or not to OUTPUT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9281B4-5EFF-C8D6-DEE4-79705B12203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34" t="11389" r="3651" b="10337"/>
          <a:stretch/>
        </p:blipFill>
        <p:spPr>
          <a:xfrm>
            <a:off x="1655805" y="2137719"/>
            <a:ext cx="5770606" cy="87988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1" name="Google Shape;337;p28">
            <a:extLst>
              <a:ext uri="{FF2B5EF4-FFF2-40B4-BE49-F238E27FC236}">
                <a16:creationId xmlns:a16="http://schemas.microsoft.com/office/drawing/2014/main" id="{13D12DD0-E2BA-C636-F392-EE9BA478A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4A3ACEDC-48C4-6562-1C63-91702C1490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output or not to OUTPUT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4C6E05-B4C8-72D1-2267-7FD629B6C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523" y="1895447"/>
            <a:ext cx="3600953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75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3" name="Google Shape;337;p28">
            <a:extLst>
              <a:ext uri="{FF2B5EF4-FFF2-40B4-BE49-F238E27FC236}">
                <a16:creationId xmlns:a16="http://schemas.microsoft.com/office/drawing/2014/main" id="{45C428B5-4DC9-EEE4-A7D8-98698D96A4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170497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output or not to OUTPUT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834268-7665-14A7-E1FB-2D062022F7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56" t="8173" b="10880"/>
          <a:stretch/>
        </p:blipFill>
        <p:spPr>
          <a:xfrm>
            <a:off x="1655511" y="2058944"/>
            <a:ext cx="5845977" cy="102561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output or not to OUTPUT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A6DF59-8B0E-80D9-EB27-15E72410E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392" y="1327701"/>
            <a:ext cx="4058216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13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5EE89A7-94C0-AE82-74D2-544AA6C6DBB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1" name="Google Shape;337;p28">
            <a:extLst>
              <a:ext uri="{FF2B5EF4-FFF2-40B4-BE49-F238E27FC236}">
                <a16:creationId xmlns:a16="http://schemas.microsoft.com/office/drawing/2014/main" id="{21EC3E70-D289-9842-B0F9-A5656F6691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9802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Which of the following evaluates to True when a is equal to b or when a is equal to 5?</a:t>
            </a:r>
            <a:endParaRPr sz="2800" dirty="0"/>
          </a:p>
        </p:txBody>
      </p:sp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09089B7D-BE77-00B0-CC72-C6C1F1B157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output or not to OUTPUT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$1000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0B8371-3A40-A6B6-D017-100FB5E6B8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91" r="35147"/>
          <a:stretch/>
        </p:blipFill>
        <p:spPr>
          <a:xfrm>
            <a:off x="1741509" y="2198061"/>
            <a:ext cx="5660982" cy="196486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MONTy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learns PYTHON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9D8677-F342-B512-7AF3-569EC1C04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231" y="1270765"/>
            <a:ext cx="7249537" cy="131463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MONTy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learns PYTHON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4EA61D-1E82-1E5E-4C75-B1170DBB8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496" y="1528617"/>
            <a:ext cx="5611008" cy="208626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MONTy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learns PYTHON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F73BD36-C9CA-CE38-0BAE-0C4D43C12E62}"/>
              </a:ext>
            </a:extLst>
          </p:cNvPr>
          <p:cNvSpPr txBox="1">
            <a:spLocks/>
          </p:cNvSpPr>
          <p:nvPr/>
        </p:nvSpPr>
        <p:spPr>
          <a:xfrm>
            <a:off x="887594" y="1959371"/>
            <a:ext cx="7847980" cy="2415272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algn="l"/>
            <a:r>
              <a:rPr lang="en-CA" sz="2400" dirty="0"/>
              <a:t>a. – (7 % 4)</a:t>
            </a:r>
            <a:br>
              <a:rPr lang="en-CA" sz="2400" dirty="0"/>
            </a:br>
            <a:r>
              <a:rPr lang="en-CA" sz="2400" dirty="0"/>
              <a:t>b. 2 ** 3</a:t>
            </a:r>
            <a:br>
              <a:rPr lang="en-CA" sz="2400" dirty="0"/>
            </a:br>
            <a:r>
              <a:rPr lang="en-CA" sz="2400" dirty="0"/>
              <a:t>c. 6 / 2</a:t>
            </a:r>
            <a:br>
              <a:rPr lang="en-CA" sz="2400" dirty="0"/>
            </a:br>
            <a:r>
              <a:rPr lang="en-CA" sz="2400" dirty="0"/>
              <a:t>d. 3</a:t>
            </a:r>
          </a:p>
          <a:p>
            <a:pPr algn="l"/>
            <a:r>
              <a:rPr lang="en-CA" sz="2400" dirty="0"/>
              <a:t>e. 6.0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BC8408-D1E2-055E-C7D1-0F4F25DF1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943" y="1130580"/>
            <a:ext cx="583011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9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MONTy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learns PYTHON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1B77B1-9A7A-8BF7-064C-C361E0654CC0}"/>
              </a:ext>
            </a:extLst>
          </p:cNvPr>
          <p:cNvSpPr txBox="1">
            <a:spLocks/>
          </p:cNvSpPr>
          <p:nvPr/>
        </p:nvSpPr>
        <p:spPr>
          <a:xfrm>
            <a:off x="887594" y="1959371"/>
            <a:ext cx="7847980" cy="2415272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algn="l"/>
            <a:r>
              <a:rPr lang="en-CA" sz="2400" dirty="0"/>
              <a:t>a. – (7 % 4)</a:t>
            </a:r>
            <a:br>
              <a:rPr lang="en-CA" sz="2400" dirty="0"/>
            </a:br>
            <a:r>
              <a:rPr lang="en-CA" sz="2400" dirty="0"/>
              <a:t>b. 2 ** 3</a:t>
            </a:r>
            <a:br>
              <a:rPr lang="en-CA" sz="2400" dirty="0"/>
            </a:br>
            <a:r>
              <a:rPr lang="en-CA" sz="2400" dirty="0">
                <a:solidFill>
                  <a:srgbClr val="FF0000"/>
                </a:solidFill>
              </a:rPr>
              <a:t>c. 6 / 2</a:t>
            </a:r>
            <a:br>
              <a:rPr lang="en-CA" sz="2400" dirty="0"/>
            </a:br>
            <a:r>
              <a:rPr lang="en-CA" sz="2400" dirty="0"/>
              <a:t>d. 3</a:t>
            </a:r>
          </a:p>
          <a:p>
            <a:pPr algn="l"/>
            <a:r>
              <a:rPr lang="en-CA" sz="2400" dirty="0"/>
              <a:t>e. 6.0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8840F-487A-9A78-061E-43B1D684F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943" y="1130580"/>
            <a:ext cx="583011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of the GAME</a:t>
            </a:r>
            <a:endParaRPr dirty="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7380058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1600" dirty="0"/>
              <a:t>Must use button on the table to answer question verbally and explain your answer – you will be called on to answer by one of the instructors</a:t>
            </a:r>
          </a:p>
          <a:p>
            <a:r>
              <a:rPr lang="en-CA" sz="1600" dirty="0"/>
              <a:t>Must tell us which discipline you’re in before you answer for points (we’ll rely on the honour system) </a:t>
            </a:r>
          </a:p>
          <a:p>
            <a:r>
              <a:rPr lang="en-CA" sz="1600" dirty="0"/>
              <a:t>If you get the answer right, you pick the next category</a:t>
            </a:r>
          </a:p>
          <a:p>
            <a:r>
              <a:rPr lang="en-CA" sz="1600" dirty="0"/>
              <a:t>If you get the answer wrong, the next person whose hand is up can steal </a:t>
            </a:r>
          </a:p>
          <a:p>
            <a:r>
              <a:rPr lang="en-CA" sz="1600" dirty="0"/>
              <a:t>Everyone is here to learn and review for the midterm so be kind to everyone who answers!</a:t>
            </a:r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128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MONTy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learns PYTHON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F81846-9EFD-CF88-0639-2B11C60EC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585" y="1079329"/>
            <a:ext cx="5394830" cy="315000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Final Jeopardy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67582" y="47095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FDFA8A-43F3-621B-C800-AC73F8873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721" y="533772"/>
            <a:ext cx="4228793" cy="369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20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88848" y="484381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A9A0A-2EC4-543C-63D2-77A8D311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93" y="535430"/>
            <a:ext cx="4421849" cy="37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940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2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51C6E-D5E9-93D2-490F-470ACF70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73" y="2458719"/>
            <a:ext cx="7725853" cy="13527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E782A9-ED67-3558-6772-79015946E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47" y="1119118"/>
            <a:ext cx="7382905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31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2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8FE08-6837-F333-9B5C-9FC15D075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441" y="1245694"/>
            <a:ext cx="5712891" cy="27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131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EXTRA Question 3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0089B6-85C5-AFAA-1BF3-29873F288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367" y="1203776"/>
            <a:ext cx="3708332" cy="9894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073701-4453-CD25-B6FD-8A7484CAD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376" y="2312335"/>
            <a:ext cx="3965248" cy="141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18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EXTRA Question 3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BEB477-6978-7B7D-3A5E-F9A8578A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584" y="1084624"/>
            <a:ext cx="3455091" cy="322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9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3A3C2B-9E4A-F824-A4C9-F7C20CC65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94758"/>
              </p:ext>
            </p:extLst>
          </p:nvPr>
        </p:nvGraphicFramePr>
        <p:xfrm>
          <a:off x="1753051" y="749112"/>
          <a:ext cx="5841848" cy="3645275"/>
        </p:xfrm>
        <a:graphic>
          <a:graphicData uri="http://schemas.openxmlformats.org/drawingml/2006/table">
            <a:tbl>
              <a:tblPr firstRow="1" bandRow="1"/>
              <a:tblGrid>
                <a:gridCol w="1460462">
                  <a:extLst>
                    <a:ext uri="{9D8B030D-6E8A-4147-A177-3AD203B41FA5}">
                      <a16:colId xmlns:a16="http://schemas.microsoft.com/office/drawing/2014/main" val="2729443975"/>
                    </a:ext>
                  </a:extLst>
                </a:gridCol>
                <a:gridCol w="1460462">
                  <a:extLst>
                    <a:ext uri="{9D8B030D-6E8A-4147-A177-3AD203B41FA5}">
                      <a16:colId xmlns:a16="http://schemas.microsoft.com/office/drawing/2014/main" val="1582297191"/>
                    </a:ext>
                  </a:extLst>
                </a:gridCol>
                <a:gridCol w="1460462">
                  <a:extLst>
                    <a:ext uri="{9D8B030D-6E8A-4147-A177-3AD203B41FA5}">
                      <a16:colId xmlns:a16="http://schemas.microsoft.com/office/drawing/2014/main" val="2421461810"/>
                    </a:ext>
                  </a:extLst>
                </a:gridCol>
                <a:gridCol w="1460462">
                  <a:extLst>
                    <a:ext uri="{9D8B030D-6E8A-4147-A177-3AD203B41FA5}">
                      <a16:colId xmlns:a16="http://schemas.microsoft.com/office/drawing/2014/main" val="741016504"/>
                    </a:ext>
                  </a:extLst>
                </a:gridCol>
              </a:tblGrid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62543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02978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63326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73844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231125"/>
                  </a:ext>
                </a:extLst>
              </a:tr>
            </a:tbl>
          </a:graphicData>
        </a:graphic>
      </p:graphicFrame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</a:t>
            </a:r>
            <a:endParaRPr dirty="0"/>
          </a:p>
        </p:txBody>
      </p:sp>
      <p:sp>
        <p:nvSpPr>
          <p:cNvPr id="237" name="Google Shape;237;p17"/>
          <p:cNvSpPr txBox="1"/>
          <p:nvPr/>
        </p:nvSpPr>
        <p:spPr>
          <a:xfrm>
            <a:off x="1846442" y="8628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GOOD, the BAD, and the FUNCTION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3284739" y="82279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WHILE, WHILE, WHILE</a:t>
            </a:r>
          </a:p>
        </p:txBody>
      </p:sp>
      <p:sp>
        <p:nvSpPr>
          <p:cNvPr id="240" name="Google Shape;240;p17"/>
          <p:cNvSpPr txBox="1"/>
          <p:nvPr/>
        </p:nvSpPr>
        <p:spPr>
          <a:xfrm>
            <a:off x="4774068" y="88164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To output or not to OUTPUT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6209812" y="84160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MONTy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 learns PYTHON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1/250">
            <a:hlinkClick r:id="rId3" action="ppaction://hlinksldjump"/>
          </p:cNvPr>
          <p:cNvSpPr txBox="1"/>
          <p:nvPr/>
        </p:nvSpPr>
        <p:spPr>
          <a:xfrm>
            <a:off x="1828214" y="158865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1/500">
            <a:hlinkClick r:id="rId4" action="ppaction://hlinksldjump"/>
          </p:cNvPr>
          <p:cNvSpPr txBox="1"/>
          <p:nvPr/>
        </p:nvSpPr>
        <p:spPr>
          <a:xfrm>
            <a:off x="1846442" y="233233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1/1000">
            <a:hlinkClick r:id="rId5" action="ppaction://hlinksldjump"/>
          </p:cNvPr>
          <p:cNvSpPr txBox="1"/>
          <p:nvPr/>
        </p:nvSpPr>
        <p:spPr>
          <a:xfrm>
            <a:off x="1828214" y="37132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2/250">
            <a:hlinkClick r:id="rId6" action="ppaction://hlinksldjump"/>
          </p:cNvPr>
          <p:cNvSpPr txBox="1"/>
          <p:nvPr/>
        </p:nvSpPr>
        <p:spPr>
          <a:xfrm>
            <a:off x="3310255" y="157703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2/500">
            <a:hlinkClick r:id="rId7" action="ppaction://hlinksldjump"/>
          </p:cNvPr>
          <p:cNvSpPr txBox="1"/>
          <p:nvPr/>
        </p:nvSpPr>
        <p:spPr>
          <a:xfrm>
            <a:off x="3303043" y="229131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2/1000">
            <a:hlinkClick r:id="rId8" action="ppaction://hlinksldjump"/>
          </p:cNvPr>
          <p:cNvSpPr txBox="1"/>
          <p:nvPr/>
        </p:nvSpPr>
        <p:spPr>
          <a:xfrm>
            <a:off x="3303043" y="37132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4/250">
            <a:hlinkClick r:id="rId9" action="ppaction://hlinksldjump"/>
          </p:cNvPr>
          <p:cNvSpPr txBox="1"/>
          <p:nvPr/>
        </p:nvSpPr>
        <p:spPr>
          <a:xfrm>
            <a:off x="4749366" y="15979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5/250">
            <a:hlinkClick r:id="rId10" action="ppaction://hlinksldjump"/>
          </p:cNvPr>
          <p:cNvSpPr txBox="1"/>
          <p:nvPr/>
        </p:nvSpPr>
        <p:spPr>
          <a:xfrm>
            <a:off x="6176260" y="15904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$250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5/500">
            <a:hlinkClick r:id="rId11" action="ppaction://hlinksldjump"/>
            <a:extLst>
              <a:ext uri="{FF2B5EF4-FFF2-40B4-BE49-F238E27FC236}">
                <a16:creationId xmlns:a16="http://schemas.microsoft.com/office/drawing/2014/main" id="{AD9A4225-C05D-35BB-EF97-B54D3D685890}"/>
              </a:ext>
            </a:extLst>
          </p:cNvPr>
          <p:cNvSpPr txBox="1"/>
          <p:nvPr/>
        </p:nvSpPr>
        <p:spPr>
          <a:xfrm>
            <a:off x="6209812" y="230961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5/1000">
            <a:hlinkClick r:id="rId12" action="ppaction://hlinksldjump"/>
            <a:extLst>
              <a:ext uri="{FF2B5EF4-FFF2-40B4-BE49-F238E27FC236}">
                <a16:creationId xmlns:a16="http://schemas.microsoft.com/office/drawing/2014/main" id="{0001A432-BCCE-44C2-6938-1B86B5D6C61B}"/>
              </a:ext>
            </a:extLst>
          </p:cNvPr>
          <p:cNvSpPr txBox="1"/>
          <p:nvPr/>
        </p:nvSpPr>
        <p:spPr>
          <a:xfrm>
            <a:off x="6229759" y="372798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4/500">
            <a:hlinkClick r:id="rId13" action="ppaction://hlinksldjump"/>
            <a:extLst>
              <a:ext uri="{FF2B5EF4-FFF2-40B4-BE49-F238E27FC236}">
                <a16:creationId xmlns:a16="http://schemas.microsoft.com/office/drawing/2014/main" id="{8C85F899-48BA-1E8A-368B-B2185C522D94}"/>
              </a:ext>
            </a:extLst>
          </p:cNvPr>
          <p:cNvSpPr txBox="1"/>
          <p:nvPr/>
        </p:nvSpPr>
        <p:spPr>
          <a:xfrm>
            <a:off x="4749366" y="230961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$500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4/1000">
            <a:hlinkClick r:id="rId14" action="ppaction://hlinksldjump"/>
            <a:extLst>
              <a:ext uri="{FF2B5EF4-FFF2-40B4-BE49-F238E27FC236}">
                <a16:creationId xmlns:a16="http://schemas.microsoft.com/office/drawing/2014/main" id="{8EEA3DAC-87BE-72E8-F130-3E23BAF8222F}"/>
              </a:ext>
            </a:extLst>
          </p:cNvPr>
          <p:cNvSpPr txBox="1"/>
          <p:nvPr/>
        </p:nvSpPr>
        <p:spPr>
          <a:xfrm>
            <a:off x="4774068" y="373616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$1000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1/500">
            <a:hlinkClick r:id="rId15" action="ppaction://hlinksldjump"/>
            <a:extLst>
              <a:ext uri="{FF2B5EF4-FFF2-40B4-BE49-F238E27FC236}">
                <a16:creationId xmlns:a16="http://schemas.microsoft.com/office/drawing/2014/main" id="{B7806A48-611F-55D3-C2A4-14C571EEADAA}"/>
              </a:ext>
            </a:extLst>
          </p:cNvPr>
          <p:cNvSpPr txBox="1"/>
          <p:nvPr/>
        </p:nvSpPr>
        <p:spPr>
          <a:xfrm>
            <a:off x="1846442" y="301228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2/500">
            <a:hlinkClick r:id="rId16" action="ppaction://hlinksldjump"/>
            <a:extLst>
              <a:ext uri="{FF2B5EF4-FFF2-40B4-BE49-F238E27FC236}">
                <a16:creationId xmlns:a16="http://schemas.microsoft.com/office/drawing/2014/main" id="{3FA01849-9615-F734-EAE5-49DF51D79137}"/>
              </a:ext>
            </a:extLst>
          </p:cNvPr>
          <p:cNvSpPr txBox="1"/>
          <p:nvPr/>
        </p:nvSpPr>
        <p:spPr>
          <a:xfrm>
            <a:off x="3310255" y="302111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4/500">
            <a:hlinkClick r:id="rId17" action="ppaction://hlinksldjump"/>
            <a:extLst>
              <a:ext uri="{FF2B5EF4-FFF2-40B4-BE49-F238E27FC236}">
                <a16:creationId xmlns:a16="http://schemas.microsoft.com/office/drawing/2014/main" id="{70D479A2-3DC5-2AA4-73B8-98B0485C822B}"/>
              </a:ext>
            </a:extLst>
          </p:cNvPr>
          <p:cNvSpPr txBox="1"/>
          <p:nvPr/>
        </p:nvSpPr>
        <p:spPr>
          <a:xfrm>
            <a:off x="4774068" y="3025871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5/500">
            <a:hlinkClick r:id="rId18" action="ppaction://hlinksldjump"/>
            <a:extLst>
              <a:ext uri="{FF2B5EF4-FFF2-40B4-BE49-F238E27FC236}">
                <a16:creationId xmlns:a16="http://schemas.microsoft.com/office/drawing/2014/main" id="{1C4BE11C-B2EF-88B5-450A-1F5FD76C465C}"/>
              </a:ext>
            </a:extLst>
          </p:cNvPr>
          <p:cNvSpPr txBox="1"/>
          <p:nvPr/>
        </p:nvSpPr>
        <p:spPr>
          <a:xfrm>
            <a:off x="6237881" y="3025871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rPr>
              <a:t>$750</a:t>
            </a:r>
            <a:endParaRPr sz="2900" dirty="0">
              <a:solidFill>
                <a:srgbClr val="FFC319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8" grpId="0"/>
      <p:bldP spid="249" grpId="0"/>
      <p:bldP spid="250" grpId="0"/>
      <p:bldP spid="258" grpId="0"/>
      <p:bldP spid="263" grpId="0"/>
      <p:bldP spid="2" grpId="0"/>
      <p:bldP spid="5" grpId="0"/>
      <p:bldP spid="6" grpId="0"/>
      <p:bldP spid="7" grpId="0"/>
      <p:bldP spid="11" grpId="0"/>
      <p:bldP spid="13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1" name="Google Shape;367;p33">
            <a:extLst>
              <a:ext uri="{FF2B5EF4-FFF2-40B4-BE49-F238E27FC236}">
                <a16:creationId xmlns:a16="http://schemas.microsoft.com/office/drawing/2014/main" id="{872B70C6-433A-EEB2-FE1B-DA7EC1CEE6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72579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2" name="Google Shape;368;p33">
            <a:extLst>
              <a:ext uri="{FF2B5EF4-FFF2-40B4-BE49-F238E27FC236}">
                <a16:creationId xmlns:a16="http://schemas.microsoft.com/office/drawing/2014/main" id="{502DBD95-B1B7-2A7D-FF67-F5D32C8328B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5059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GOOD, the BAD, and the FUNCTION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$250</a:t>
            </a: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C89B1AC0-7101-B4F9-EA0D-2F112AB268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392" b="43068"/>
          <a:stretch/>
        </p:blipFill>
        <p:spPr>
          <a:xfrm>
            <a:off x="1614597" y="1870259"/>
            <a:ext cx="6415548" cy="21880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A06BCCEA-5744-9053-E5EA-1324F3EB547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THE GOOD, the BAD, and the FUNCTION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92F27EB-D4EA-1CE5-A2DA-162062893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5A513A2-4DD9-2516-2F21-BBB54E3F77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176"/>
          <a:stretch/>
        </p:blipFill>
        <p:spPr>
          <a:xfrm>
            <a:off x="2181050" y="1027279"/>
            <a:ext cx="4794900" cy="308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75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8EA44BE8-94CA-D35A-E74D-808E23048FA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98" b="45186"/>
          <a:stretch/>
        </p:blipFill>
        <p:spPr>
          <a:xfrm>
            <a:off x="1633259" y="1799301"/>
            <a:ext cx="5890481" cy="2166257"/>
          </a:xfrm>
          <a:prstGeom prst="rect">
            <a:avLst/>
          </a:prstGeom>
        </p:spPr>
      </p:pic>
      <p:sp>
        <p:nvSpPr>
          <p:cNvPr id="10" name="Google Shape;367;p33">
            <a:extLst>
              <a:ext uri="{FF2B5EF4-FFF2-40B4-BE49-F238E27FC236}">
                <a16:creationId xmlns:a16="http://schemas.microsoft.com/office/drawing/2014/main" id="{D7E74D4F-FA6F-ACDE-8CCA-E162957B7400}"/>
              </a:ext>
            </a:extLst>
          </p:cNvPr>
          <p:cNvSpPr txBox="1">
            <a:spLocks/>
          </p:cNvSpPr>
          <p:nvPr/>
        </p:nvSpPr>
        <p:spPr>
          <a:xfrm>
            <a:off x="1074115" y="385982"/>
            <a:ext cx="7081800" cy="192901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dirty="0"/>
              <a:t>What is the output?</a:t>
            </a:r>
          </a:p>
        </p:txBody>
      </p:sp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E85DF31F-A58C-391B-4D47-36A9C4841041}"/>
              </a:ext>
            </a:extLst>
          </p:cNvPr>
          <p:cNvSpPr txBox="1">
            <a:spLocks/>
          </p:cNvSpPr>
          <p:nvPr/>
        </p:nvSpPr>
        <p:spPr>
          <a:xfrm>
            <a:off x="1038650" y="6403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THE GOOD, the BAD, and the FUNCTION 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2" name="Google Shape;368;p33">
            <a:extLst>
              <a:ext uri="{FF2B5EF4-FFF2-40B4-BE49-F238E27FC236}">
                <a16:creationId xmlns:a16="http://schemas.microsoft.com/office/drawing/2014/main" id="{3172364D-F2D6-83DC-A749-D8180863B14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GOOD, the BAD, and the FUNCTION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A139531-D30E-FD66-07E9-9FC6DC9385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449"/>
          <a:stretch/>
        </p:blipFill>
        <p:spPr>
          <a:xfrm>
            <a:off x="2526467" y="1030597"/>
            <a:ext cx="4091065" cy="315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3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958F4B-66A5-00EC-B5B4-61CFC0E79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54" y="1118639"/>
            <a:ext cx="7079700" cy="3078131"/>
          </a:xfrm>
          <a:prstGeom prst="rect">
            <a:avLst/>
          </a:prstGeom>
        </p:spPr>
      </p:pic>
      <p:sp>
        <p:nvSpPr>
          <p:cNvPr id="10" name="Google Shape;368;p33">
            <a:extLst>
              <a:ext uri="{FF2B5EF4-FFF2-40B4-BE49-F238E27FC236}">
                <a16:creationId xmlns:a16="http://schemas.microsoft.com/office/drawing/2014/main" id="{B2647CC8-0001-6B45-731B-4341D01339A2}"/>
              </a:ext>
            </a:extLst>
          </p:cNvPr>
          <p:cNvSpPr txBox="1">
            <a:spLocks/>
          </p:cNvSpPr>
          <p:nvPr/>
        </p:nvSpPr>
        <p:spPr>
          <a:xfrm>
            <a:off x="873947" y="640324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/>
              <a:t>THE GOOD, the BAD, and the FUNCTION 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</p:spTree>
    <p:extLst>
      <p:ext uri="{BB962C8B-B14F-4D97-AF65-F5344CB8AC3E}">
        <p14:creationId xmlns:p14="http://schemas.microsoft.com/office/powerpoint/2010/main" val="1209479854"/>
      </p:ext>
    </p:extLst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5631</TotalTime>
  <Words>706</Words>
  <Application>Microsoft Office PowerPoint</Application>
  <PresentationFormat>On-screen Show (16:9)</PresentationFormat>
  <Paragraphs>119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Calibri</vt:lpstr>
      <vt:lpstr>Bebas Neue</vt:lpstr>
      <vt:lpstr>Della Respira</vt:lpstr>
      <vt:lpstr>Arial</vt:lpstr>
      <vt:lpstr>Jeoparty template</vt:lpstr>
      <vt:lpstr>TERM TEST 1 REVIEW </vt:lpstr>
      <vt:lpstr>PowerPoint Presentation</vt:lpstr>
      <vt:lpstr>Rules of the GAME</vt:lpstr>
      <vt:lpstr>Panel</vt:lpstr>
      <vt:lpstr>What is the output?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the values of var 1 and var 2 after the following code segment is executed and the while loop finishes?</vt:lpstr>
      <vt:lpstr>What are the values of var 1 and var 2 after the following code segment is executed and the while loop finishes?</vt:lpstr>
      <vt:lpstr>Verbally explain what happens in the following piece of code:</vt:lpstr>
      <vt:lpstr>What will the code print?</vt:lpstr>
      <vt:lpstr>What will the code print?</vt:lpstr>
      <vt:lpstr>PowerPoint Presentation</vt:lpstr>
      <vt:lpstr>PowerPoint Presentation</vt:lpstr>
      <vt:lpstr>PowerPoint Presentation</vt:lpstr>
      <vt:lpstr>What is the output?</vt:lpstr>
      <vt:lpstr>What is the output?</vt:lpstr>
      <vt:lpstr>What is the output?</vt:lpstr>
      <vt:lpstr>PowerPoint Presentation</vt:lpstr>
      <vt:lpstr>Which of the following evaluates to True when a is equal to b or when a is equal to 5?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Joseph Sebastian</dc:creator>
  <cp:lastModifiedBy>Joseph Sebastian</cp:lastModifiedBy>
  <cp:revision>255</cp:revision>
  <dcterms:modified xsi:type="dcterms:W3CDTF">2024-02-02T20:48:35Z</dcterms:modified>
</cp:coreProperties>
</file>