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4"/>
  </p:sldMasterIdLst>
  <p:notesMasterIdLst>
    <p:notesMasterId r:id="rId47"/>
  </p:notesMasterIdLst>
  <p:sldIdLst>
    <p:sldId id="357" r:id="rId5"/>
    <p:sldId id="257" r:id="rId6"/>
    <p:sldId id="395" r:id="rId7"/>
    <p:sldId id="258" r:id="rId8"/>
    <p:sldId id="405" r:id="rId9"/>
    <p:sldId id="301" r:id="rId10"/>
    <p:sldId id="406" r:id="rId11"/>
    <p:sldId id="407" r:id="rId12"/>
    <p:sldId id="428" r:id="rId13"/>
    <p:sldId id="430" r:id="rId14"/>
    <p:sldId id="408" r:id="rId15"/>
    <p:sldId id="311" r:id="rId16"/>
    <p:sldId id="409" r:id="rId17"/>
    <p:sldId id="313" r:id="rId18"/>
    <p:sldId id="414" r:id="rId19"/>
    <p:sldId id="415" r:id="rId20"/>
    <p:sldId id="410" r:id="rId21"/>
    <p:sldId id="314" r:id="rId22"/>
    <p:sldId id="411" r:id="rId23"/>
    <p:sldId id="315" r:id="rId24"/>
    <p:sldId id="412" r:id="rId25"/>
    <p:sldId id="413" r:id="rId26"/>
    <p:sldId id="416" r:id="rId27"/>
    <p:sldId id="417" r:id="rId28"/>
    <p:sldId id="418" r:id="rId29"/>
    <p:sldId id="419" r:id="rId30"/>
    <p:sldId id="420" r:id="rId31"/>
    <p:sldId id="431" r:id="rId32"/>
    <p:sldId id="423" r:id="rId33"/>
    <p:sldId id="437" r:id="rId34"/>
    <p:sldId id="421" r:id="rId35"/>
    <p:sldId id="432" r:id="rId36"/>
    <p:sldId id="425" r:id="rId37"/>
    <p:sldId id="433" r:id="rId38"/>
    <p:sldId id="434" r:id="rId39"/>
    <p:sldId id="427" r:id="rId40"/>
    <p:sldId id="289" r:id="rId41"/>
    <p:sldId id="386" r:id="rId42"/>
    <p:sldId id="403" r:id="rId43"/>
    <p:sldId id="436" r:id="rId44"/>
    <p:sldId id="435" r:id="rId45"/>
    <p:sldId id="404" r:id="rId4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48"/>
    </p:embeddedFont>
    <p:embeddedFont>
      <p:font typeface="Della Respira" panose="020B0604020202020204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94172" autoAdjust="0"/>
  </p:normalViewPr>
  <p:slideViewPr>
    <p:cSldViewPr snapToGrid="0" snapToObjects="1">
      <p:cViewPr varScale="1">
        <p:scale>
          <a:sx n="128" d="100"/>
          <a:sy n="128" d="100"/>
        </p:scale>
        <p:origin x="19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1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9256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788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296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187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176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824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307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137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Go to python notebook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667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Go to python notebook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0558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73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12455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22296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56663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57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1276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5294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73606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0138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2350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99431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2977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37883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834a636a1_1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834a636a1_1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0462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65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4a636a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4a636a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8498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35530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81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45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764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552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45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685800" y="2694400"/>
            <a:ext cx="7772400" cy="6078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0" name="Google Shape;120;p6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4804636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521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06" name="Google Shape;106;p4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1387050" y="2161800"/>
            <a:ext cx="6369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➢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96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006512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3450259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5894006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TITLE_ONLY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485311" y="484852"/>
            <a:ext cx="8177442" cy="4183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572720" y="572673"/>
            <a:ext cx="1265739" cy="4018309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1917802" y="572673"/>
            <a:ext cx="1265739" cy="4018309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3262884" y="572673"/>
            <a:ext cx="1265739" cy="4018309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4607967" y="572673"/>
            <a:ext cx="1265739" cy="4018309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5953049" y="572673"/>
            <a:ext cx="1265739" cy="4018309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7298131" y="572673"/>
            <a:ext cx="1265739" cy="4018309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TITLE_ONLY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1517025" y="1499475"/>
            <a:ext cx="6111900" cy="6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1517025" y="1998450"/>
            <a:ext cx="6123600" cy="15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TITLE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032075" y="998325"/>
            <a:ext cx="7081800" cy="315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TITLE_ONLY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20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 sz="2000"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 sz="2000"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 sz="2000"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 sz="2000"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 sz="2000"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 sz="2000"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 sz="2000"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06" name="Google Shape;206;p12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812975" y="4025300"/>
            <a:ext cx="75180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224" y="-233576"/>
            <a:ext cx="9239574" cy="3010917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25" y="3000500"/>
            <a:ext cx="9144047" cy="2139958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" Target="slide4.xm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" Target="slide4.xm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7" Type="http://schemas.openxmlformats.org/officeDocument/2006/relationships/slide" Target="slide3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41.xml"/><Relationship Id="rId5" Type="http://schemas.openxmlformats.org/officeDocument/2006/relationships/slide" Target="slide39.xml"/><Relationship Id="rId4" Type="http://schemas.openxmlformats.org/officeDocument/2006/relationships/slide" Target="slide3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4689D5-5BB6-611C-4FD8-B0120BFC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794" y="3488812"/>
            <a:ext cx="7584140" cy="607800"/>
          </a:xfrm>
        </p:spPr>
        <p:txBody>
          <a:bodyPr/>
          <a:lstStyle/>
          <a:p>
            <a:r>
              <a:rPr lang="en-CA"/>
              <a:t>FINAL exam REVIEW</a:t>
            </a:r>
            <a:br>
              <a:rPr lang="en-CA" dirty="0"/>
            </a:br>
            <a:endParaRPr lang="en-CA" dirty="0"/>
          </a:p>
        </p:txBody>
      </p:sp>
      <p:sp>
        <p:nvSpPr>
          <p:cNvPr id="4" name="Google Shape;457;p48">
            <a:extLst>
              <a:ext uri="{FF2B5EF4-FFF2-40B4-BE49-F238E27FC236}">
                <a16:creationId xmlns:a16="http://schemas.microsoft.com/office/drawing/2014/main" id="{7E11987A-4326-CA4F-CFEE-4002ECC4C18D}"/>
              </a:ext>
            </a:extLst>
          </p:cNvPr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APS106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402909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9;p20">
            <a:extLst>
              <a:ext uri="{FF2B5EF4-FFF2-40B4-BE49-F238E27FC236}">
                <a16:creationId xmlns:a16="http://schemas.microsoft.com/office/drawing/2014/main" id="{4DDCBC66-7CF1-7CCB-CCF0-525E2FDF10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0338" y="-351258"/>
            <a:ext cx="83433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is the output?</a:t>
            </a:r>
            <a:endParaRPr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8" name="Google Shape;368;p33">
            <a:extLst>
              <a:ext uri="{FF2B5EF4-FFF2-40B4-BE49-F238E27FC236}">
                <a16:creationId xmlns:a16="http://schemas.microsoft.com/office/drawing/2014/main" id="{E85DF31F-A58C-391B-4D47-36A9C4841041}"/>
              </a:ext>
            </a:extLst>
          </p:cNvPr>
          <p:cNvSpPr txBox="1">
            <a:spLocks/>
          </p:cNvSpPr>
          <p:nvPr/>
        </p:nvSpPr>
        <p:spPr>
          <a:xfrm>
            <a:off x="1038650" y="6403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GOODFILE-AS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6" name="Bent Arrow 10">
            <a:extLst>
              <a:ext uri="{FF2B5EF4-FFF2-40B4-BE49-F238E27FC236}">
                <a16:creationId xmlns:a16="http://schemas.microsoft.com/office/drawing/2014/main" id="{E1459CB6-84E8-4B9E-80B5-9D9E54C3F1CF}"/>
              </a:ext>
            </a:extLst>
          </p:cNvPr>
          <p:cNvSpPr/>
          <p:nvPr/>
        </p:nvSpPr>
        <p:spPr>
          <a:xfrm rot="14328381" flipH="1">
            <a:off x="1871716" y="1636555"/>
            <a:ext cx="1085095" cy="1905697"/>
          </a:xfrm>
          <a:prstGeom prst="bentArrow">
            <a:avLst>
              <a:gd name="adj1" fmla="val 25000"/>
              <a:gd name="adj2" fmla="val 31253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2843D-7895-EB84-972F-2E538AF01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309" y="1558861"/>
            <a:ext cx="3413046" cy="1199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BD6CF2-18A7-928E-C308-94B75EA84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750" y="2899820"/>
            <a:ext cx="3759934" cy="129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3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7;p33">
            <a:extLst>
              <a:ext uri="{FF2B5EF4-FFF2-40B4-BE49-F238E27FC236}">
                <a16:creationId xmlns:a16="http://schemas.microsoft.com/office/drawing/2014/main" id="{50A31A22-7A1B-E7E1-530F-4110EE834E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9557" y="-182853"/>
            <a:ext cx="82366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How do you print out the first two characters upper-case per item?</a:t>
            </a:r>
            <a:endParaRPr sz="2100" dirty="0"/>
          </a:p>
        </p:txBody>
      </p:sp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GOODFILE-AS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8766E7-37D0-8F24-0A66-27EA7F59F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00" y="1764335"/>
            <a:ext cx="3049816" cy="1411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742B2E-9FD2-4252-08C6-E69BD89791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473" r="29252"/>
          <a:stretch/>
        </p:blipFill>
        <p:spPr>
          <a:xfrm>
            <a:off x="4839372" y="1764335"/>
            <a:ext cx="3614661" cy="1832858"/>
          </a:xfrm>
          <a:prstGeom prst="rect">
            <a:avLst/>
          </a:prstGeom>
        </p:spPr>
      </p:pic>
      <p:sp>
        <p:nvSpPr>
          <p:cNvPr id="12" name="Right Arrow 16">
            <a:extLst>
              <a:ext uri="{FF2B5EF4-FFF2-40B4-BE49-F238E27FC236}">
                <a16:creationId xmlns:a16="http://schemas.microsoft.com/office/drawing/2014/main" id="{7D660D3F-D037-4520-0BE0-31AAE3F8C6E3}"/>
              </a:ext>
            </a:extLst>
          </p:cNvPr>
          <p:cNvSpPr/>
          <p:nvPr/>
        </p:nvSpPr>
        <p:spPr>
          <a:xfrm>
            <a:off x="3664951" y="2160621"/>
            <a:ext cx="1049986" cy="5715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7;p33">
            <a:extLst>
              <a:ext uri="{FF2B5EF4-FFF2-40B4-BE49-F238E27FC236}">
                <a16:creationId xmlns:a16="http://schemas.microsoft.com/office/drawing/2014/main" id="{4DC5C2FB-4E72-5A78-04DC-7322D00D8A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9557" y="-182853"/>
            <a:ext cx="82366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How do you print out the first two characters upper-case per item?</a:t>
            </a:r>
            <a:endParaRPr sz="2100" dirty="0"/>
          </a:p>
        </p:txBody>
      </p:sp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GOODFILE-AS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A533A7-13CD-18C7-61FC-9E74D5530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00" y="1764335"/>
            <a:ext cx="3049816" cy="1411351"/>
          </a:xfrm>
          <a:prstGeom prst="rect">
            <a:avLst/>
          </a:prstGeom>
        </p:spPr>
      </p:pic>
      <p:sp>
        <p:nvSpPr>
          <p:cNvPr id="11" name="Right Arrow 16">
            <a:extLst>
              <a:ext uri="{FF2B5EF4-FFF2-40B4-BE49-F238E27FC236}">
                <a16:creationId xmlns:a16="http://schemas.microsoft.com/office/drawing/2014/main" id="{5024D939-8FB7-5C97-BBCC-269F0EF62EFE}"/>
              </a:ext>
            </a:extLst>
          </p:cNvPr>
          <p:cNvSpPr/>
          <p:nvPr/>
        </p:nvSpPr>
        <p:spPr>
          <a:xfrm>
            <a:off x="3664951" y="2160621"/>
            <a:ext cx="1049986" cy="5715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440C7B-0CBE-C831-D8AC-100B829703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718" r="15625"/>
          <a:stretch/>
        </p:blipFill>
        <p:spPr>
          <a:xfrm>
            <a:off x="4839372" y="1754842"/>
            <a:ext cx="3674433" cy="207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3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67;p33">
            <a:extLst>
              <a:ext uri="{FF2B5EF4-FFF2-40B4-BE49-F238E27FC236}">
                <a16:creationId xmlns:a16="http://schemas.microsoft.com/office/drawing/2014/main" id="{DA47BD81-B0CC-5845-18AE-5195A6F1C4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64741" y="396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B7C04-169F-6252-1069-1113498AC347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C4542A-4309-8F4B-E678-8C9190FF5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61" y="2019755"/>
            <a:ext cx="3352441" cy="13333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B7C04-169F-6252-1069-1113498AC347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16D761-6804-E1C5-9FCE-E3566DE75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16" y="1344764"/>
            <a:ext cx="3351332" cy="13329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8DC220-F087-615C-7148-75A621709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16" y="2843179"/>
            <a:ext cx="6648538" cy="14212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365FA7-131F-D5D8-9A30-4B050E7D9FE9}"/>
              </a:ext>
            </a:extLst>
          </p:cNvPr>
          <p:cNvSpPr txBox="1"/>
          <p:nvPr/>
        </p:nvSpPr>
        <p:spPr>
          <a:xfrm>
            <a:off x="5115700" y="1172455"/>
            <a:ext cx="492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chemeClr val="bg1"/>
                </a:solidFill>
              </a:rPr>
              <a:t>Modified from 2017 final exam</a:t>
            </a:r>
          </a:p>
        </p:txBody>
      </p:sp>
    </p:spTree>
    <p:extLst>
      <p:ext uri="{BB962C8B-B14F-4D97-AF65-F5344CB8AC3E}">
        <p14:creationId xmlns:p14="http://schemas.microsoft.com/office/powerpoint/2010/main" val="2289892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3;p19">
            <a:extLst>
              <a:ext uri="{FF2B5EF4-FFF2-40B4-BE49-F238E27FC236}">
                <a16:creationId xmlns:a16="http://schemas.microsoft.com/office/drawing/2014/main" id="{BED7808D-47C7-CFD1-3D61-D66F0F7BF95D}"/>
              </a:ext>
            </a:extLst>
          </p:cNvPr>
          <p:cNvSpPr txBox="1">
            <a:spLocks/>
          </p:cNvSpPr>
          <p:nvPr/>
        </p:nvSpPr>
        <p:spPr>
          <a:xfrm>
            <a:off x="1023550" y="-254947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dirty="0"/>
              <a:t>What is the output?</a:t>
            </a:r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F5838-FA4F-8F66-0066-3931075797C0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19284-91F3-0A02-898C-A37BC4710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877" y="1923270"/>
            <a:ext cx="6955146" cy="117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70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CF5838-FA4F-8F66-0066-3931075797C0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6" name="Google Shape;278;p18">
            <a:extLst>
              <a:ext uri="{FF2B5EF4-FFF2-40B4-BE49-F238E27FC236}">
                <a16:creationId xmlns:a16="http://schemas.microsoft.com/office/drawing/2014/main" id="{00D6FDD9-FC5A-E7C0-F9BA-230254C5F7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AE0D58-CC23-8D81-9172-71CF6BA85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50" y="1654756"/>
            <a:ext cx="6955146" cy="11763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1F9A64-00EB-C51F-3637-9EBFB688C4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12"/>
          <a:stretch/>
        </p:blipFill>
        <p:spPr>
          <a:xfrm>
            <a:off x="1023550" y="2925215"/>
            <a:ext cx="6116020" cy="13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74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97;p38">
            <a:extLst>
              <a:ext uri="{FF2B5EF4-FFF2-40B4-BE49-F238E27FC236}">
                <a16:creationId xmlns:a16="http://schemas.microsoft.com/office/drawing/2014/main" id="{7C02D1C0-4591-6D0A-555D-7E3079B304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8820" y="-306422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output?</a:t>
            </a:r>
          </a:p>
        </p:txBody>
      </p:sp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72BFA-840C-335D-7C48-2347361716B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91CC0-CF8E-A6D7-143D-357A2CC4F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81" y="1721251"/>
            <a:ext cx="3631776" cy="21071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3ABBC1-CB10-A225-FE4D-789C263DA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899" y="3270836"/>
            <a:ext cx="838200" cy="751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31AF61-F9FD-85EE-0D3F-6BC49D863C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2122"/>
          <a:stretch/>
        </p:blipFill>
        <p:spPr>
          <a:xfrm>
            <a:off x="7368600" y="1736356"/>
            <a:ext cx="749750" cy="99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71FBC5-0EA8-C481-ADE1-415E3E5DFC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3964" y="2993104"/>
            <a:ext cx="641379" cy="1078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BEEDB8-90FD-ED5B-61AE-9CBBA620E9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0899" y="1716598"/>
            <a:ext cx="893760" cy="11650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F44B57-FDCB-A390-7CF7-26E9396E60AA}"/>
              </a:ext>
            </a:extLst>
          </p:cNvPr>
          <p:cNvSpPr txBox="1"/>
          <p:nvPr/>
        </p:nvSpPr>
        <p:spPr>
          <a:xfrm>
            <a:off x="4660199" y="1715980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0ECC47-B7B2-1676-098F-F8E428D868C3}"/>
              </a:ext>
            </a:extLst>
          </p:cNvPr>
          <p:cNvSpPr txBox="1"/>
          <p:nvPr/>
        </p:nvSpPr>
        <p:spPr>
          <a:xfrm>
            <a:off x="4660199" y="3341831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4B2AA-286D-5EAC-500F-4D3316DED2F2}"/>
              </a:ext>
            </a:extLst>
          </p:cNvPr>
          <p:cNvSpPr txBox="1"/>
          <p:nvPr/>
        </p:nvSpPr>
        <p:spPr>
          <a:xfrm>
            <a:off x="6909341" y="1833303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053FD9-EFAC-A3AF-B611-F1AE6D69FE11}"/>
              </a:ext>
            </a:extLst>
          </p:cNvPr>
          <p:cNvSpPr txBox="1"/>
          <p:nvPr/>
        </p:nvSpPr>
        <p:spPr>
          <a:xfrm>
            <a:off x="6909341" y="3270836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7;p38">
            <a:extLst>
              <a:ext uri="{FF2B5EF4-FFF2-40B4-BE49-F238E27FC236}">
                <a16:creationId xmlns:a16="http://schemas.microsoft.com/office/drawing/2014/main" id="{56CCA7B5-1D60-14FC-368A-74773E7927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8820" y="-306422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output?</a:t>
            </a:r>
          </a:p>
        </p:txBody>
      </p:sp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72BFA-840C-335D-7C48-2347361716B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5943A3-B3F2-C2D4-9F11-EFE362E70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81" y="1721251"/>
            <a:ext cx="3631776" cy="21071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71C7DF-AF24-31B8-DE10-92316F7EA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899" y="3270836"/>
            <a:ext cx="838200" cy="751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99D045-AA3F-146B-12B5-441D4C1CE7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2122"/>
          <a:stretch/>
        </p:blipFill>
        <p:spPr>
          <a:xfrm>
            <a:off x="7368600" y="1736356"/>
            <a:ext cx="749750" cy="990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308EF8-C367-611D-44F2-89961D5980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3964" y="2993104"/>
            <a:ext cx="641379" cy="10786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3F32C1-677B-151F-01A4-41ED606790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0899" y="1716598"/>
            <a:ext cx="893760" cy="11650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17ED15-0FC1-056E-D05A-4F697D9AD5A9}"/>
              </a:ext>
            </a:extLst>
          </p:cNvPr>
          <p:cNvSpPr txBox="1"/>
          <p:nvPr/>
        </p:nvSpPr>
        <p:spPr>
          <a:xfrm>
            <a:off x="4660199" y="1715980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FF0000"/>
                </a:highlight>
              </a:rPr>
              <a:t>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F755DB-5663-E583-D9A5-1F9DD0A092C2}"/>
              </a:ext>
            </a:extLst>
          </p:cNvPr>
          <p:cNvSpPr txBox="1"/>
          <p:nvPr/>
        </p:nvSpPr>
        <p:spPr>
          <a:xfrm>
            <a:off x="4660199" y="3341831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5E8107-28BC-E10F-14F8-CD68DACBB83A}"/>
              </a:ext>
            </a:extLst>
          </p:cNvPr>
          <p:cNvSpPr txBox="1"/>
          <p:nvPr/>
        </p:nvSpPr>
        <p:spPr>
          <a:xfrm>
            <a:off x="6909341" y="1833303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9F4D57-2974-95EA-9C10-F859CEE9CB5D}"/>
              </a:ext>
            </a:extLst>
          </p:cNvPr>
          <p:cNvSpPr txBox="1"/>
          <p:nvPr/>
        </p:nvSpPr>
        <p:spPr>
          <a:xfrm>
            <a:off x="6909341" y="3270836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112336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97;p38">
            <a:extLst>
              <a:ext uri="{FF2B5EF4-FFF2-40B4-BE49-F238E27FC236}">
                <a16:creationId xmlns:a16="http://schemas.microsoft.com/office/drawing/2014/main" id="{767BF086-DB3D-DA17-32EF-D55418CD39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559" y="-332784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output?</a:t>
            </a:r>
          </a:p>
        </p:txBody>
      </p:sp>
      <p:sp>
        <p:nvSpPr>
          <p:cNvPr id="6" name="Google Shape;398;p38">
            <a:extLst>
              <a:ext uri="{FF2B5EF4-FFF2-40B4-BE49-F238E27FC236}">
                <a16:creationId xmlns:a16="http://schemas.microsoft.com/office/drawing/2014/main" id="{A2078A69-08DB-9894-DE2B-CBB93EDF5D11}"/>
              </a:ext>
            </a:extLst>
          </p:cNvPr>
          <p:cNvSpPr txBox="1">
            <a:spLocks/>
          </p:cNvSpPr>
          <p:nvPr/>
        </p:nvSpPr>
        <p:spPr>
          <a:xfrm>
            <a:off x="1137504" y="635029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5B73D-952E-228C-BCA4-285AA1AAE9E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A652E1-82FF-189D-B503-8CA05F03B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138" y="1521608"/>
            <a:ext cx="3405723" cy="27355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DAB3AD-151A-6277-352E-5D403C573E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75" b="2735"/>
          <a:stretch/>
        </p:blipFill>
        <p:spPr>
          <a:xfrm>
            <a:off x="2417251" y="767759"/>
            <a:ext cx="4309497" cy="360798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7;p38">
            <a:extLst>
              <a:ext uri="{FF2B5EF4-FFF2-40B4-BE49-F238E27FC236}">
                <a16:creationId xmlns:a16="http://schemas.microsoft.com/office/drawing/2014/main" id="{C8F2354F-7709-250D-78A9-72AEDFCFE3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52783" y="-366873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output?</a:t>
            </a:r>
          </a:p>
        </p:txBody>
      </p:sp>
      <p:sp>
        <p:nvSpPr>
          <p:cNvPr id="6" name="Google Shape;398;p38">
            <a:extLst>
              <a:ext uri="{FF2B5EF4-FFF2-40B4-BE49-F238E27FC236}">
                <a16:creationId xmlns:a16="http://schemas.microsoft.com/office/drawing/2014/main" id="{A2078A69-08DB-9894-DE2B-CBB93EDF5D11}"/>
              </a:ext>
            </a:extLst>
          </p:cNvPr>
          <p:cNvSpPr txBox="1">
            <a:spLocks/>
          </p:cNvSpPr>
          <p:nvPr/>
        </p:nvSpPr>
        <p:spPr>
          <a:xfrm>
            <a:off x="1137504" y="635029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5B73D-952E-228C-BCA4-285AA1AAE9E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F75FA-2DD5-A5EF-D0E2-EED35EE1B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96" y="1487519"/>
            <a:ext cx="3405723" cy="27355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6D7E91-6A1B-7B30-A3F0-C99F356250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38" t="92300" r="41923" b="90"/>
          <a:stretch/>
        </p:blipFill>
        <p:spPr>
          <a:xfrm>
            <a:off x="4418935" y="2010492"/>
            <a:ext cx="4082514" cy="4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14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67;p33">
            <a:extLst>
              <a:ext uri="{FF2B5EF4-FFF2-40B4-BE49-F238E27FC236}">
                <a16:creationId xmlns:a16="http://schemas.microsoft.com/office/drawing/2014/main" id="{2DA72750-0EA9-C372-B2DC-EAC9043AC4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CITIZEN KANE-TAINER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6C150-AD4F-96D7-09B9-A69ADEC2C74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16DBD02-C0DC-0BE3-88A8-95587587D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134" y="1785744"/>
            <a:ext cx="5561980" cy="129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08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D6C150-AD4F-96D7-09B9-A69ADEC2C74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9" name="Google Shape;367;p33">
            <a:extLst>
              <a:ext uri="{FF2B5EF4-FFF2-40B4-BE49-F238E27FC236}">
                <a16:creationId xmlns:a16="http://schemas.microsoft.com/office/drawing/2014/main" id="{F852876B-FEFF-C109-4B3F-9B2D7AB0B3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0" name="Google Shape;368;p33">
            <a:extLst>
              <a:ext uri="{FF2B5EF4-FFF2-40B4-BE49-F238E27FC236}">
                <a16:creationId xmlns:a16="http://schemas.microsoft.com/office/drawing/2014/main" id="{D506C6AD-065C-67B7-22A7-C2D40C9AB1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CITIZEN KANE-TAINER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$250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327BB8-1EDF-3833-F801-723C7F95C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134" y="1785744"/>
            <a:ext cx="5561980" cy="12919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68A429-E5D6-D150-8E06-7FBBE6097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1134" y="3233959"/>
            <a:ext cx="3530980" cy="315266"/>
          </a:xfrm>
          <a:prstGeom prst="rect">
            <a:avLst/>
          </a:prstGeom>
        </p:spPr>
      </p:pic>
      <p:sp>
        <p:nvSpPr>
          <p:cNvPr id="15" name="Google Shape;337;p28">
            <a:extLst>
              <a:ext uri="{FF2B5EF4-FFF2-40B4-BE49-F238E27FC236}">
                <a16:creationId xmlns:a16="http://schemas.microsoft.com/office/drawing/2014/main" id="{A8A9C207-4D0D-D6FD-5B7B-F08D92DC097E}"/>
              </a:ext>
            </a:extLst>
          </p:cNvPr>
          <p:cNvSpPr txBox="1">
            <a:spLocks/>
          </p:cNvSpPr>
          <p:nvPr/>
        </p:nvSpPr>
        <p:spPr>
          <a:xfrm>
            <a:off x="4357996" y="3141523"/>
            <a:ext cx="4786004" cy="62169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200" dirty="0"/>
              <a:t>Modified from the </a:t>
            </a:r>
          </a:p>
          <a:p>
            <a:r>
              <a:rPr lang="en-CA" sz="2200" dirty="0"/>
              <a:t>2018 final exam</a:t>
            </a:r>
          </a:p>
        </p:txBody>
      </p:sp>
    </p:spTree>
    <p:extLst>
      <p:ext uri="{BB962C8B-B14F-4D97-AF65-F5344CB8AC3E}">
        <p14:creationId xmlns:p14="http://schemas.microsoft.com/office/powerpoint/2010/main" val="3224237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59760C-5EAC-44C4-6B8A-9F0BB2824D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2" name="Google Shape;338;p28">
            <a:extLst>
              <a:ext uri="{FF2B5EF4-FFF2-40B4-BE49-F238E27FC236}">
                <a16:creationId xmlns:a16="http://schemas.microsoft.com/office/drawing/2014/main" id="{4A3ACEDC-48C4-6562-1C63-91702C14900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CITIZEN KANE-TAINER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5" name="Google Shape;337;p28">
            <a:extLst>
              <a:ext uri="{FF2B5EF4-FFF2-40B4-BE49-F238E27FC236}">
                <a16:creationId xmlns:a16="http://schemas.microsoft.com/office/drawing/2014/main" id="{59BAB8B2-5DBC-18F5-5611-5970EFA252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220259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are the outputs?</a:t>
            </a:r>
            <a:endParaRPr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A2C6A5-2426-314B-7300-9C379A553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492" y="1763722"/>
            <a:ext cx="5391915" cy="193729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59760C-5EAC-44C4-6B8A-9F0BB2824D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2" name="Google Shape;338;p28">
            <a:extLst>
              <a:ext uri="{FF2B5EF4-FFF2-40B4-BE49-F238E27FC236}">
                <a16:creationId xmlns:a16="http://schemas.microsoft.com/office/drawing/2014/main" id="{4A3ACEDC-48C4-6562-1C63-91702C14900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CITIZEN KANE-TAINER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6" name="Google Shape;337;p28">
            <a:extLst>
              <a:ext uri="{FF2B5EF4-FFF2-40B4-BE49-F238E27FC236}">
                <a16:creationId xmlns:a16="http://schemas.microsoft.com/office/drawing/2014/main" id="{60602ACF-6EB4-9F1B-8A0C-886879CF14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220259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are the outputs?</a:t>
            </a:r>
            <a:endParaRPr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9847CB-B943-9E73-F544-E18871B77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570" y="1617262"/>
            <a:ext cx="3585030" cy="12880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09C7B9-2091-106A-653A-52A073DC9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570" y="2967841"/>
            <a:ext cx="4238173" cy="1191203"/>
          </a:xfrm>
          <a:prstGeom prst="rect">
            <a:avLst/>
          </a:prstGeom>
        </p:spPr>
      </p:pic>
      <p:sp>
        <p:nvSpPr>
          <p:cNvPr id="9" name="Google Shape;337;p28">
            <a:extLst>
              <a:ext uri="{FF2B5EF4-FFF2-40B4-BE49-F238E27FC236}">
                <a16:creationId xmlns:a16="http://schemas.microsoft.com/office/drawing/2014/main" id="{BA1192AC-8FFF-3591-08CC-2BCC4487230F}"/>
              </a:ext>
            </a:extLst>
          </p:cNvPr>
          <p:cNvSpPr txBox="1">
            <a:spLocks/>
          </p:cNvSpPr>
          <p:nvPr/>
        </p:nvSpPr>
        <p:spPr>
          <a:xfrm>
            <a:off x="4038511" y="1752289"/>
            <a:ext cx="4786004" cy="62169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200" dirty="0"/>
              <a:t>Modified from the </a:t>
            </a:r>
          </a:p>
          <a:p>
            <a:r>
              <a:rPr lang="en-CA" sz="2200" dirty="0"/>
              <a:t>2019 final exam</a:t>
            </a:r>
          </a:p>
        </p:txBody>
      </p:sp>
    </p:spTree>
    <p:extLst>
      <p:ext uri="{BB962C8B-B14F-4D97-AF65-F5344CB8AC3E}">
        <p14:creationId xmlns:p14="http://schemas.microsoft.com/office/powerpoint/2010/main" val="426822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CITIZEN KANE-TAINER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4" name="Google Shape;367;p33">
            <a:extLst>
              <a:ext uri="{FF2B5EF4-FFF2-40B4-BE49-F238E27FC236}">
                <a16:creationId xmlns:a16="http://schemas.microsoft.com/office/drawing/2014/main" id="{B328F1CF-3031-705B-9270-ADBF7AA037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49C02-3489-61BC-E580-97FFC42EF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741" y="1900613"/>
            <a:ext cx="5048372" cy="192781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CITIZEN KANE-TAINER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5B93C8-1803-6E08-F6AF-2EC384293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407" y="1760263"/>
            <a:ext cx="4250086" cy="1622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B128FA-BA13-BA49-9B18-368F108DF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407" y="3419237"/>
            <a:ext cx="2538993" cy="3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24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CITIZEN KANE-TAINER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B85AAB-95FE-4CED-0ED1-C233C2771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899" y="1738553"/>
            <a:ext cx="2452202" cy="227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86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CITIZEN KANE-TAINER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F5B186-9F7E-B20C-212A-4FE22CBA4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567" y="1880806"/>
            <a:ext cx="2427600" cy="22488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E5303E-775A-0DD8-02FB-B2EA33586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104" y="2195460"/>
            <a:ext cx="1371791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87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$250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8221B-194D-B1AA-FF66-C6FD31BCD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711" y="1907803"/>
            <a:ext cx="2343477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0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of the GAME</a:t>
            </a:r>
            <a:endParaRPr dirty="0"/>
          </a:p>
        </p:txBody>
      </p:sp>
      <p:sp>
        <p:nvSpPr>
          <p:cNvPr id="229" name="Google Shape;229;p1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7380058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CA" sz="1600" dirty="0"/>
              <a:t>Must use button on the table to answer question verbally and explain your answer – you will be called on to answer by one of the instructors</a:t>
            </a:r>
          </a:p>
          <a:p>
            <a:r>
              <a:rPr lang="en-CA" sz="1600" dirty="0"/>
              <a:t>Must tell us which discipline you’re in before you answer for points (we’ll rely on the honour system) </a:t>
            </a:r>
          </a:p>
          <a:p>
            <a:r>
              <a:rPr lang="en-CA" sz="1600" dirty="0"/>
              <a:t>If you get the answer right, you pick the next category</a:t>
            </a:r>
          </a:p>
          <a:p>
            <a:r>
              <a:rPr lang="en-CA" sz="1600" dirty="0"/>
              <a:t>If you get the answer wrong, the next person whose hand is up can steal </a:t>
            </a:r>
          </a:p>
          <a:p>
            <a:r>
              <a:rPr lang="en-CA" sz="1600" dirty="0"/>
              <a:t>Everyone is here to learn and review for the midterm so be kind to everyone who answers!</a:t>
            </a:r>
          </a:p>
        </p:txBody>
      </p:sp>
      <p:sp>
        <p:nvSpPr>
          <p:cNvPr id="231" name="Google Shape;231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1283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$250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8221B-194D-B1AA-FF66-C6FD31BCD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475" y="1992695"/>
            <a:ext cx="2343477" cy="1638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11BA3E-0845-00FF-ABB6-E84E4213E8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544" y="2195509"/>
            <a:ext cx="990738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95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422696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DEB53-FCB3-772F-CCF7-EFB98DA56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781" y="1512701"/>
            <a:ext cx="4283437" cy="250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45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422696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0271D9-8545-B3F4-AC78-1F770C9F7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929" y="1516551"/>
            <a:ext cx="4132764" cy="26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1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A7258-6B15-9412-43BA-114A77844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10" y="1765912"/>
            <a:ext cx="7554379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4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02697-90A1-A907-1187-F8FA80EFF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918" y="1803081"/>
            <a:ext cx="7259063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05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41631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EC635-6163-2368-B03D-310DE014B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551" y="1466591"/>
            <a:ext cx="3662676" cy="279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29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41631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7618F-2E58-8ABB-B4D5-443B6B418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395" y="1402234"/>
            <a:ext cx="3609452" cy="28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14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Final Jeopardy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-1867582" y="470959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1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903956-B9D3-10D0-070D-501036836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99"/>
          <a:stretch/>
        </p:blipFill>
        <p:spPr>
          <a:xfrm>
            <a:off x="1943166" y="915259"/>
            <a:ext cx="5257668" cy="28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20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-1867582" y="470959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1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Google Shape;367;p33">
            <a:extLst>
              <a:ext uri="{FF2B5EF4-FFF2-40B4-BE49-F238E27FC236}">
                <a16:creationId xmlns:a16="http://schemas.microsoft.com/office/drawing/2014/main" id="{6B3AF081-FFB5-CF54-D322-7B393B8011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162" y="-86221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B0F7E-E07C-DFDD-0326-CFDFE691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065" y="1119614"/>
            <a:ext cx="4342279" cy="313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8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3A3C2B-9E4A-F824-A4C9-F7C20CC65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94758"/>
              </p:ext>
            </p:extLst>
          </p:nvPr>
        </p:nvGraphicFramePr>
        <p:xfrm>
          <a:off x="1753051" y="749112"/>
          <a:ext cx="5841848" cy="3645275"/>
        </p:xfrm>
        <a:graphic>
          <a:graphicData uri="http://schemas.openxmlformats.org/drawingml/2006/table">
            <a:tbl>
              <a:tblPr firstRow="1" bandRow="1"/>
              <a:tblGrid>
                <a:gridCol w="1460462">
                  <a:extLst>
                    <a:ext uri="{9D8B030D-6E8A-4147-A177-3AD203B41FA5}">
                      <a16:colId xmlns:a16="http://schemas.microsoft.com/office/drawing/2014/main" val="2729443975"/>
                    </a:ext>
                  </a:extLst>
                </a:gridCol>
                <a:gridCol w="1460462">
                  <a:extLst>
                    <a:ext uri="{9D8B030D-6E8A-4147-A177-3AD203B41FA5}">
                      <a16:colId xmlns:a16="http://schemas.microsoft.com/office/drawing/2014/main" val="1582297191"/>
                    </a:ext>
                  </a:extLst>
                </a:gridCol>
                <a:gridCol w="1460462">
                  <a:extLst>
                    <a:ext uri="{9D8B030D-6E8A-4147-A177-3AD203B41FA5}">
                      <a16:colId xmlns:a16="http://schemas.microsoft.com/office/drawing/2014/main" val="2421461810"/>
                    </a:ext>
                  </a:extLst>
                </a:gridCol>
                <a:gridCol w="1460462">
                  <a:extLst>
                    <a:ext uri="{9D8B030D-6E8A-4147-A177-3AD203B41FA5}">
                      <a16:colId xmlns:a16="http://schemas.microsoft.com/office/drawing/2014/main" val="741016504"/>
                    </a:ext>
                  </a:extLst>
                </a:gridCol>
              </a:tblGrid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62543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02978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63326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73844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231125"/>
                  </a:ext>
                </a:extLst>
              </a:tr>
            </a:tbl>
          </a:graphicData>
        </a:graphic>
      </p:graphicFrame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Panel</a:t>
            </a:r>
            <a:endParaRPr dirty="0"/>
          </a:p>
        </p:txBody>
      </p:sp>
      <p:sp>
        <p:nvSpPr>
          <p:cNvPr id="237" name="Google Shape;237;p17"/>
          <p:cNvSpPr txBox="1"/>
          <p:nvPr/>
        </p:nvSpPr>
        <p:spPr>
          <a:xfrm>
            <a:off x="1846442" y="86281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GOODFILE-AS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3284739" y="82279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</a:t>
            </a:r>
          </a:p>
        </p:txBody>
      </p:sp>
      <p:sp>
        <p:nvSpPr>
          <p:cNvPr id="240" name="Google Shape;240;p17"/>
          <p:cNvSpPr txBox="1"/>
          <p:nvPr/>
        </p:nvSpPr>
        <p:spPr>
          <a:xfrm>
            <a:off x="4774068" y="88164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CITIZEN KANE-TAINER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6209812" y="84160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3" name="1/250">
            <a:hlinkClick r:id="rId3" action="ppaction://hlinksldjump"/>
          </p:cNvPr>
          <p:cNvSpPr txBox="1"/>
          <p:nvPr/>
        </p:nvSpPr>
        <p:spPr>
          <a:xfrm>
            <a:off x="1828214" y="158865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u="sng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4" name="1/500">
            <a:hlinkClick r:id="rId4" action="ppaction://hlinksldjump"/>
          </p:cNvPr>
          <p:cNvSpPr txBox="1"/>
          <p:nvPr/>
        </p:nvSpPr>
        <p:spPr>
          <a:xfrm>
            <a:off x="1846442" y="233233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u="sng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5" name="1/1000">
            <a:hlinkClick r:id="rId5" action="ppaction://hlinksldjump"/>
          </p:cNvPr>
          <p:cNvSpPr txBox="1"/>
          <p:nvPr/>
        </p:nvSpPr>
        <p:spPr>
          <a:xfrm>
            <a:off x="1828214" y="371320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u="sng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2/250">
            <a:hlinkClick r:id="rId6" action="ppaction://hlinksldjump"/>
          </p:cNvPr>
          <p:cNvSpPr txBox="1"/>
          <p:nvPr/>
        </p:nvSpPr>
        <p:spPr>
          <a:xfrm>
            <a:off x="3310255" y="157703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u="sng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9" name="2/500">
            <a:hlinkClick r:id="" action="ppaction://noaction"/>
          </p:cNvPr>
          <p:cNvSpPr txBox="1"/>
          <p:nvPr/>
        </p:nvSpPr>
        <p:spPr>
          <a:xfrm>
            <a:off x="3303043" y="229131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u="sng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" name="2/1000">
            <a:hlinkClick r:id="" action="ppaction://noaction"/>
          </p:cNvPr>
          <p:cNvSpPr txBox="1"/>
          <p:nvPr/>
        </p:nvSpPr>
        <p:spPr>
          <a:xfrm>
            <a:off x="3303043" y="371320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u="sng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4/250">
            <a:hlinkClick r:id="" action="ppaction://noaction"/>
          </p:cNvPr>
          <p:cNvSpPr txBox="1"/>
          <p:nvPr/>
        </p:nvSpPr>
        <p:spPr>
          <a:xfrm>
            <a:off x="4749366" y="159790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u="sng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5/250">
            <a:hlinkClick r:id="" action="ppaction://noaction"/>
          </p:cNvPr>
          <p:cNvSpPr txBox="1"/>
          <p:nvPr/>
        </p:nvSpPr>
        <p:spPr>
          <a:xfrm>
            <a:off x="6176260" y="15904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</a:t>
            </a:r>
            <a:r>
              <a:rPr lang="en" sz="2900" u="sng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250</a:t>
            </a:r>
            <a:endParaRPr sz="2900" u="sng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5/500">
            <a:hlinkClick r:id="" action="ppaction://noaction"/>
            <a:extLst>
              <a:ext uri="{FF2B5EF4-FFF2-40B4-BE49-F238E27FC236}">
                <a16:creationId xmlns:a16="http://schemas.microsoft.com/office/drawing/2014/main" id="{AD9A4225-C05D-35BB-EF97-B54D3D685890}"/>
              </a:ext>
            </a:extLst>
          </p:cNvPr>
          <p:cNvSpPr txBox="1"/>
          <p:nvPr/>
        </p:nvSpPr>
        <p:spPr>
          <a:xfrm>
            <a:off x="6209812" y="230961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</a:t>
            </a:r>
            <a:r>
              <a:rPr lang="en" sz="2900" u="sng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500</a:t>
            </a:r>
            <a:endParaRPr sz="2900" u="sng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5/1000">
            <a:hlinkClick r:id="" action="ppaction://noaction"/>
            <a:extLst>
              <a:ext uri="{FF2B5EF4-FFF2-40B4-BE49-F238E27FC236}">
                <a16:creationId xmlns:a16="http://schemas.microsoft.com/office/drawing/2014/main" id="{0001A432-BCCE-44C2-6938-1B86B5D6C61B}"/>
              </a:ext>
            </a:extLst>
          </p:cNvPr>
          <p:cNvSpPr txBox="1"/>
          <p:nvPr/>
        </p:nvSpPr>
        <p:spPr>
          <a:xfrm>
            <a:off x="6229759" y="372798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$1000</a:t>
            </a:r>
            <a:endParaRPr sz="2900" u="sng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4/500">
            <a:hlinkClick r:id="" action="ppaction://noaction"/>
            <a:extLst>
              <a:ext uri="{FF2B5EF4-FFF2-40B4-BE49-F238E27FC236}">
                <a16:creationId xmlns:a16="http://schemas.microsoft.com/office/drawing/2014/main" id="{8C85F899-48BA-1E8A-368B-B2185C522D94}"/>
              </a:ext>
            </a:extLst>
          </p:cNvPr>
          <p:cNvSpPr txBox="1"/>
          <p:nvPr/>
        </p:nvSpPr>
        <p:spPr>
          <a:xfrm>
            <a:off x="4749366" y="230961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u="sng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4/1000">
            <a:hlinkClick r:id="" action="ppaction://noaction"/>
            <a:extLst>
              <a:ext uri="{FF2B5EF4-FFF2-40B4-BE49-F238E27FC236}">
                <a16:creationId xmlns:a16="http://schemas.microsoft.com/office/drawing/2014/main" id="{8EEA3DAC-87BE-72E8-F130-3E23BAF8222F}"/>
              </a:ext>
            </a:extLst>
          </p:cNvPr>
          <p:cNvSpPr txBox="1"/>
          <p:nvPr/>
        </p:nvSpPr>
        <p:spPr>
          <a:xfrm>
            <a:off x="4774068" y="373616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u="sng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1/500">
            <a:hlinkClick r:id="rId7" action="ppaction://hlinksldjump"/>
            <a:extLst>
              <a:ext uri="{FF2B5EF4-FFF2-40B4-BE49-F238E27FC236}">
                <a16:creationId xmlns:a16="http://schemas.microsoft.com/office/drawing/2014/main" id="{B7806A48-611F-55D3-C2A4-14C571EEADAA}"/>
              </a:ext>
            </a:extLst>
          </p:cNvPr>
          <p:cNvSpPr txBox="1"/>
          <p:nvPr/>
        </p:nvSpPr>
        <p:spPr>
          <a:xfrm>
            <a:off x="1846442" y="301228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$750</a:t>
            </a:r>
            <a:endParaRPr sz="2900" u="sng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2/500">
            <a:hlinkClick r:id="" action="ppaction://noaction"/>
            <a:extLst>
              <a:ext uri="{FF2B5EF4-FFF2-40B4-BE49-F238E27FC236}">
                <a16:creationId xmlns:a16="http://schemas.microsoft.com/office/drawing/2014/main" id="{3FA01849-9615-F734-EAE5-49DF51D79137}"/>
              </a:ext>
            </a:extLst>
          </p:cNvPr>
          <p:cNvSpPr txBox="1"/>
          <p:nvPr/>
        </p:nvSpPr>
        <p:spPr>
          <a:xfrm>
            <a:off x="3310255" y="302111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$750</a:t>
            </a:r>
            <a:endParaRPr sz="2900" u="sng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4/500">
            <a:hlinkClick r:id="" action="ppaction://noaction"/>
            <a:extLst>
              <a:ext uri="{FF2B5EF4-FFF2-40B4-BE49-F238E27FC236}">
                <a16:creationId xmlns:a16="http://schemas.microsoft.com/office/drawing/2014/main" id="{70D479A2-3DC5-2AA4-73B8-98B0485C822B}"/>
              </a:ext>
            </a:extLst>
          </p:cNvPr>
          <p:cNvSpPr txBox="1"/>
          <p:nvPr/>
        </p:nvSpPr>
        <p:spPr>
          <a:xfrm>
            <a:off x="4774068" y="3025871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$750</a:t>
            </a:r>
            <a:endParaRPr sz="2900" u="sng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" name="5/500">
            <a:hlinkClick r:id="" action="ppaction://noaction"/>
            <a:extLst>
              <a:ext uri="{FF2B5EF4-FFF2-40B4-BE49-F238E27FC236}">
                <a16:creationId xmlns:a16="http://schemas.microsoft.com/office/drawing/2014/main" id="{1C4BE11C-B2EF-88B5-450A-1F5FD76C465C}"/>
              </a:ext>
            </a:extLst>
          </p:cNvPr>
          <p:cNvSpPr txBox="1"/>
          <p:nvPr/>
        </p:nvSpPr>
        <p:spPr>
          <a:xfrm>
            <a:off x="6237881" y="3025871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</a:t>
            </a:r>
            <a:r>
              <a:rPr lang="en" sz="2900" u="sng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750</a:t>
            </a:r>
            <a:endParaRPr sz="2900" u="sng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8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243" grpId="0"/>
      <p:bldP spid="244" grpId="0"/>
      <p:bldP spid="245" grpId="0"/>
      <p:bldP spid="248" grpId="0"/>
      <p:bldP spid="249" grpId="0"/>
      <p:bldP spid="250" grpId="0"/>
      <p:bldP spid="258" grpId="0"/>
      <p:bldP spid="263" grpId="0"/>
      <p:bldP spid="2" grpId="0"/>
      <p:bldP spid="5" grpId="0"/>
      <p:bldP spid="6" grpId="0"/>
      <p:bldP spid="7" grpId="0"/>
      <p:bldP spid="11" grpId="0"/>
      <p:bldP spid="13" grpId="0"/>
      <p:bldP spid="15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-1867582" y="470959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1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903956-B9D3-10D0-070D-501036836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99"/>
          <a:stretch/>
        </p:blipFill>
        <p:spPr>
          <a:xfrm>
            <a:off x="601546" y="896052"/>
            <a:ext cx="3663156" cy="20054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3364D9-E966-CDE3-9239-CD57873FF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643" y="775194"/>
            <a:ext cx="4187811" cy="33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35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-1867582" y="470959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1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Google Shape;367;p33">
            <a:extLst>
              <a:ext uri="{FF2B5EF4-FFF2-40B4-BE49-F238E27FC236}">
                <a16:creationId xmlns:a16="http://schemas.microsoft.com/office/drawing/2014/main" id="{6B3AF081-FFB5-CF54-D322-7B393B8011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162" y="-86221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solution: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3A4BCC-D1EF-F13B-99AF-0ABCACBFF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23" y="1053529"/>
            <a:ext cx="6966384" cy="31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61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EXTRA Question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8500ED-5041-CC4A-A5EF-B326EABA43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420461" y="1084625"/>
            <a:ext cx="6104601" cy="31345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4C4227-4CDF-B572-A6E7-011A582D8D7B}"/>
              </a:ext>
            </a:extLst>
          </p:cNvPr>
          <p:cNvSpPr txBox="1"/>
          <p:nvPr/>
        </p:nvSpPr>
        <p:spPr>
          <a:xfrm>
            <a:off x="1038650" y="4219142"/>
            <a:ext cx="5576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Copyright: Stanford</a:t>
            </a:r>
          </a:p>
        </p:txBody>
      </p:sp>
    </p:spTree>
    <p:extLst>
      <p:ext uri="{BB962C8B-B14F-4D97-AF65-F5344CB8AC3E}">
        <p14:creationId xmlns:p14="http://schemas.microsoft.com/office/powerpoint/2010/main" val="8813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3;p19">
            <a:extLst>
              <a:ext uri="{FF2B5EF4-FFF2-40B4-BE49-F238E27FC236}">
                <a16:creationId xmlns:a16="http://schemas.microsoft.com/office/drawing/2014/main" id="{D88927EF-5F19-BC73-2E1E-70D345E4F0A8}"/>
              </a:ext>
            </a:extLst>
          </p:cNvPr>
          <p:cNvSpPr txBox="1">
            <a:spLocks/>
          </p:cNvSpPr>
          <p:nvPr/>
        </p:nvSpPr>
        <p:spPr>
          <a:xfrm>
            <a:off x="1036550" y="-92518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400" dirty="0"/>
              <a:t>What is the missing line of code to write the names into names.txt?</a:t>
            </a:r>
          </a:p>
        </p:txBody>
      </p:sp>
      <p:sp>
        <p:nvSpPr>
          <p:cNvPr id="278" name="Google Shape;278;p1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</a:t>
            </a: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-as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94619-D591-5D3F-C263-E79B6F987C9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C2BD8-6B07-5F32-3B2A-5CD17FC0E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55" y="1968869"/>
            <a:ext cx="4709335" cy="1508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64210A-30CA-C489-A071-C25F98F5B3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620"/>
          <a:stretch/>
        </p:blipFill>
        <p:spPr>
          <a:xfrm>
            <a:off x="6196579" y="2026784"/>
            <a:ext cx="2262816" cy="1024919"/>
          </a:xfrm>
          <a:prstGeom prst="rect">
            <a:avLst/>
          </a:prstGeom>
        </p:spPr>
      </p:pic>
      <p:sp>
        <p:nvSpPr>
          <p:cNvPr id="7" name="Right Arrow 7">
            <a:extLst>
              <a:ext uri="{FF2B5EF4-FFF2-40B4-BE49-F238E27FC236}">
                <a16:creationId xmlns:a16="http://schemas.microsoft.com/office/drawing/2014/main" id="{4C6F7E91-6670-59BA-B5F7-D3B5B7C2956B}"/>
              </a:ext>
            </a:extLst>
          </p:cNvPr>
          <p:cNvSpPr/>
          <p:nvPr/>
        </p:nvSpPr>
        <p:spPr>
          <a:xfrm>
            <a:off x="5426577" y="2055338"/>
            <a:ext cx="638615" cy="40109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3;p19">
            <a:extLst>
              <a:ext uri="{FF2B5EF4-FFF2-40B4-BE49-F238E27FC236}">
                <a16:creationId xmlns:a16="http://schemas.microsoft.com/office/drawing/2014/main" id="{D630C3A2-1703-123C-072B-98DC36CF0CA7}"/>
              </a:ext>
            </a:extLst>
          </p:cNvPr>
          <p:cNvSpPr txBox="1">
            <a:spLocks/>
          </p:cNvSpPr>
          <p:nvPr/>
        </p:nvSpPr>
        <p:spPr>
          <a:xfrm>
            <a:off x="1036550" y="-92518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400" dirty="0"/>
              <a:t>What is the missing line of code to write the names into names.txt?</a:t>
            </a:r>
          </a:p>
        </p:txBody>
      </p:sp>
      <p:sp>
        <p:nvSpPr>
          <p:cNvPr id="278" name="Google Shape;278;p1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</a:t>
            </a: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-as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94619-D591-5D3F-C263-E79B6F987C9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265EC3-BD93-CC4F-594A-FC87D5E8AC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992"/>
          <a:stretch/>
        </p:blipFill>
        <p:spPr>
          <a:xfrm>
            <a:off x="6423070" y="1961978"/>
            <a:ext cx="1854146" cy="1040956"/>
          </a:xfrm>
          <a:prstGeom prst="rect">
            <a:avLst/>
          </a:prstGeom>
        </p:spPr>
      </p:pic>
      <p:sp>
        <p:nvSpPr>
          <p:cNvPr id="9" name="Right Arrow 7">
            <a:extLst>
              <a:ext uri="{FF2B5EF4-FFF2-40B4-BE49-F238E27FC236}">
                <a16:creationId xmlns:a16="http://schemas.microsoft.com/office/drawing/2014/main" id="{8770590E-B09E-1D9D-A44A-981B4F8C5CFE}"/>
              </a:ext>
            </a:extLst>
          </p:cNvPr>
          <p:cNvSpPr/>
          <p:nvPr/>
        </p:nvSpPr>
        <p:spPr>
          <a:xfrm>
            <a:off x="5385775" y="1936803"/>
            <a:ext cx="857903" cy="5715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E1078A-125F-2109-4558-0D30277B6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79" y="2063682"/>
            <a:ext cx="4318077" cy="15283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3FF04D-F96E-241C-7D52-BDCCFFB607B4}"/>
              </a:ext>
            </a:extLst>
          </p:cNvPr>
          <p:cNvSpPr txBox="1"/>
          <p:nvPr/>
        </p:nvSpPr>
        <p:spPr>
          <a:xfrm>
            <a:off x="4988256" y="3083325"/>
            <a:ext cx="4929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</a:rPr>
              <a:t>Modified from 2018 final exam</a:t>
            </a:r>
          </a:p>
        </p:txBody>
      </p:sp>
    </p:spTree>
    <p:extLst>
      <p:ext uri="{BB962C8B-B14F-4D97-AF65-F5344CB8AC3E}">
        <p14:creationId xmlns:p14="http://schemas.microsoft.com/office/powerpoint/2010/main" val="2748646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9;p20">
            <a:extLst>
              <a:ext uri="{FF2B5EF4-FFF2-40B4-BE49-F238E27FC236}">
                <a16:creationId xmlns:a16="http://schemas.microsoft.com/office/drawing/2014/main" id="{4DDCBC66-7CF1-7CCB-CCF0-525E2FDF10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0338" y="-351258"/>
            <a:ext cx="83433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is the output?</a:t>
            </a:r>
            <a:endParaRPr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8" name="Google Shape;368;p33">
            <a:extLst>
              <a:ext uri="{FF2B5EF4-FFF2-40B4-BE49-F238E27FC236}">
                <a16:creationId xmlns:a16="http://schemas.microsoft.com/office/drawing/2014/main" id="{E85DF31F-A58C-391B-4D47-36A9C4841041}"/>
              </a:ext>
            </a:extLst>
          </p:cNvPr>
          <p:cNvSpPr txBox="1">
            <a:spLocks/>
          </p:cNvSpPr>
          <p:nvPr/>
        </p:nvSpPr>
        <p:spPr>
          <a:xfrm>
            <a:off x="1038650" y="6403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GOODFILE-AS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6" name="Bent Arrow 10">
            <a:extLst>
              <a:ext uri="{FF2B5EF4-FFF2-40B4-BE49-F238E27FC236}">
                <a16:creationId xmlns:a16="http://schemas.microsoft.com/office/drawing/2014/main" id="{E1459CB6-84E8-4B9E-80B5-9D9E54C3F1CF}"/>
              </a:ext>
            </a:extLst>
          </p:cNvPr>
          <p:cNvSpPr/>
          <p:nvPr/>
        </p:nvSpPr>
        <p:spPr>
          <a:xfrm rot="14328381" flipH="1">
            <a:off x="1743897" y="1819059"/>
            <a:ext cx="1085095" cy="1905697"/>
          </a:xfrm>
          <a:prstGeom prst="bentArrow">
            <a:avLst>
              <a:gd name="adj1" fmla="val 25000"/>
              <a:gd name="adj2" fmla="val 31253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77495D-98EA-9F5A-51C4-DBEB3000D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237" y="1499246"/>
            <a:ext cx="2825526" cy="11885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DDD4FA-CC2E-AD46-D750-365257C3F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6182" y="3002804"/>
            <a:ext cx="5938010" cy="7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8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77E363-3FC4-126B-DA17-F12ABF133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619" y="1216713"/>
            <a:ext cx="3085408" cy="1235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18C8AD-2997-0805-7E16-29DBDE190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830" y="2584601"/>
            <a:ext cx="4962340" cy="1515844"/>
          </a:xfrm>
          <a:prstGeom prst="rect">
            <a:avLst/>
          </a:prstGeom>
        </p:spPr>
      </p:pic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56F985DB-F02C-C869-B965-01147755655B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GOODFILE-AS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</p:spTree>
    <p:extLst>
      <p:ext uri="{BB962C8B-B14F-4D97-AF65-F5344CB8AC3E}">
        <p14:creationId xmlns:p14="http://schemas.microsoft.com/office/powerpoint/2010/main" val="135576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9;p20">
            <a:extLst>
              <a:ext uri="{FF2B5EF4-FFF2-40B4-BE49-F238E27FC236}">
                <a16:creationId xmlns:a16="http://schemas.microsoft.com/office/drawing/2014/main" id="{4DDCBC66-7CF1-7CCB-CCF0-525E2FDF10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0338" y="-351258"/>
            <a:ext cx="83433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is the output?</a:t>
            </a:r>
            <a:endParaRPr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8" name="Google Shape;368;p33">
            <a:extLst>
              <a:ext uri="{FF2B5EF4-FFF2-40B4-BE49-F238E27FC236}">
                <a16:creationId xmlns:a16="http://schemas.microsoft.com/office/drawing/2014/main" id="{E85DF31F-A58C-391B-4D47-36A9C4841041}"/>
              </a:ext>
            </a:extLst>
          </p:cNvPr>
          <p:cNvSpPr txBox="1">
            <a:spLocks/>
          </p:cNvSpPr>
          <p:nvPr/>
        </p:nvSpPr>
        <p:spPr>
          <a:xfrm>
            <a:off x="1038650" y="6403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GOODFILE-AS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6" name="Bent Arrow 10">
            <a:extLst>
              <a:ext uri="{FF2B5EF4-FFF2-40B4-BE49-F238E27FC236}">
                <a16:creationId xmlns:a16="http://schemas.microsoft.com/office/drawing/2014/main" id="{E1459CB6-84E8-4B9E-80B5-9D9E54C3F1CF}"/>
              </a:ext>
            </a:extLst>
          </p:cNvPr>
          <p:cNvSpPr/>
          <p:nvPr/>
        </p:nvSpPr>
        <p:spPr>
          <a:xfrm rot="14328381" flipH="1">
            <a:off x="1871716" y="1636555"/>
            <a:ext cx="1085095" cy="1905697"/>
          </a:xfrm>
          <a:prstGeom prst="bentArrow">
            <a:avLst>
              <a:gd name="adj1" fmla="val 25000"/>
              <a:gd name="adj2" fmla="val 31253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2843D-7895-EB84-972F-2E538AF01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309" y="1558861"/>
            <a:ext cx="3413046" cy="1199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527BC9-DCCC-8CEC-8453-301FD302B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2215" y="3084977"/>
            <a:ext cx="4915639" cy="83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59061"/>
      </p:ext>
    </p:extLst>
  </p:cSld>
  <p:clrMapOvr>
    <a:masterClrMapping/>
  </p:clrMapOvr>
</p:sld>
</file>

<file path=ppt/theme/theme1.xml><?xml version="1.0" encoding="utf-8"?>
<a:theme xmlns:a="http://schemas.openxmlformats.org/drawingml/2006/main" name="Jeoparty template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3DC7147F66DD45A55F4F8043268AB5" ma:contentTypeVersion="18" ma:contentTypeDescription="Create a new document." ma:contentTypeScope="" ma:versionID="07858a36f914ec4c0c7d9ef6deac8c5b">
  <xsd:schema xmlns:xsd="http://www.w3.org/2001/XMLSchema" xmlns:xs="http://www.w3.org/2001/XMLSchema" xmlns:p="http://schemas.microsoft.com/office/2006/metadata/properties" xmlns:ns3="aeb4e4bc-a3e4-4b62-b983-f19edf2a4340" xmlns:ns4="18cc4922-5753-4716-9e17-490b587d9f83" targetNamespace="http://schemas.microsoft.com/office/2006/metadata/properties" ma:root="true" ma:fieldsID="3ecf03c9755084007b7ba750d47c4a91" ns3:_="" ns4:_="">
    <xsd:import namespace="aeb4e4bc-a3e4-4b62-b983-f19edf2a4340"/>
    <xsd:import namespace="18cc4922-5753-4716-9e17-490b587d9f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LengthInSeconds" minOccurs="0"/>
                <xsd:element ref="ns3:MediaServiceSearchPropertie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4e4bc-a3e4-4b62-b983-f19edf2a4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cc4922-5753-4716-9e17-490b587d9f8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eb4e4bc-a3e4-4b62-b983-f19edf2a4340" xsi:nil="true"/>
  </documentManagement>
</p:properties>
</file>

<file path=customXml/itemProps1.xml><?xml version="1.0" encoding="utf-8"?>
<ds:datastoreItem xmlns:ds="http://schemas.openxmlformats.org/officeDocument/2006/customXml" ds:itemID="{5C4A6A5A-6FD3-4627-B758-70BE185DBC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b4e4bc-a3e4-4b62-b983-f19edf2a4340"/>
    <ds:schemaRef ds:uri="18cc4922-5753-4716-9e17-490b587d9f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54249B-10CB-4D60-8AF8-82D8CE24DA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99A63D-805F-4BFA-AD55-23B2DDCA5BEA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18cc4922-5753-4716-9e17-490b587d9f83"/>
    <ds:schemaRef ds:uri="aeb4e4bc-a3e4-4b62-b983-f19edf2a434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5991</TotalTime>
  <Words>676</Words>
  <Application>Microsoft Office PowerPoint</Application>
  <PresentationFormat>On-screen Show (16:9)</PresentationFormat>
  <Paragraphs>161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Bebas Neue</vt:lpstr>
      <vt:lpstr>Della Respira</vt:lpstr>
      <vt:lpstr>Jeoparty template</vt:lpstr>
      <vt:lpstr>FINAL exam REVIEW </vt:lpstr>
      <vt:lpstr>PowerPoint Presentation</vt:lpstr>
      <vt:lpstr>Rules of the GAME</vt:lpstr>
      <vt:lpstr>Panel</vt:lpstr>
      <vt:lpstr>PowerPoint Presentation</vt:lpstr>
      <vt:lpstr>PowerPoint Presentation</vt:lpstr>
      <vt:lpstr>What is the output?</vt:lpstr>
      <vt:lpstr>PowerPoint Presentation</vt:lpstr>
      <vt:lpstr>What is the output?</vt:lpstr>
      <vt:lpstr>What is the output?</vt:lpstr>
      <vt:lpstr>How do you print out the first two characters upper-case per item?</vt:lpstr>
      <vt:lpstr>How do you print out the first two characters upper-case per item?</vt:lpstr>
      <vt:lpstr>What is the output?</vt:lpstr>
      <vt:lpstr>PowerPoint Presentation</vt:lpstr>
      <vt:lpstr>PowerPoint Presentation</vt:lpstr>
      <vt:lpstr>PowerPoint Presentation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What are the outputs?</vt:lpstr>
      <vt:lpstr>What are the outputs?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PowerPoint Presentation</vt:lpstr>
      <vt:lpstr>PowerPoint Presentation</vt:lpstr>
      <vt:lpstr>Our solution:</vt:lpstr>
      <vt:lpstr>PowerPoint Presentation</vt:lpstr>
      <vt:lpstr>Our solution: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Joseph Sebastian</dc:creator>
  <cp:lastModifiedBy>Joseph Sebastian</cp:lastModifiedBy>
  <cp:revision>336</cp:revision>
  <dcterms:modified xsi:type="dcterms:W3CDTF">2024-04-11T15:47:56Z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0x010100ED3DC7147F66DD45A55F4F8043268AB5</vt:lpwstr>
  </property>
</Properties>
</file>