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9"/>
  </p:notesMasterIdLst>
  <p:sldIdLst>
    <p:sldId id="357" r:id="rId2"/>
    <p:sldId id="257" r:id="rId3"/>
    <p:sldId id="395" r:id="rId4"/>
    <p:sldId id="258" r:id="rId5"/>
    <p:sldId id="259" r:id="rId6"/>
    <p:sldId id="369" r:id="rId7"/>
    <p:sldId id="260" r:id="rId8"/>
    <p:sldId id="370" r:id="rId9"/>
    <p:sldId id="374" r:id="rId10"/>
    <p:sldId id="375" r:id="rId11"/>
    <p:sldId id="261" r:id="rId12"/>
    <p:sldId id="371" r:id="rId13"/>
    <p:sldId id="316" r:id="rId14"/>
    <p:sldId id="389" r:id="rId15"/>
    <p:sldId id="265" r:id="rId16"/>
    <p:sldId id="376" r:id="rId17"/>
    <p:sldId id="385" r:id="rId18"/>
    <p:sldId id="266" r:id="rId19"/>
    <p:sldId id="394" r:id="rId20"/>
    <p:sldId id="360" r:id="rId21"/>
    <p:sldId id="274" r:id="rId22"/>
    <p:sldId id="390" r:id="rId23"/>
    <p:sldId id="275" r:id="rId24"/>
    <p:sldId id="380" r:id="rId25"/>
    <p:sldId id="276" r:id="rId26"/>
    <p:sldId id="279" r:id="rId27"/>
    <p:sldId id="280" r:id="rId28"/>
    <p:sldId id="382" r:id="rId29"/>
    <p:sldId id="383" r:id="rId30"/>
    <p:sldId id="281" r:id="rId31"/>
    <p:sldId id="289" r:id="rId32"/>
    <p:sldId id="386" r:id="rId33"/>
    <p:sldId id="388" r:id="rId34"/>
    <p:sldId id="387" r:id="rId35"/>
    <p:sldId id="393" r:id="rId36"/>
    <p:sldId id="391" r:id="rId37"/>
    <p:sldId id="392" r:id="rId3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0"/>
    </p:embeddedFont>
    <p:embeddedFont>
      <p:font typeface="Della Respira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/>
    <p:restoredTop sz="92597" autoAdjust="0"/>
  </p:normalViewPr>
  <p:slideViewPr>
    <p:cSldViewPr snapToGrid="0" snapToObjects="1">
      <p:cViewPr varScale="1">
        <p:scale>
          <a:sx n="70" d="100"/>
          <a:sy n="70" d="100"/>
        </p:scale>
        <p:origin x="102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256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224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66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Go to python notebook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667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Go to python notebook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0558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0922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3887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Infinite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Infinite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399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747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73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120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484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6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You passed a course with grade: 100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354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59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1276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21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0462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188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0428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247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6028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827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574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492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00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521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23.xml"/><Relationship Id="rId18" Type="http://schemas.openxmlformats.org/officeDocument/2006/relationships/slide" Target="slide28.xml"/><Relationship Id="rId3" Type="http://schemas.openxmlformats.org/officeDocument/2006/relationships/slide" Target="slide5.xml"/><Relationship Id="rId7" Type="http://schemas.openxmlformats.org/officeDocument/2006/relationships/slide" Target="slide15.xml"/><Relationship Id="rId12" Type="http://schemas.openxmlformats.org/officeDocument/2006/relationships/slide" Target="slide30.xml"/><Relationship Id="rId17" Type="http://schemas.openxmlformats.org/officeDocument/2006/relationships/slide" Target="slide24.xml"/><Relationship Id="rId2" Type="http://schemas.openxmlformats.org/officeDocument/2006/relationships/notesSlide" Target="../notesSlides/notesSlide4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11" Type="http://schemas.openxmlformats.org/officeDocument/2006/relationships/slide" Target="slide27.xml"/><Relationship Id="rId5" Type="http://schemas.openxmlformats.org/officeDocument/2006/relationships/slide" Target="slide11.xml"/><Relationship Id="rId15" Type="http://schemas.openxmlformats.org/officeDocument/2006/relationships/slide" Target="slide9.xml"/><Relationship Id="rId10" Type="http://schemas.openxmlformats.org/officeDocument/2006/relationships/slide" Target="slide26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689D5-5BB6-611C-4FD8-B0120BFC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794" y="3488812"/>
            <a:ext cx="7584140" cy="607800"/>
          </a:xfrm>
        </p:spPr>
        <p:txBody>
          <a:bodyPr/>
          <a:lstStyle/>
          <a:p>
            <a:r>
              <a:rPr lang="en-CA" dirty="0"/>
              <a:t>TERM TEST 1 REVIEW</a:t>
            </a:r>
            <a:br>
              <a:rPr lang="en-CA" dirty="0"/>
            </a:br>
            <a:endParaRPr lang="en-CA" dirty="0"/>
          </a:p>
        </p:txBody>
      </p:sp>
      <p:sp>
        <p:nvSpPr>
          <p:cNvPr id="4" name="Google Shape;457;p48">
            <a:extLst>
              <a:ext uri="{FF2B5EF4-FFF2-40B4-BE49-F238E27FC236}">
                <a16:creationId xmlns:a16="http://schemas.microsoft.com/office/drawing/2014/main" id="{7E11987A-4326-CA4F-CFEE-4002ECC4C18D}"/>
              </a:ext>
            </a:extLst>
          </p:cNvPr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APS106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F03F113E-A81D-4686-43E2-239B008A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3" y="3411164"/>
            <a:ext cx="988782" cy="1420550"/>
          </a:xfrm>
          <a:prstGeom prst="rect">
            <a:avLst/>
          </a:prstGeom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7EA8D880-21CE-8B68-0E15-AB88F775C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239" y="3385684"/>
            <a:ext cx="1046208" cy="15030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FA6031-D890-150F-76FC-EFC1AB5D9BA6}"/>
              </a:ext>
            </a:extLst>
          </p:cNvPr>
          <p:cNvSpPr txBox="1"/>
          <p:nvPr/>
        </p:nvSpPr>
        <p:spPr>
          <a:xfrm>
            <a:off x="7150194" y="4912668"/>
            <a:ext cx="2282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chemeClr val="bg1"/>
                </a:solidFill>
              </a:rPr>
              <a:t>UofT Eng Research Opportunities</a:t>
            </a:r>
          </a:p>
        </p:txBody>
      </p:sp>
      <p:pic>
        <p:nvPicPr>
          <p:cNvPr id="10" name="Picture 9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7392B0F7-9A04-13E3-21E5-5277D1081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196" y="3411164"/>
            <a:ext cx="988782" cy="1420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C1D97B-7DED-52CC-261B-DDF40EB9E4E1}"/>
              </a:ext>
            </a:extLst>
          </p:cNvPr>
          <p:cNvSpPr txBox="1"/>
          <p:nvPr/>
        </p:nvSpPr>
        <p:spPr>
          <a:xfrm>
            <a:off x="-43433" y="4783831"/>
            <a:ext cx="261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chemeClr val="bg1"/>
                </a:solidFill>
              </a:rPr>
              <a:t>Two heart-research-specific summer programs with projects in AI, wearable electronics, etc.</a:t>
            </a:r>
          </a:p>
        </p:txBody>
      </p:sp>
    </p:spTree>
    <p:extLst>
      <p:ext uri="{BB962C8B-B14F-4D97-AF65-F5344CB8AC3E}">
        <p14:creationId xmlns:p14="http://schemas.microsoft.com/office/powerpoint/2010/main" val="402909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CC86E24E-D098-1AC4-9BCE-19E5ACEDAA37}"/>
              </a:ext>
            </a:extLst>
          </p:cNvPr>
          <p:cNvSpPr txBox="1">
            <a:spLocks/>
          </p:cNvSpPr>
          <p:nvPr/>
        </p:nvSpPr>
        <p:spPr>
          <a:xfrm>
            <a:off x="873947" y="640324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THE GOOD, the BAD, and the FUNCTION 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3F94FB-832D-1503-D95C-A0789550F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07" y="1596787"/>
            <a:ext cx="3504890" cy="2688683"/>
          </a:xfrm>
          <a:prstGeom prst="rect">
            <a:avLst/>
          </a:prstGeom>
        </p:spPr>
      </p:pic>
      <p:sp>
        <p:nvSpPr>
          <p:cNvPr id="4" name="Google Shape;283;p19">
            <a:extLst>
              <a:ext uri="{FF2B5EF4-FFF2-40B4-BE49-F238E27FC236}">
                <a16:creationId xmlns:a16="http://schemas.microsoft.com/office/drawing/2014/main" id="{3231B3B3-5897-A73B-5597-BAC6E366F4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25494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will the following code print?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84D1F3-28F5-49AE-8796-EE5481DA6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205" y="1596787"/>
            <a:ext cx="2595969" cy="268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3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GOOD, the BAD, and the FUNCTION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FC7BD-0985-247A-88C8-BAB4116E9674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8" name="Google Shape;367;p33">
            <a:extLst>
              <a:ext uri="{FF2B5EF4-FFF2-40B4-BE49-F238E27FC236}">
                <a16:creationId xmlns:a16="http://schemas.microsoft.com/office/drawing/2014/main" id="{8788D119-8808-C2EA-F72E-D03CAF151E31}"/>
              </a:ext>
            </a:extLst>
          </p:cNvPr>
          <p:cNvSpPr txBox="1">
            <a:spLocks/>
          </p:cNvSpPr>
          <p:nvPr/>
        </p:nvSpPr>
        <p:spPr>
          <a:xfrm>
            <a:off x="327546" y="269487"/>
            <a:ext cx="8502555" cy="192901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400" dirty="0"/>
              <a:t>Indicate what the code will print or write to “new_grades.txt”.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86D46-6402-D059-0207-1F73C1631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62" y="1658928"/>
            <a:ext cx="3302497" cy="25721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GOOD, the BAD, and the FUNCTION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FC7BD-0985-247A-88C8-BAB4116E9674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2" name="Google Shape;367;p33">
            <a:extLst>
              <a:ext uri="{FF2B5EF4-FFF2-40B4-BE49-F238E27FC236}">
                <a16:creationId xmlns:a16="http://schemas.microsoft.com/office/drawing/2014/main" id="{4FE2C7A1-3597-F110-930E-3620ADF6DE40}"/>
              </a:ext>
            </a:extLst>
          </p:cNvPr>
          <p:cNvSpPr txBox="1">
            <a:spLocks/>
          </p:cNvSpPr>
          <p:nvPr/>
        </p:nvSpPr>
        <p:spPr>
          <a:xfrm>
            <a:off x="327546" y="269487"/>
            <a:ext cx="8502555" cy="192901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400" dirty="0"/>
              <a:t>Indicate what the code will print or write to “new_grades.txt”.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23F22-A7A1-CFEB-2975-5920FBDAD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62" y="1658928"/>
            <a:ext cx="3302497" cy="2572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A77A05-8B0B-F80F-E95F-9A58699C8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171" y="1696952"/>
            <a:ext cx="2724530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WHILE, WHILE, WHILE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Google Shape;307;p23">
            <a:extLst>
              <a:ext uri="{FF2B5EF4-FFF2-40B4-BE49-F238E27FC236}">
                <a16:creationId xmlns:a16="http://schemas.microsoft.com/office/drawing/2014/main" id="{543E4B0E-317B-E722-D4D2-0EAE26C337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2682" y="-12513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What are the values of </a:t>
            </a:r>
            <a:r>
              <a:rPr lang="en" sz="1800" i="1" dirty="0"/>
              <a:t>var 1 </a:t>
            </a:r>
            <a:r>
              <a:rPr lang="en" sz="1800" dirty="0"/>
              <a:t>and </a:t>
            </a:r>
            <a:r>
              <a:rPr lang="en" sz="1800" i="1" dirty="0"/>
              <a:t>var 2</a:t>
            </a:r>
            <a:r>
              <a:rPr lang="en" sz="1800" dirty="0"/>
              <a:t> after the following code segment is executed and the while loop finishes?</a:t>
            </a:r>
            <a:endParaRPr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4995F-2D88-6AE0-B81A-14546ABC2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073" y="2120691"/>
            <a:ext cx="3437854" cy="13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5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WHILE, WHILE, WHILE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Google Shape;307;p23">
            <a:extLst>
              <a:ext uri="{FF2B5EF4-FFF2-40B4-BE49-F238E27FC236}">
                <a16:creationId xmlns:a16="http://schemas.microsoft.com/office/drawing/2014/main" id="{543E4B0E-317B-E722-D4D2-0EAE26C337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2682" y="-12513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What are the values of </a:t>
            </a:r>
            <a:r>
              <a:rPr lang="en" sz="1800" i="1" dirty="0"/>
              <a:t>var 1 </a:t>
            </a:r>
            <a:r>
              <a:rPr lang="en" sz="1800" dirty="0"/>
              <a:t>and </a:t>
            </a:r>
            <a:r>
              <a:rPr lang="en" sz="1800" i="1" dirty="0"/>
              <a:t>var 2</a:t>
            </a:r>
            <a:r>
              <a:rPr lang="en" sz="1800" dirty="0"/>
              <a:t> after the following code segment is executed and the while loop finishes?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B55E3-40CA-2DBA-297E-31A47133C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023" y="2003848"/>
            <a:ext cx="6230115" cy="19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0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912462" y="933816"/>
            <a:ext cx="7081800" cy="10300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Verbally explain what happens in the following piece of code: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WHILE, WHILE, WHILE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DC6E03-E201-6065-6EA3-A077FF7C4F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44" r="5346" b="49200"/>
          <a:stretch/>
        </p:blipFill>
        <p:spPr>
          <a:xfrm>
            <a:off x="757553" y="2108743"/>
            <a:ext cx="7391619" cy="148855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WHILE, WHILE, WHILE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4ED354-D2DB-0973-188A-A00317354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098" y="1654139"/>
            <a:ext cx="2259803" cy="2489260"/>
          </a:xfrm>
          <a:prstGeom prst="rect">
            <a:avLst/>
          </a:prstGeom>
        </p:spPr>
      </p:pic>
      <p:sp>
        <p:nvSpPr>
          <p:cNvPr id="12" name="Google Shape;313;p24">
            <a:extLst>
              <a:ext uri="{FF2B5EF4-FFF2-40B4-BE49-F238E27FC236}">
                <a16:creationId xmlns:a16="http://schemas.microsoft.com/office/drawing/2014/main" id="{FF3BD867-04F6-ED4F-D1F6-C3FC00AB37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8767" y="853228"/>
            <a:ext cx="7081800" cy="10300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the code print?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830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WHILE, WHILE, WHILE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4ED354-D2DB-0973-188A-A00317354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646" y="1613289"/>
            <a:ext cx="2259803" cy="2489260"/>
          </a:xfrm>
          <a:prstGeom prst="rect">
            <a:avLst/>
          </a:prstGeom>
        </p:spPr>
      </p:pic>
      <p:sp>
        <p:nvSpPr>
          <p:cNvPr id="12" name="Google Shape;313;p24">
            <a:extLst>
              <a:ext uri="{FF2B5EF4-FFF2-40B4-BE49-F238E27FC236}">
                <a16:creationId xmlns:a16="http://schemas.microsoft.com/office/drawing/2014/main" id="{FF3BD867-04F6-ED4F-D1F6-C3FC00AB37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8767" y="853228"/>
            <a:ext cx="7081800" cy="10300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the code print?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31DC3-EA1E-F0BC-626D-A9FB93C2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667" y="1767405"/>
            <a:ext cx="2870682" cy="218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9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WHILE, WHILE, WHILE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1AB81-0845-A5A0-8E3E-9658F3558E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791209-855B-8C39-CA9C-736987E8D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89" y="1928723"/>
            <a:ext cx="7316221" cy="128605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WHILE, WHILE, WHILE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1AB81-0845-A5A0-8E3E-9658F3558E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03A0E-36EC-C970-ECA0-55D7EF097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982" y="1242827"/>
            <a:ext cx="7068536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5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AB3AD-151A-6277-352E-5D403C573E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75" b="2735"/>
          <a:stretch/>
        </p:blipFill>
        <p:spPr>
          <a:xfrm>
            <a:off x="2417251" y="767759"/>
            <a:ext cx="4309497" cy="360798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WHILE, WHILE, WHILE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1AB81-0845-A5A0-8E3E-9658F3558E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DF405B-9C97-1668-9B2E-DFBA7152A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522" y="1533380"/>
            <a:ext cx="541095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53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1" name="Google Shape;337;p28">
            <a:extLst>
              <a:ext uri="{FF2B5EF4-FFF2-40B4-BE49-F238E27FC236}">
                <a16:creationId xmlns:a16="http://schemas.microsoft.com/office/drawing/2014/main" id="{13D12DD0-E2BA-C636-F392-EE9BA478AA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4A3ACEDC-48C4-6562-1C63-91702C1490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output or not to OUTPUT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9281B4-5EFF-C8D6-DEE4-79705B1220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 t="11389" r="3651" b="10337"/>
          <a:stretch/>
        </p:blipFill>
        <p:spPr>
          <a:xfrm>
            <a:off x="1655805" y="2137719"/>
            <a:ext cx="5770606" cy="87988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1" name="Google Shape;337;p28">
            <a:extLst>
              <a:ext uri="{FF2B5EF4-FFF2-40B4-BE49-F238E27FC236}">
                <a16:creationId xmlns:a16="http://schemas.microsoft.com/office/drawing/2014/main" id="{13D12DD0-E2BA-C636-F392-EE9BA478AA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4A3ACEDC-48C4-6562-1C63-91702C1490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output or not to OUTPUT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C6E05-B4C8-72D1-2267-7FD629B6C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523" y="1895447"/>
            <a:ext cx="3600953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75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3" name="Google Shape;337;p28">
            <a:extLst>
              <a:ext uri="{FF2B5EF4-FFF2-40B4-BE49-F238E27FC236}">
                <a16:creationId xmlns:a16="http://schemas.microsoft.com/office/drawing/2014/main" id="{45C428B5-4DC9-EEE4-A7D8-98698D96A4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output or not to OUTPUT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834268-7665-14A7-E1FB-2D062022F7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6" t="8173" b="10880"/>
          <a:stretch/>
        </p:blipFill>
        <p:spPr>
          <a:xfrm>
            <a:off x="1655511" y="2058944"/>
            <a:ext cx="5845977" cy="102561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output or not to OUTPUT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A6DF59-8B0E-80D9-EB27-15E72410E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392" y="1327701"/>
            <a:ext cx="4058216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13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EE89A7-94C0-AE82-74D2-544AA6C6DB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1" name="Google Shape;337;p28">
            <a:extLst>
              <a:ext uri="{FF2B5EF4-FFF2-40B4-BE49-F238E27FC236}">
                <a16:creationId xmlns:a16="http://schemas.microsoft.com/office/drawing/2014/main" id="{21EC3E70-D289-9842-B0F9-A5656F6691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980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Which of the following evaluates to True when a is equal to b or when a is equal to 5?</a:t>
            </a:r>
            <a:endParaRPr sz="2800" dirty="0"/>
          </a:p>
        </p:txBody>
      </p:sp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09089B7D-BE77-00B0-CC72-C6C1F1B157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output or not to OUTPUT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0B8371-3A40-A6B6-D017-100FB5E6B8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91" r="35147"/>
          <a:stretch/>
        </p:blipFill>
        <p:spPr>
          <a:xfrm>
            <a:off x="1741509" y="2198061"/>
            <a:ext cx="5660982" cy="196486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MONTy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learns PYTHON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9D8677-F342-B512-7AF3-569EC1C04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31" y="1270765"/>
            <a:ext cx="7249537" cy="131463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MONTy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learns PYTHON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4EA61D-1E82-1E5E-4C75-B1170DBB8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496" y="1528617"/>
            <a:ext cx="5611008" cy="208626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MONTy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learns PYTHON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F73BD36-C9CA-CE38-0BAE-0C4D43C12E62}"/>
              </a:ext>
            </a:extLst>
          </p:cNvPr>
          <p:cNvSpPr txBox="1">
            <a:spLocks/>
          </p:cNvSpPr>
          <p:nvPr/>
        </p:nvSpPr>
        <p:spPr>
          <a:xfrm>
            <a:off x="887594" y="1959371"/>
            <a:ext cx="7847980" cy="2415272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algn="l"/>
            <a:r>
              <a:rPr lang="en-CA" sz="2400" dirty="0"/>
              <a:t>a. – (7 % 4)</a:t>
            </a:r>
            <a:br>
              <a:rPr lang="en-CA" sz="2400" dirty="0"/>
            </a:br>
            <a:r>
              <a:rPr lang="en-CA" sz="2400" dirty="0"/>
              <a:t>b. 2 ** 3</a:t>
            </a:r>
            <a:br>
              <a:rPr lang="en-CA" sz="2400" dirty="0"/>
            </a:br>
            <a:r>
              <a:rPr lang="en-CA" sz="2400" dirty="0"/>
              <a:t>c. 6 / 2</a:t>
            </a:r>
            <a:br>
              <a:rPr lang="en-CA" sz="2400" dirty="0"/>
            </a:br>
            <a:r>
              <a:rPr lang="en-CA" sz="2400" dirty="0"/>
              <a:t>d. 3</a:t>
            </a:r>
          </a:p>
          <a:p>
            <a:pPr algn="l"/>
            <a:r>
              <a:rPr lang="en-CA" sz="2400" dirty="0"/>
              <a:t>e. 6.0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C8408-D1E2-055E-C7D1-0F4F25DF1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943" y="1130580"/>
            <a:ext cx="583011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9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MONTy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learns PYTHON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1B77B1-9A7A-8BF7-064C-C361E0654CC0}"/>
              </a:ext>
            </a:extLst>
          </p:cNvPr>
          <p:cNvSpPr txBox="1">
            <a:spLocks/>
          </p:cNvSpPr>
          <p:nvPr/>
        </p:nvSpPr>
        <p:spPr>
          <a:xfrm>
            <a:off x="887594" y="1959371"/>
            <a:ext cx="7847980" cy="2415272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algn="l"/>
            <a:r>
              <a:rPr lang="en-CA" sz="2400" dirty="0"/>
              <a:t>a. – (7 % 4)</a:t>
            </a:r>
            <a:br>
              <a:rPr lang="en-CA" sz="2400" dirty="0"/>
            </a:br>
            <a:r>
              <a:rPr lang="en-CA" sz="2400" dirty="0"/>
              <a:t>b. 2 ** 3</a:t>
            </a:r>
            <a:br>
              <a:rPr lang="en-CA" sz="2400" dirty="0"/>
            </a:br>
            <a:r>
              <a:rPr lang="en-CA" sz="2400" dirty="0">
                <a:solidFill>
                  <a:srgbClr val="FF0000"/>
                </a:solidFill>
              </a:rPr>
              <a:t>c. 6 / 2</a:t>
            </a:r>
            <a:br>
              <a:rPr lang="en-CA" sz="2400" dirty="0"/>
            </a:br>
            <a:r>
              <a:rPr lang="en-CA" sz="2400" dirty="0"/>
              <a:t>d. 3</a:t>
            </a:r>
          </a:p>
          <a:p>
            <a:pPr algn="l"/>
            <a:r>
              <a:rPr lang="en-CA" sz="2400" dirty="0"/>
              <a:t>e. 6.0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8840F-487A-9A78-061E-43B1D684F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943" y="1130580"/>
            <a:ext cx="583011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of the GAME</a:t>
            </a:r>
            <a:endParaRPr dirty="0"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7380058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1600" dirty="0"/>
              <a:t>Must use button on the table to answer question verbally and explain your answer – you will be called on to answer by one of the instructors</a:t>
            </a:r>
          </a:p>
          <a:p>
            <a:r>
              <a:rPr lang="en-CA" sz="1600" dirty="0"/>
              <a:t>Must tell us which discipline you’re in before you answer for points (we’ll rely on the honour system) </a:t>
            </a:r>
          </a:p>
          <a:p>
            <a:r>
              <a:rPr lang="en-CA" sz="1600" dirty="0"/>
              <a:t>If you get the answer right, you pick the next category</a:t>
            </a:r>
          </a:p>
          <a:p>
            <a:r>
              <a:rPr lang="en-CA" sz="1600" dirty="0"/>
              <a:t>If you get the answer wrong, the next person whose hand is up can steal </a:t>
            </a:r>
          </a:p>
          <a:p>
            <a:r>
              <a:rPr lang="en-CA" sz="1600" dirty="0"/>
              <a:t>Everyone is here to learn and review for the midterm so be kind to everyone who answers!</a:t>
            </a:r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128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MONTy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learns PYTHON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F81846-9EFD-CF88-0639-2B11C60EC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585" y="1079329"/>
            <a:ext cx="5394830" cy="315000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Final Jeopardy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867582" y="470959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1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FDFA8A-43F3-621B-C800-AC73F8873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721" y="533772"/>
            <a:ext cx="4228793" cy="369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20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888848" y="484381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1·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A9A0A-2EC4-543C-63D2-77A8D311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93" y="535430"/>
            <a:ext cx="4421849" cy="37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94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2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51C6E-D5E9-93D2-490F-470ACF70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73" y="2458719"/>
            <a:ext cx="7725853" cy="1352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E782A9-ED67-3558-6772-79015946E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47" y="1119118"/>
            <a:ext cx="7382905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31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2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8FE08-6837-F333-9B5C-9FC15D075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441" y="1245694"/>
            <a:ext cx="5712891" cy="27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13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EXTRA Question 3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0089B6-85C5-AFAA-1BF3-29873F288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367" y="1203776"/>
            <a:ext cx="3708332" cy="989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073701-4453-CD25-B6FD-8A7484CAD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376" y="2312335"/>
            <a:ext cx="3965248" cy="141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18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EXTRA Question 3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EB477-6978-7B7D-3A5E-F9A8578A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584" y="1084624"/>
            <a:ext cx="3455091" cy="322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3A3C2B-9E4A-F824-A4C9-F7C20CC65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94758"/>
              </p:ext>
            </p:extLst>
          </p:nvPr>
        </p:nvGraphicFramePr>
        <p:xfrm>
          <a:off x="1753051" y="749112"/>
          <a:ext cx="5841848" cy="3645275"/>
        </p:xfrm>
        <a:graphic>
          <a:graphicData uri="http://schemas.openxmlformats.org/drawingml/2006/table">
            <a:tbl>
              <a:tblPr firstRow="1" bandRow="1"/>
              <a:tblGrid>
                <a:gridCol w="1460462">
                  <a:extLst>
                    <a:ext uri="{9D8B030D-6E8A-4147-A177-3AD203B41FA5}">
                      <a16:colId xmlns:a16="http://schemas.microsoft.com/office/drawing/2014/main" val="2729443975"/>
                    </a:ext>
                  </a:extLst>
                </a:gridCol>
                <a:gridCol w="1460462">
                  <a:extLst>
                    <a:ext uri="{9D8B030D-6E8A-4147-A177-3AD203B41FA5}">
                      <a16:colId xmlns:a16="http://schemas.microsoft.com/office/drawing/2014/main" val="1582297191"/>
                    </a:ext>
                  </a:extLst>
                </a:gridCol>
                <a:gridCol w="1460462">
                  <a:extLst>
                    <a:ext uri="{9D8B030D-6E8A-4147-A177-3AD203B41FA5}">
                      <a16:colId xmlns:a16="http://schemas.microsoft.com/office/drawing/2014/main" val="2421461810"/>
                    </a:ext>
                  </a:extLst>
                </a:gridCol>
                <a:gridCol w="1460462">
                  <a:extLst>
                    <a:ext uri="{9D8B030D-6E8A-4147-A177-3AD203B41FA5}">
                      <a16:colId xmlns:a16="http://schemas.microsoft.com/office/drawing/2014/main" val="741016504"/>
                    </a:ext>
                  </a:extLst>
                </a:gridCol>
              </a:tblGrid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62543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02978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63326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73844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231125"/>
                  </a:ext>
                </a:extLst>
              </a:tr>
            </a:tbl>
          </a:graphicData>
        </a:graphic>
      </p:graphicFrame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</a:t>
            </a:r>
            <a:endParaRPr dirty="0"/>
          </a:p>
        </p:txBody>
      </p:sp>
      <p:sp>
        <p:nvSpPr>
          <p:cNvPr id="237" name="Google Shape;237;p17"/>
          <p:cNvSpPr txBox="1"/>
          <p:nvPr/>
        </p:nvSpPr>
        <p:spPr>
          <a:xfrm>
            <a:off x="1846442" y="8628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Files and outputs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3284739" y="82279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WHILE, WHILE, WHILE</a:t>
            </a:r>
          </a:p>
        </p:txBody>
      </p:sp>
      <p:sp>
        <p:nvSpPr>
          <p:cNvPr id="240" name="Google Shape;240;p17"/>
          <p:cNvSpPr txBox="1"/>
          <p:nvPr/>
        </p:nvSpPr>
        <p:spPr>
          <a:xfrm>
            <a:off x="4774068" y="88164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output or not to OUTPUT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6209812" y="84160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MONTy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learns PYTHON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1/250">
            <a:hlinkClick r:id="rId3" action="ppaction://hlinksldjump"/>
          </p:cNvPr>
          <p:cNvSpPr txBox="1"/>
          <p:nvPr/>
        </p:nvSpPr>
        <p:spPr>
          <a:xfrm>
            <a:off x="1828214" y="158865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1/500">
            <a:hlinkClick r:id="rId4" action="ppaction://hlinksldjump"/>
          </p:cNvPr>
          <p:cNvSpPr txBox="1"/>
          <p:nvPr/>
        </p:nvSpPr>
        <p:spPr>
          <a:xfrm>
            <a:off x="1846442" y="233233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1/1000">
            <a:hlinkClick r:id="rId5" action="ppaction://hlinksldjump"/>
          </p:cNvPr>
          <p:cNvSpPr txBox="1"/>
          <p:nvPr/>
        </p:nvSpPr>
        <p:spPr>
          <a:xfrm>
            <a:off x="1828214" y="37132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2/250">
            <a:hlinkClick r:id="rId6" action="ppaction://hlinksldjump"/>
          </p:cNvPr>
          <p:cNvSpPr txBox="1"/>
          <p:nvPr/>
        </p:nvSpPr>
        <p:spPr>
          <a:xfrm>
            <a:off x="3310255" y="157703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2/500">
            <a:hlinkClick r:id="rId7" action="ppaction://hlinksldjump"/>
          </p:cNvPr>
          <p:cNvSpPr txBox="1"/>
          <p:nvPr/>
        </p:nvSpPr>
        <p:spPr>
          <a:xfrm>
            <a:off x="3303043" y="229131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2/1000">
            <a:hlinkClick r:id="rId8" action="ppaction://hlinksldjump"/>
          </p:cNvPr>
          <p:cNvSpPr txBox="1"/>
          <p:nvPr/>
        </p:nvSpPr>
        <p:spPr>
          <a:xfrm>
            <a:off x="3303043" y="37132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4/250">
            <a:hlinkClick r:id="rId9" action="ppaction://hlinksldjump"/>
          </p:cNvPr>
          <p:cNvSpPr txBox="1"/>
          <p:nvPr/>
        </p:nvSpPr>
        <p:spPr>
          <a:xfrm>
            <a:off x="4749366" y="15979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5/250">
            <a:hlinkClick r:id="rId10" action="ppaction://hlinksldjump"/>
          </p:cNvPr>
          <p:cNvSpPr txBox="1"/>
          <p:nvPr/>
        </p:nvSpPr>
        <p:spPr>
          <a:xfrm>
            <a:off x="6176260" y="15904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5/500">
            <a:hlinkClick r:id="rId11" action="ppaction://hlinksldjump"/>
            <a:extLst>
              <a:ext uri="{FF2B5EF4-FFF2-40B4-BE49-F238E27FC236}">
                <a16:creationId xmlns:a16="http://schemas.microsoft.com/office/drawing/2014/main" id="{AD9A4225-C05D-35BB-EF97-B54D3D685890}"/>
              </a:ext>
            </a:extLst>
          </p:cNvPr>
          <p:cNvSpPr txBox="1"/>
          <p:nvPr/>
        </p:nvSpPr>
        <p:spPr>
          <a:xfrm>
            <a:off x="6209812" y="230961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5/1000">
            <a:hlinkClick r:id="rId12" action="ppaction://hlinksldjump"/>
            <a:extLst>
              <a:ext uri="{FF2B5EF4-FFF2-40B4-BE49-F238E27FC236}">
                <a16:creationId xmlns:a16="http://schemas.microsoft.com/office/drawing/2014/main" id="{0001A432-BCCE-44C2-6938-1B86B5D6C61B}"/>
              </a:ext>
            </a:extLst>
          </p:cNvPr>
          <p:cNvSpPr txBox="1"/>
          <p:nvPr/>
        </p:nvSpPr>
        <p:spPr>
          <a:xfrm>
            <a:off x="6229759" y="372798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4/500">
            <a:hlinkClick r:id="rId13" action="ppaction://hlinksldjump"/>
            <a:extLst>
              <a:ext uri="{FF2B5EF4-FFF2-40B4-BE49-F238E27FC236}">
                <a16:creationId xmlns:a16="http://schemas.microsoft.com/office/drawing/2014/main" id="{8C85F899-48BA-1E8A-368B-B2185C522D94}"/>
              </a:ext>
            </a:extLst>
          </p:cNvPr>
          <p:cNvSpPr txBox="1"/>
          <p:nvPr/>
        </p:nvSpPr>
        <p:spPr>
          <a:xfrm>
            <a:off x="4749366" y="230961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4/1000">
            <a:hlinkClick r:id="rId14" action="ppaction://hlinksldjump"/>
            <a:extLst>
              <a:ext uri="{FF2B5EF4-FFF2-40B4-BE49-F238E27FC236}">
                <a16:creationId xmlns:a16="http://schemas.microsoft.com/office/drawing/2014/main" id="{8EEA3DAC-87BE-72E8-F130-3E23BAF8222F}"/>
              </a:ext>
            </a:extLst>
          </p:cNvPr>
          <p:cNvSpPr txBox="1"/>
          <p:nvPr/>
        </p:nvSpPr>
        <p:spPr>
          <a:xfrm>
            <a:off x="4774068" y="373616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1/500">
            <a:hlinkClick r:id="rId15" action="ppaction://hlinksldjump"/>
            <a:extLst>
              <a:ext uri="{FF2B5EF4-FFF2-40B4-BE49-F238E27FC236}">
                <a16:creationId xmlns:a16="http://schemas.microsoft.com/office/drawing/2014/main" id="{B7806A48-611F-55D3-C2A4-14C571EEADAA}"/>
              </a:ext>
            </a:extLst>
          </p:cNvPr>
          <p:cNvSpPr txBox="1"/>
          <p:nvPr/>
        </p:nvSpPr>
        <p:spPr>
          <a:xfrm>
            <a:off x="1846442" y="301228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2/500">
            <a:hlinkClick r:id="rId16" action="ppaction://hlinksldjump"/>
            <a:extLst>
              <a:ext uri="{FF2B5EF4-FFF2-40B4-BE49-F238E27FC236}">
                <a16:creationId xmlns:a16="http://schemas.microsoft.com/office/drawing/2014/main" id="{3FA01849-9615-F734-EAE5-49DF51D79137}"/>
              </a:ext>
            </a:extLst>
          </p:cNvPr>
          <p:cNvSpPr txBox="1"/>
          <p:nvPr/>
        </p:nvSpPr>
        <p:spPr>
          <a:xfrm>
            <a:off x="3310255" y="302111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4/500">
            <a:hlinkClick r:id="rId17" action="ppaction://hlinksldjump"/>
            <a:extLst>
              <a:ext uri="{FF2B5EF4-FFF2-40B4-BE49-F238E27FC236}">
                <a16:creationId xmlns:a16="http://schemas.microsoft.com/office/drawing/2014/main" id="{70D479A2-3DC5-2AA4-73B8-98B0485C822B}"/>
              </a:ext>
            </a:extLst>
          </p:cNvPr>
          <p:cNvSpPr txBox="1"/>
          <p:nvPr/>
        </p:nvSpPr>
        <p:spPr>
          <a:xfrm>
            <a:off x="4774068" y="3025871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5/500">
            <a:hlinkClick r:id="rId18" action="ppaction://hlinksldjump"/>
            <a:extLst>
              <a:ext uri="{FF2B5EF4-FFF2-40B4-BE49-F238E27FC236}">
                <a16:creationId xmlns:a16="http://schemas.microsoft.com/office/drawing/2014/main" id="{1C4BE11C-B2EF-88B5-450A-1F5FD76C465C}"/>
              </a:ext>
            </a:extLst>
          </p:cNvPr>
          <p:cNvSpPr txBox="1"/>
          <p:nvPr/>
        </p:nvSpPr>
        <p:spPr>
          <a:xfrm>
            <a:off x="6237881" y="3025871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8" grpId="0"/>
      <p:bldP spid="249" grpId="0"/>
      <p:bldP spid="250" grpId="0"/>
      <p:bldP spid="258" grpId="0"/>
      <p:bldP spid="263" grpId="0"/>
      <p:bldP spid="2" grpId="0"/>
      <p:bldP spid="5" grpId="0"/>
      <p:bldP spid="6" grpId="0"/>
      <p:bldP spid="7" grpId="0"/>
      <p:bldP spid="11" grpId="0"/>
      <p:bldP spid="13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2" name="Google Shape;368;p33">
            <a:extLst>
              <a:ext uri="{FF2B5EF4-FFF2-40B4-BE49-F238E27FC236}">
                <a16:creationId xmlns:a16="http://schemas.microsoft.com/office/drawing/2014/main" id="{502DBD95-B1B7-2A7D-FF67-F5D32C8328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50599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GOOD, the BAD, and the FUNCTION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5" name="Google Shape;283;p19">
            <a:extLst>
              <a:ext uri="{FF2B5EF4-FFF2-40B4-BE49-F238E27FC236}">
                <a16:creationId xmlns:a16="http://schemas.microsoft.com/office/drawing/2014/main" id="{8B81B5C5-78FD-4E6C-09EB-81608EC3F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25494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is the result in the f.txt file?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77E86-F3FB-D0E5-8303-1839B523C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151" y="1703581"/>
            <a:ext cx="3484914" cy="1533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E4D6C8-B83F-BD6D-1720-49D1E46485FC}"/>
              </a:ext>
            </a:extLst>
          </p:cNvPr>
          <p:cNvSpPr txBox="1"/>
          <p:nvPr/>
        </p:nvSpPr>
        <p:spPr>
          <a:xfrm>
            <a:off x="1211161" y="3322934"/>
            <a:ext cx="155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a) Fun!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8579A6-C648-B759-86DB-ADC590C57918}"/>
              </a:ext>
            </a:extLst>
          </p:cNvPr>
          <p:cNvSpPr txBox="1"/>
          <p:nvPr/>
        </p:nvSpPr>
        <p:spPr>
          <a:xfrm>
            <a:off x="1187077" y="3826315"/>
            <a:ext cx="181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b) ‘Hello’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‘Fun!’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7F107-3CE0-80BF-00C4-FDF4D054D06B}"/>
              </a:ext>
            </a:extLst>
          </p:cNvPr>
          <p:cNvSpPr txBox="1"/>
          <p:nvPr/>
        </p:nvSpPr>
        <p:spPr>
          <a:xfrm>
            <a:off x="2823358" y="3334197"/>
            <a:ext cx="1741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c) Hello</a:t>
            </a:r>
          </a:p>
          <a:p>
            <a:r>
              <a:rPr lang="en-US" dirty="0">
                <a:solidFill>
                  <a:schemeClr val="bg1"/>
                </a:solidFill>
              </a:rPr>
              <a:t>    Fun!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9FAFA9-1692-B6D0-82A0-FF6EF65EB141}"/>
              </a:ext>
            </a:extLst>
          </p:cNvPr>
          <p:cNvSpPr txBox="1"/>
          <p:nvPr/>
        </p:nvSpPr>
        <p:spPr>
          <a:xfrm>
            <a:off x="2764220" y="3911815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d) ‘Hello Fun!’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A06BCCEA-5744-9053-E5EA-1324F3EB54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GOOD, the BAD, and the FUNCTION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Google Shape;283;p19">
            <a:extLst>
              <a:ext uri="{FF2B5EF4-FFF2-40B4-BE49-F238E27FC236}">
                <a16:creationId xmlns:a16="http://schemas.microsoft.com/office/drawing/2014/main" id="{7F39F307-DAF8-4BFC-2BA5-1EC3665E0493}"/>
              </a:ext>
            </a:extLst>
          </p:cNvPr>
          <p:cNvSpPr txBox="1">
            <a:spLocks/>
          </p:cNvSpPr>
          <p:nvPr/>
        </p:nvSpPr>
        <p:spPr>
          <a:xfrm>
            <a:off x="1023550" y="-254947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US"/>
              <a:t>What is the result in the f.txt file?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FCDF-95AD-EBBF-422D-8521AEF00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151" y="1703581"/>
            <a:ext cx="3484914" cy="1533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25573B-BEC1-A778-7360-0054FC18AE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746" y="1703581"/>
            <a:ext cx="3698721" cy="1533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46103D-2439-BCD0-6AEF-A0C02E4C5A2C}"/>
              </a:ext>
            </a:extLst>
          </p:cNvPr>
          <p:cNvSpPr txBox="1"/>
          <p:nvPr/>
        </p:nvSpPr>
        <p:spPr>
          <a:xfrm>
            <a:off x="1297151" y="3321276"/>
            <a:ext cx="1553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a) Fun!	</a:t>
            </a:r>
          </a:p>
        </p:txBody>
      </p:sp>
    </p:spTree>
    <p:extLst>
      <p:ext uri="{BB962C8B-B14F-4D97-AF65-F5344CB8AC3E}">
        <p14:creationId xmlns:p14="http://schemas.microsoft.com/office/powerpoint/2010/main" val="425775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E85DF31F-A58C-391B-4D47-36A9C4841041}"/>
              </a:ext>
            </a:extLst>
          </p:cNvPr>
          <p:cNvSpPr txBox="1">
            <a:spLocks/>
          </p:cNvSpPr>
          <p:nvPr/>
        </p:nvSpPr>
        <p:spPr>
          <a:xfrm>
            <a:off x="1038650" y="6403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THE GOOD, the BAD, and the FUNCTION 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3" name="Google Shape;289;p20">
            <a:extLst>
              <a:ext uri="{FF2B5EF4-FFF2-40B4-BE49-F238E27FC236}">
                <a16:creationId xmlns:a16="http://schemas.microsoft.com/office/drawing/2014/main" id="{4DDCBC66-7CF1-7CCB-CCF0-525E2FDF1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338" y="-351258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is the output?</a:t>
            </a: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68731-F000-1695-717F-FF2FB7DB9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965" y="1535296"/>
            <a:ext cx="2929070" cy="1173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16B80B-D03D-1517-9A8B-F25D6E624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009" y="2823168"/>
            <a:ext cx="5688638" cy="1077540"/>
          </a:xfrm>
          <a:prstGeom prst="rect">
            <a:avLst/>
          </a:prstGeom>
        </p:spPr>
      </p:pic>
      <p:sp>
        <p:nvSpPr>
          <p:cNvPr id="6" name="Bent Arrow 10">
            <a:extLst>
              <a:ext uri="{FF2B5EF4-FFF2-40B4-BE49-F238E27FC236}">
                <a16:creationId xmlns:a16="http://schemas.microsoft.com/office/drawing/2014/main" id="{E1459CB6-84E8-4B9E-80B5-9D9E54C3F1CF}"/>
              </a:ext>
            </a:extLst>
          </p:cNvPr>
          <p:cNvSpPr/>
          <p:nvPr/>
        </p:nvSpPr>
        <p:spPr>
          <a:xfrm rot="14328381" flipH="1">
            <a:off x="1743897" y="1819059"/>
            <a:ext cx="1085095" cy="1905697"/>
          </a:xfrm>
          <a:prstGeom prst="bentArrow">
            <a:avLst>
              <a:gd name="adj1" fmla="val 25000"/>
              <a:gd name="adj2" fmla="val 31253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2" name="Google Shape;368;p33">
            <a:extLst>
              <a:ext uri="{FF2B5EF4-FFF2-40B4-BE49-F238E27FC236}">
                <a16:creationId xmlns:a16="http://schemas.microsoft.com/office/drawing/2014/main" id="{3172364D-F2D6-83DC-A749-D8180863B1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GOOD, the BAD, and the FUNCTION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7BAE0-CF76-1A10-C079-CB5D69793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109" y="2571750"/>
            <a:ext cx="5020427" cy="1571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77E363-3FC4-126B-DA17-F12ABF133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619" y="1216713"/>
            <a:ext cx="3085408" cy="12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3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0" name="Google Shape;368;p33">
            <a:extLst>
              <a:ext uri="{FF2B5EF4-FFF2-40B4-BE49-F238E27FC236}">
                <a16:creationId xmlns:a16="http://schemas.microsoft.com/office/drawing/2014/main" id="{B2647CC8-0001-6B45-731B-4341D01339A2}"/>
              </a:ext>
            </a:extLst>
          </p:cNvPr>
          <p:cNvSpPr txBox="1">
            <a:spLocks/>
          </p:cNvSpPr>
          <p:nvPr/>
        </p:nvSpPr>
        <p:spPr>
          <a:xfrm>
            <a:off x="873947" y="640324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THE GOOD, the BAD, and the FUNCTION 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7D466-4ECD-4061-A6A1-091403BF8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07" y="1596787"/>
            <a:ext cx="3504890" cy="2688683"/>
          </a:xfrm>
          <a:prstGeom prst="rect">
            <a:avLst/>
          </a:prstGeom>
        </p:spPr>
      </p:pic>
      <p:sp>
        <p:nvSpPr>
          <p:cNvPr id="5" name="Google Shape;283;p19">
            <a:extLst>
              <a:ext uri="{FF2B5EF4-FFF2-40B4-BE49-F238E27FC236}">
                <a16:creationId xmlns:a16="http://schemas.microsoft.com/office/drawing/2014/main" id="{80F96B6A-2D84-631E-6F85-4B110B5934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25494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What will the following code print?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9479854"/>
      </p:ext>
    </p:extLst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5651</TotalTime>
  <Words>782</Words>
  <Application>Microsoft Office PowerPoint</Application>
  <PresentationFormat>On-screen Show (16:9)</PresentationFormat>
  <Paragraphs>131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Della Respira</vt:lpstr>
      <vt:lpstr>Bebas Neue</vt:lpstr>
      <vt:lpstr>Arial</vt:lpstr>
      <vt:lpstr>Jeoparty template</vt:lpstr>
      <vt:lpstr>TERM TEST 1 REVIEW </vt:lpstr>
      <vt:lpstr>PowerPoint Presentation</vt:lpstr>
      <vt:lpstr>Rules of the GAME</vt:lpstr>
      <vt:lpstr>Panel</vt:lpstr>
      <vt:lpstr>What is the result in the f.txt file?</vt:lpstr>
      <vt:lpstr>PowerPoint Presentation</vt:lpstr>
      <vt:lpstr>What is the output?</vt:lpstr>
      <vt:lpstr>PowerPoint Presentation</vt:lpstr>
      <vt:lpstr>What will the following code print?</vt:lpstr>
      <vt:lpstr>What will the following code print?</vt:lpstr>
      <vt:lpstr>PowerPoint Presentation</vt:lpstr>
      <vt:lpstr>PowerPoint Presentation</vt:lpstr>
      <vt:lpstr>What are the values of var 1 and var 2 after the following code segment is executed and the while loop finishes?</vt:lpstr>
      <vt:lpstr>What are the values of var 1 and var 2 after the following code segment is executed and the while loop finishes?</vt:lpstr>
      <vt:lpstr>Verbally explain what happens in the following piece of code:</vt:lpstr>
      <vt:lpstr>What will the code print?</vt:lpstr>
      <vt:lpstr>What will the code print?</vt:lpstr>
      <vt:lpstr>PowerPoint Presentation</vt:lpstr>
      <vt:lpstr>PowerPoint Presentation</vt:lpstr>
      <vt:lpstr>PowerPoint Presentation</vt:lpstr>
      <vt:lpstr>What is the output?</vt:lpstr>
      <vt:lpstr>What is the output?</vt:lpstr>
      <vt:lpstr>What is the output?</vt:lpstr>
      <vt:lpstr>PowerPoint Presentation</vt:lpstr>
      <vt:lpstr>Which of the following evaluates to True when a is equal to b or when a is equal to 5?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Joseph Sebastian</dc:creator>
  <cp:lastModifiedBy>Joseph Sebastian</cp:lastModifiedBy>
  <cp:revision>266</cp:revision>
  <dcterms:modified xsi:type="dcterms:W3CDTF">2024-03-19T13:38:05Z</dcterms:modified>
</cp:coreProperties>
</file>