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QuattrocentoSans-bold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regular.fntdata"/><Relationship Id="rId13" Type="http://schemas.openxmlformats.org/officeDocument/2006/relationships/slide" Target="slides/slide8.xml"/><Relationship Id="rId24" Type="http://schemas.openxmlformats.org/officeDocument/2006/relationships/font" Target="fonts/QuattrocentoSans-boldItalic.fntdata"/><Relationship Id="rId12" Type="http://schemas.openxmlformats.org/officeDocument/2006/relationships/slide" Target="slides/slide7.xml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650f3f72f8_1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g2650f3f72f8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56220e4a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56220e4a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56220e4a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56220e4a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b3d9337f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2b3d9337f93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b56220e4a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b56220e4a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b56220e4a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b56220e4a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56220e4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56220e4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56220e4a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56220e4a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56220e4a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56220e4a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56220e4a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56220e4a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56220e4a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56220e4a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1960" y="2464334"/>
            <a:ext cx="85434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51960" y="3415387"/>
            <a:ext cx="85434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3300"/>
              <a:buFont typeface="Quattrocento Sans"/>
              <a:buNone/>
              <a:defRPr>
                <a:solidFill>
                  <a:srgbClr val="4444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444445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444445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444445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444445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444445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3300"/>
              <a:buFont typeface="Quattrocento Sans"/>
              <a:buNone/>
              <a:defRPr>
                <a:solidFill>
                  <a:srgbClr val="17171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171717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171717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171717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171717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171717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Quattrocento San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100"/>
              <a:buChar char="▪"/>
              <a:defRPr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▪"/>
              <a:defRPr>
                <a:solidFill>
                  <a:srgbClr val="FFFFFF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▪"/>
              <a:defRPr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▪"/>
              <a:defRPr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8"/>
            <a:ext cx="7886700" cy="3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EE5"/>
              </a:buClr>
              <a:buSzPts val="2100"/>
              <a:buFont typeface="Noto Sans Symbols"/>
              <a:buChar char="▪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EE5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ctrTitle"/>
          </p:nvPr>
        </p:nvSpPr>
        <p:spPr>
          <a:xfrm>
            <a:off x="188970" y="1848251"/>
            <a:ext cx="64077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Quattrocento Sans"/>
              <a:buNone/>
            </a:pPr>
            <a:br>
              <a:rPr lang="en" sz="6000"/>
            </a:br>
            <a:r>
              <a:rPr lang="en" sz="3600"/>
              <a:t>Midterm 1 Review</a:t>
            </a:r>
            <a:endParaRPr/>
          </a:p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88970" y="2942540"/>
            <a:ext cx="6407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1" lang="en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We’ll be starting at the 10 minute mark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Problem #1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0" r="0" t="2467"/>
          <a:stretch/>
        </p:blipFill>
        <p:spPr>
          <a:xfrm>
            <a:off x="628650" y="1037625"/>
            <a:ext cx="5746289" cy="38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Problem #2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 the old days, you needed to roll a die physically for your board games - not anymore! With the help of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"/>
              <a:t> library and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randint()</a:t>
            </a:r>
            <a:r>
              <a:rPr lang="en"/>
              <a:t> function we can generate numbers from 1 - 6.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Write a small program that will: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- keep asking a user if they want to roll the dice. If the user says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‘yes’</a:t>
            </a:r>
            <a:r>
              <a:rPr lang="en"/>
              <a:t>, keep playing, otherwise stop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- roll the dice by generating a number, print this value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- when the user is done playing, tell them how many times they rolled the die total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Hint: set the dice variable to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random.randint(1,6)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Python Identifiers</a:t>
            </a:r>
            <a:endParaRPr sz="21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Built in data types: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Operators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Functions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Control-flow statements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1905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○"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/ 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 / </a:t>
            </a: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statements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indent="-1905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○"/>
            </a:pPr>
            <a:r>
              <a:rPr lang="en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000">
                <a:latin typeface="Nunito"/>
                <a:ea typeface="Nunito"/>
                <a:cs typeface="Nunito"/>
                <a:sym typeface="Nunito"/>
              </a:rPr>
              <a:t> statements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11"/>
          <p:cNvSpPr txBox="1"/>
          <p:nvPr>
            <p:ph type="title"/>
          </p:nvPr>
        </p:nvSpPr>
        <p:spPr>
          <a:xfrm>
            <a:off x="628650" y="545306"/>
            <a:ext cx="7886700" cy="49291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5"/>
              </a:buClr>
              <a:buSzPts val="2000"/>
              <a:buFont typeface="Quattrocento Sans"/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Identifiers</a:t>
            </a:r>
            <a:endParaRPr/>
          </a:p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Which of the following is </a:t>
            </a:r>
            <a:r>
              <a:rPr b="1" lang="en"/>
              <a:t>not</a:t>
            </a:r>
            <a:r>
              <a:rPr lang="en"/>
              <a:t> a valid name in Python?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lphaLcParenBoth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x2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lphaLcParenBoth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man_of_war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lphaLcParenBoth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_Beverly_Hills_90210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lphaLcParenBoth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Medusa_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AutoNum type="alphaLcParenBoth"/>
            </a:pPr>
            <a:r>
              <a:rPr lang="en">
                <a:highlight>
                  <a:schemeClr val="accent6"/>
                </a:highlight>
              </a:rPr>
              <a:t>None of the </a:t>
            </a:r>
            <a:r>
              <a:rPr lang="en">
                <a:highlight>
                  <a:schemeClr val="accent6"/>
                </a:highlight>
              </a:rPr>
              <a:t>above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Values</a:t>
            </a:r>
            <a:endParaRPr/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variable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dollars</a:t>
            </a:r>
            <a:r>
              <a:rPr lang="en"/>
              <a:t> is assigned the value 8. Which expression produces the value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?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1948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AutoNum type="alphaLcParenBoth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= dollars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1948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AutoNum type="alphaLcParenBoth"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dollars == 8</a:t>
            </a:r>
            <a:endParaRPr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1948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AutoNum type="alphaLcParenBoth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Dollars == 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5238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1948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AutoNum type="alphaLcParenBoth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dollars != 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5238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1948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AutoNum type="alphaLcParenBoth"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8 &gt;= dollars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Casting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28650" y="1369218"/>
            <a:ext cx="7886700" cy="36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the output of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int(72.5)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‘72’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72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73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72.0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-statements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28650" y="2647948"/>
            <a:ext cx="7886700" cy="234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Select statements equivalent to the statements above: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eturn eggs%12 == 0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return not eggs % 12 == 0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not(eggs % 12 != 0)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return eggs % 12 != 0</a:t>
            </a:r>
            <a:endParaRPr>
              <a:highlight>
                <a:schemeClr val="accent6"/>
              </a:highlight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3184"/>
            <a:ext cx="9143999" cy="1506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and </a:t>
            </a:r>
            <a:r>
              <a:rPr lang="en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</a:rPr>
              <a:t>-statements</a:t>
            </a:r>
            <a:r>
              <a:rPr lang="en"/>
              <a:t> 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961425"/>
            <a:ext cx="4912525" cy="1767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628650" y="2805373"/>
            <a:ext cx="7886700" cy="234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Which of the following statements can replace the body of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test_function</a:t>
            </a:r>
            <a:r>
              <a:rPr lang="en" sz="2300"/>
              <a:t> and produce the same result?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False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eturn a_boolean_variable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eturn not a_boolean_variable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lphaLcParenBoth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 of the above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Functions and </a:t>
            </a:r>
            <a:r>
              <a:rPr lang="en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</a:rPr>
              <a:t>-statements </a:t>
            </a:r>
            <a:endParaRPr/>
          </a:p>
        </p:txBody>
      </p:sp>
      <p:grpSp>
        <p:nvGrpSpPr>
          <p:cNvPr id="82" name="Google Shape;82;p17"/>
          <p:cNvGrpSpPr/>
          <p:nvPr/>
        </p:nvGrpSpPr>
        <p:grpSpPr>
          <a:xfrm>
            <a:off x="692425" y="1592002"/>
            <a:ext cx="6448848" cy="3235700"/>
            <a:chOff x="82825" y="1439602"/>
            <a:chExt cx="6448848" cy="3235700"/>
          </a:xfrm>
        </p:grpSpPr>
        <p:pic>
          <p:nvPicPr>
            <p:cNvPr id="83" name="Google Shape;8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2825" y="1439602"/>
              <a:ext cx="6448848" cy="32357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84" name="Google Shape;84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84625" y="2936750"/>
              <a:ext cx="2678025" cy="492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693600" y="1190025"/>
            <a:ext cx="4030800" cy="679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What is the code output?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7275050" y="2528700"/>
            <a:ext cx="1363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“Poor”</a:t>
            </a:r>
            <a:endParaRPr sz="21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28650" y="545636"/>
            <a:ext cx="7886700" cy="492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/>
              <a:t> loops and </a:t>
            </a:r>
            <a:r>
              <a:rPr lang="en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/>
              <a:t> statements 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00" y="1121011"/>
            <a:ext cx="3116872" cy="380106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883050" y="1204475"/>
            <a:ext cx="4030800" cy="679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What is the code output?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4165050" y="1727250"/>
            <a:ext cx="14235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16</a:t>
            </a:r>
            <a:endParaRPr sz="21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