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28" r:id="rId4"/>
    <p:sldId id="327" r:id="rId5"/>
    <p:sldId id="326" r:id="rId6"/>
    <p:sldId id="370" r:id="rId7"/>
    <p:sldId id="352" r:id="rId8"/>
    <p:sldId id="354" r:id="rId9"/>
    <p:sldId id="355" r:id="rId10"/>
    <p:sldId id="356" r:id="rId11"/>
    <p:sldId id="358" r:id="rId12"/>
    <p:sldId id="361" r:id="rId13"/>
    <p:sldId id="359" r:id="rId14"/>
    <p:sldId id="362" r:id="rId15"/>
    <p:sldId id="360" r:id="rId16"/>
    <p:sldId id="363" r:id="rId17"/>
    <p:sldId id="364" r:id="rId18"/>
    <p:sldId id="365" r:id="rId19"/>
    <p:sldId id="366" r:id="rId20"/>
    <p:sldId id="367" r:id="rId21"/>
    <p:sldId id="369" r:id="rId22"/>
    <p:sldId id="324" r:id="rId23"/>
    <p:sldId id="32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28"/>
            <p14:sldId id="327"/>
            <p14:sldId id="326"/>
            <p14:sldId id="370"/>
            <p14:sldId id="352"/>
            <p14:sldId id="354"/>
            <p14:sldId id="355"/>
            <p14:sldId id="356"/>
            <p14:sldId id="358"/>
            <p14:sldId id="361"/>
            <p14:sldId id="359"/>
            <p14:sldId id="362"/>
            <p14:sldId id="360"/>
            <p14:sldId id="363"/>
            <p14:sldId id="364"/>
            <p14:sldId id="365"/>
            <p14:sldId id="366"/>
            <p14:sldId id="367"/>
            <p14:sldId id="369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D2D2D"/>
    <a:srgbClr val="00FF00"/>
    <a:srgbClr val="E00BE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550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06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3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951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485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823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0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6" y="2027134"/>
            <a:ext cx="11391065" cy="893580"/>
          </a:xfrm>
        </p:spPr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5" y="3109406"/>
            <a:ext cx="11391065" cy="1655762"/>
          </a:xfrm>
        </p:spPr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584D6-C3FC-CBE1-BBE9-818984E915B1}"/>
              </a:ext>
            </a:extLst>
          </p:cNvPr>
          <p:cNvSpPr txBox="1"/>
          <p:nvPr/>
        </p:nvSpPr>
        <p:spPr>
          <a:xfrm>
            <a:off x="335947" y="4426565"/>
            <a:ext cx="758060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C99FF"/>
                </a:solidFill>
              </a:rPr>
              <a:t>While waiting, open the </a:t>
            </a:r>
            <a:r>
              <a:rPr lang="en-US" sz="2000" b="1" dirty="0" err="1">
                <a:solidFill>
                  <a:srgbClr val="CC99FF"/>
                </a:solidFill>
              </a:rPr>
              <a:t>Jupyter</a:t>
            </a:r>
            <a:r>
              <a:rPr lang="en-US" sz="2000" b="1" dirty="0">
                <a:solidFill>
                  <a:srgbClr val="CC99FF"/>
                </a:solidFill>
              </a:rPr>
              <a:t> Notebook for today’s lecture</a:t>
            </a:r>
          </a:p>
          <a:p>
            <a:endParaRPr lang="en-US" sz="2000" b="1" dirty="0">
              <a:solidFill>
                <a:srgbClr val="CC99FF"/>
              </a:solidFill>
            </a:endParaRPr>
          </a:p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5 Due Friday 11:59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6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8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(in-person AND online)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Practical sessions (in-person AND online) running ONLY Friday this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C99FF"/>
              </a:solidFill>
            </a:endParaRPr>
          </a:p>
        </p:txBody>
      </p:sp>
      <p:pic>
        <p:nvPicPr>
          <p:cNvPr id="6" name="Picture 5" descr="A group of symbols with text&#10;&#10;AI-generated content may be incorrect.">
            <a:extLst>
              <a:ext uri="{FF2B5EF4-FFF2-40B4-BE49-F238E27FC236}">
                <a16:creationId xmlns:a16="http://schemas.microsoft.com/office/drawing/2014/main" id="{9441F453-E373-9AE0-AB4B-EA61AEC7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931" y="1717964"/>
            <a:ext cx="4345069" cy="4181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3F244-4743-F1F7-A3F4-620B58D9C7FA}"/>
              </a:ext>
            </a:extLst>
          </p:cNvPr>
          <p:cNvSpPr txBox="1"/>
          <p:nvPr/>
        </p:nvSpPr>
        <p:spPr>
          <a:xfrm rot="20081508">
            <a:off x="6391492" y="1845495"/>
            <a:ext cx="423359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CA" b="1" u="sng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CA" b="1" u="sng" dirty="0">
                <a:solidFill>
                  <a:schemeClr val="accent1"/>
                </a:solidFill>
              </a:rPr>
              <a:t> an official APS106 study guide </a:t>
            </a:r>
            <a:r>
              <a:rPr lang="en-CA" b="1" u="sng" dirty="0">
                <a:solidFill>
                  <a:schemeClr val="accent1"/>
                </a:solidFill>
                <a:sym typeface="Wingdings" pitchFamily="2" charset="2"/>
              </a:rPr>
              <a:t></a:t>
            </a:r>
            <a:endParaRPr lang="en-CA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53354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3</a:t>
            </a:r>
          </a:p>
          <a:p>
            <a:r>
              <a:rPr lang="en-US" dirty="0"/>
              <a:t>You can always unpack tuples successfully because you always know how many items are in them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Immutability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AA33F-C56A-4EC6-B274-3732C24ACE0C}"/>
              </a:ext>
            </a:extLst>
          </p:cNvPr>
          <p:cNvSpPr txBox="1"/>
          <p:nvPr/>
        </p:nvSpPr>
        <p:spPr>
          <a:xfrm>
            <a:off x="542255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(20,01,1985)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D13B8-A628-40B3-9428-E05A586C6C16}"/>
              </a:ext>
            </a:extLst>
          </p:cNvPr>
          <p:cNvSpPr txBox="1"/>
          <p:nvPr/>
        </p:nvSpPr>
        <p:spPr>
          <a:xfrm>
            <a:off x="6596690" y="4844478"/>
            <a:ext cx="5125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[20,01,1985]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day, month, year =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D3CB3-D806-4069-9A3A-79ACFA28E6DE}"/>
              </a:ext>
            </a:extLst>
          </p:cNvPr>
          <p:cNvSpPr txBox="1"/>
          <p:nvPr/>
        </p:nvSpPr>
        <p:spPr>
          <a:xfrm>
            <a:off x="542255" y="4170912"/>
            <a:ext cx="3743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always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E92FD-7D0A-459B-AAF3-2961EAEAE510}"/>
              </a:ext>
            </a:extLst>
          </p:cNvPr>
          <p:cNvSpPr txBox="1"/>
          <p:nvPr/>
        </p:nvSpPr>
        <p:spPr>
          <a:xfrm>
            <a:off x="6596690" y="4170912"/>
            <a:ext cx="4419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will not always work</a:t>
            </a:r>
          </a:p>
        </p:txBody>
      </p:sp>
    </p:spTree>
    <p:extLst>
      <p:ext uri="{BB962C8B-B14F-4D97-AF65-F5344CB8AC3E}">
        <p14:creationId xmlns:p14="http://schemas.microsoft.com/office/powerpoint/2010/main" val="165000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Unpacking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Tuple Packing</a:t>
            </a:r>
          </a:p>
          <a:p>
            <a:r>
              <a:rPr lang="en-US" dirty="0"/>
              <a:t>The values on the right are ‘packed’ together in the tuple.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record = ("Joe", 19, "CIV")</a:t>
            </a:r>
          </a:p>
          <a:p>
            <a:r>
              <a:rPr lang="en-US" b="1" dirty="0">
                <a:solidFill>
                  <a:schemeClr val="accent6"/>
                </a:solidFill>
              </a:rPr>
              <a:t>Tuple Unpacking</a:t>
            </a:r>
          </a:p>
          <a:p>
            <a:r>
              <a:rPr lang="en-US" dirty="0"/>
              <a:t>The values in a tuple on the right are ‘unpacked’ into the variables on the left.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name, age, studies = record</a:t>
            </a:r>
          </a:p>
          <a:p>
            <a:r>
              <a:rPr lang="en-US" dirty="0">
                <a:solidFill>
                  <a:srgbClr val="E00BE5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name</a:t>
            </a:r>
          </a:p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‘Joe’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Unpacking Tuples</a:t>
            </a:r>
          </a:p>
        </p:txBody>
      </p:sp>
    </p:spTree>
    <p:extLst>
      <p:ext uri="{BB962C8B-B14F-4D97-AF65-F5344CB8AC3E}">
        <p14:creationId xmlns:p14="http://schemas.microsoft.com/office/powerpoint/2010/main" val="3933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 as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/>
              <a:t>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90" cy="4835479"/>
          </a:xfrm>
        </p:spPr>
        <p:txBody>
          <a:bodyPr/>
          <a:lstStyle/>
          <a:p>
            <a:r>
              <a:rPr lang="en-US" dirty="0"/>
              <a:t>Functions can only return a single value, but by making that value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can effectively group together as many values as we like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packing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return</a:t>
            </a:r>
            <a:r>
              <a:rPr lang="en-US" dirty="0"/>
              <a:t> them together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we call the function we can unpack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tuple</a:t>
            </a:r>
            <a:r>
              <a:rPr lang="en-US" dirty="0"/>
              <a:t> into multiple variables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Tuples as return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0ADAB-1E64-4DEC-AAA3-EAE6BF3DC540}"/>
              </a:ext>
            </a:extLst>
          </p:cNvPr>
          <p:cNvSpPr txBox="1"/>
          <p:nvPr/>
        </p:nvSpPr>
        <p:spPr>
          <a:xfrm>
            <a:off x="1072329" y="3897410"/>
            <a:ext cx="6478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func_name(parameters):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(expr1, expr2,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BF44-61E1-43C1-9C18-8C54C087C378}"/>
              </a:ext>
            </a:extLst>
          </p:cNvPr>
          <p:cNvSpPr txBox="1"/>
          <p:nvPr/>
        </p:nvSpPr>
        <p:spPr>
          <a:xfrm>
            <a:off x="1072328" y="5938217"/>
            <a:ext cx="67970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var1, var2, ... = func_name(args)</a:t>
            </a:r>
          </a:p>
        </p:txBody>
      </p:sp>
    </p:spTree>
    <p:extLst>
      <p:ext uri="{BB962C8B-B14F-4D97-AF65-F5344CB8AC3E}">
        <p14:creationId xmlns:p14="http://schemas.microsoft.com/office/powerpoint/2010/main" val="4055888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In this Breakout Session</a:t>
            </a:r>
            <a:r>
              <a:rPr lang="en-US" sz="4000" dirty="0">
                <a:solidFill>
                  <a:schemeClr val="accent2"/>
                </a:solidFill>
              </a:rPr>
              <a:t>,</a:t>
            </a:r>
            <a:r>
              <a:rPr lang="en-US" sz="4000" dirty="0"/>
              <a:t> you</a:t>
            </a:r>
            <a:r>
              <a:rPr lang="en-US" sz="4000" dirty="0">
                <a:solidFill>
                  <a:schemeClr val="accent2"/>
                </a:solidFill>
              </a:rPr>
              <a:t>’</a:t>
            </a:r>
            <a:r>
              <a:rPr lang="en-US" sz="4000" dirty="0"/>
              <a:t>ll loop through a collection of some of my favorite albums and print the content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79257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695092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set </a:t>
            </a:r>
            <a:r>
              <a:rPr lang="en-US" b="1" dirty="0">
                <a:solidFill>
                  <a:schemeClr val="accent6"/>
                </a:solidFill>
              </a:rPr>
              <a:t>{</a:t>
            </a:r>
            <a:r>
              <a:rPr lang="en-US" b="1" dirty="0"/>
              <a:t>exp1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exp2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…</a:t>
            </a:r>
            <a:r>
              <a:rPr lang="en-US" b="1" dirty="0">
                <a:solidFill>
                  <a:schemeClr val="accent6"/>
                </a:solidFill>
              </a:rPr>
              <a:t>}</a:t>
            </a:r>
            <a:r>
              <a:rPr lang="en-US" b="1" dirty="0"/>
              <a:t> </a:t>
            </a:r>
            <a:r>
              <a:rPr lang="en-US" dirty="0"/>
              <a:t>is an unordered collection of distinct items that does not record element position or order of insertion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Accordingly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sets do not support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slicing, or other sequence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like behavior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Their primary purpose is to hold distinct items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there are no duplicates in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7D10B9-8DFE-4CD5-BCEB-F5B82CD17E76}"/>
              </a:ext>
            </a:extLst>
          </p:cNvPr>
          <p:cNvSpPr txBox="1"/>
          <p:nvPr/>
        </p:nvSpPr>
        <p:spPr>
          <a:xfrm>
            <a:off x="5533293" y="2294544"/>
            <a:ext cx="66367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[‘ford’, ‘tesla’, ‘dodge’, ‘tesla’]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‘ford’, ‘tesla’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F3189-61DA-4805-8120-F6D6A1E8E1D1}"/>
              </a:ext>
            </a:extLst>
          </p:cNvPr>
          <p:cNvSpPr txBox="1"/>
          <p:nvPr/>
        </p:nvSpPr>
        <p:spPr>
          <a:xfrm>
            <a:off x="5533292" y="5119799"/>
            <a:ext cx="4977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{‘ford’, ‘tesla’, ‘dodge’}</a:t>
            </a:r>
          </a:p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cars[0:2]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83FE1-F677-4B94-8E58-4F485CDF9A60}"/>
              </a:ext>
            </a:extLst>
          </p:cNvPr>
          <p:cNvSpPr txBox="1"/>
          <p:nvPr/>
        </p:nvSpPr>
        <p:spPr>
          <a:xfrm>
            <a:off x="5533290" y="1709769"/>
            <a:ext cx="853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List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F6EE2C-026E-4A89-8521-1E344EC1AD6D}"/>
              </a:ext>
            </a:extLst>
          </p:cNvPr>
          <p:cNvSpPr txBox="1"/>
          <p:nvPr/>
        </p:nvSpPr>
        <p:spPr>
          <a:xfrm>
            <a:off x="5533290" y="4535024"/>
            <a:ext cx="798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416289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372974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8813862" y="382708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10053504" y="2756005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9685967" y="222465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792470" y="4400911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366900" y="340603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4958102" y="375628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6049773" y="4205784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463117" y="270885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6185606" y="346541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39351" y="30705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1124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/>
          </a:bodyPr>
          <a:lstStyle/>
          <a:p>
            <a:r>
              <a:rPr lang="en-US" dirty="0"/>
              <a:t>Here we have two 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Cars sold in North America and cars sold in Europe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From this graphic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easy to see that Sets are unordered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949150" y="3903472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9814504" y="297790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725611" y="3585402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9262109" y="444792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8911973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185606" y="2290689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9670" y="4536323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502057" y="2550240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6527972" y="322894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5602114" y="3785457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815902" y="3177957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8961385" y="2527797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41253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57884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Testing for membership is a common operation to perform on a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Mercedes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Tesla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Dodge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Chrysler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BMW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and Ford are </a:t>
            </a:r>
            <a:r>
              <a:rPr lang="en-US" dirty="0">
                <a:solidFill>
                  <a:schemeClr val="accent6"/>
                </a:solidFill>
              </a:rPr>
              <a:t>members</a:t>
            </a:r>
            <a:r>
              <a:rPr lang="en-US" dirty="0"/>
              <a:t> of the North America Set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Similar to lists and tuples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you can test for membership using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</a:t>
            </a:r>
            <a:r>
              <a:rPr lang="en-US" dirty="0"/>
              <a:t> operator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B31E6-F9C0-4333-A726-864A7D55522A}"/>
              </a:ext>
            </a:extLst>
          </p:cNvPr>
          <p:cNvSpPr/>
          <p:nvPr/>
        </p:nvSpPr>
        <p:spPr>
          <a:xfrm>
            <a:off x="4583716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80CE74-D910-4DE7-8241-2B5E2BD5E42F}"/>
              </a:ext>
            </a:extLst>
          </p:cNvPr>
          <p:cNvSpPr/>
          <p:nvPr/>
        </p:nvSpPr>
        <p:spPr>
          <a:xfrm>
            <a:off x="8487499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1CDF7-46E1-400A-9DFA-11E237985B2A}"/>
              </a:ext>
            </a:extLst>
          </p:cNvPr>
          <p:cNvSpPr txBox="1"/>
          <p:nvPr/>
        </p:nvSpPr>
        <p:spPr>
          <a:xfrm>
            <a:off x="5461253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AE5F2-79DE-45E5-B43E-F0AEC62F4694}"/>
              </a:ext>
            </a:extLst>
          </p:cNvPr>
          <p:cNvSpPr txBox="1"/>
          <p:nvPr/>
        </p:nvSpPr>
        <p:spPr>
          <a:xfrm>
            <a:off x="9466634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73A82-AAF7-403B-8A43-DCFE73C2CEE1}"/>
              </a:ext>
            </a:extLst>
          </p:cNvPr>
          <p:cNvSpPr txBox="1"/>
          <p:nvPr/>
        </p:nvSpPr>
        <p:spPr>
          <a:xfrm>
            <a:off x="9787174" y="2259314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Peugeot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2984B-9FAB-4374-B75D-B3134939BDA0}"/>
              </a:ext>
            </a:extLst>
          </p:cNvPr>
          <p:cNvSpPr txBox="1"/>
          <p:nvPr/>
        </p:nvSpPr>
        <p:spPr>
          <a:xfrm>
            <a:off x="8909471" y="2966199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6C562-6E8B-44E3-9FD7-7135974BC49C}"/>
              </a:ext>
            </a:extLst>
          </p:cNvPr>
          <p:cNvSpPr txBox="1"/>
          <p:nvPr/>
        </p:nvSpPr>
        <p:spPr>
          <a:xfrm>
            <a:off x="10543156" y="409742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32B1D6-2C97-495D-AC22-145222FC1E5A}"/>
              </a:ext>
            </a:extLst>
          </p:cNvPr>
          <p:cNvSpPr txBox="1"/>
          <p:nvPr/>
        </p:nvSpPr>
        <p:spPr>
          <a:xfrm>
            <a:off x="8914238" y="3697316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Renault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3C5893-C943-41C0-B778-3C200EBD8C39}"/>
              </a:ext>
            </a:extLst>
          </p:cNvPr>
          <p:cNvSpPr txBox="1"/>
          <p:nvPr/>
        </p:nvSpPr>
        <p:spPr>
          <a:xfrm>
            <a:off x="10725611" y="3166254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3098-AB27-4918-A799-3CDB5BF6144A}"/>
              </a:ext>
            </a:extLst>
          </p:cNvPr>
          <p:cNvSpPr txBox="1"/>
          <p:nvPr/>
        </p:nvSpPr>
        <p:spPr>
          <a:xfrm>
            <a:off x="6503582" y="385785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603004-E034-48B3-A869-43E6CF83B08B}"/>
              </a:ext>
            </a:extLst>
          </p:cNvPr>
          <p:cNvSpPr txBox="1"/>
          <p:nvPr/>
        </p:nvSpPr>
        <p:spPr>
          <a:xfrm>
            <a:off x="5684281" y="2333611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Mercedes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8DAC1-4ED3-4AF3-B88E-B9FD05CB08F7}"/>
              </a:ext>
            </a:extLst>
          </p:cNvPr>
          <p:cNvSpPr txBox="1"/>
          <p:nvPr/>
        </p:nvSpPr>
        <p:spPr>
          <a:xfrm>
            <a:off x="5621315" y="4497536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Ford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458F51-A2DE-4406-8652-6CF3CB9CCE19}"/>
              </a:ext>
            </a:extLst>
          </p:cNvPr>
          <p:cNvSpPr txBox="1"/>
          <p:nvPr/>
        </p:nvSpPr>
        <p:spPr>
          <a:xfrm>
            <a:off x="4916447" y="2999716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Tesla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D8F9F-0081-4079-A2BD-24D984850036}"/>
              </a:ext>
            </a:extLst>
          </p:cNvPr>
          <p:cNvSpPr txBox="1"/>
          <p:nvPr/>
        </p:nvSpPr>
        <p:spPr>
          <a:xfrm>
            <a:off x="6686843" y="3072979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Dodge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B66F2-F81C-4133-8251-F94AC7F66727}"/>
              </a:ext>
            </a:extLst>
          </p:cNvPr>
          <p:cNvSpPr txBox="1"/>
          <p:nvPr/>
        </p:nvSpPr>
        <p:spPr>
          <a:xfrm>
            <a:off x="4955668" y="3686556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Chrysler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8D8C2-B161-4945-8B9B-CE92E5EFD8EC}"/>
              </a:ext>
            </a:extLst>
          </p:cNvPr>
          <p:cNvSpPr txBox="1"/>
          <p:nvPr/>
        </p:nvSpPr>
        <p:spPr>
          <a:xfrm>
            <a:off x="9455973" y="450383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BMW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4417045" y="5809410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‘ford’ </a:t>
            </a:r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north_america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398819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69576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Union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appear across all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europe.union(north_america)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|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|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north_america.union(europe)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‘Tesla’, ‘Peugeot’, ‘Chrysler’, ‘Renault’, ‘Dodge’}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807565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C0C18-FD4A-4BF0-AF09-1CF3FABA2D08}"/>
              </a:ext>
            </a:extLst>
          </p:cNvPr>
          <p:cNvSpPr/>
          <p:nvPr/>
        </p:nvSpPr>
        <p:spPr>
          <a:xfrm>
            <a:off x="7192227" y="2540928"/>
            <a:ext cx="1992923" cy="2123834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786700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6254363" y="2493427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9266630" y="4279771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8977249" y="3103995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6859464" y="323596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ED724-EB05-4F7F-800D-F44314034F35}"/>
              </a:ext>
            </a:extLst>
          </p:cNvPr>
          <p:cNvSpPr txBox="1"/>
          <p:nvPr/>
        </p:nvSpPr>
        <p:spPr>
          <a:xfrm>
            <a:off x="8203493" y="3753099"/>
            <a:ext cx="117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Chrysler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BA1BB0-B5E2-42A7-9592-65C56562E7D7}"/>
              </a:ext>
            </a:extLst>
          </p:cNvPr>
          <p:cNvSpPr txBox="1"/>
          <p:nvPr/>
        </p:nvSpPr>
        <p:spPr>
          <a:xfrm>
            <a:off x="6236812" y="4475474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Dodge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F1F36E-F407-49E3-9E70-251BF0729188}"/>
              </a:ext>
            </a:extLst>
          </p:cNvPr>
          <p:cNvSpPr txBox="1"/>
          <p:nvPr/>
        </p:nvSpPr>
        <p:spPr>
          <a:xfrm>
            <a:off x="9129099" y="2299869"/>
            <a:ext cx="1104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Renault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936204-C3F6-4665-9F36-4208F7BE26D9}"/>
              </a:ext>
            </a:extLst>
          </p:cNvPr>
          <p:cNvSpPr txBox="1"/>
          <p:nvPr/>
        </p:nvSpPr>
        <p:spPr>
          <a:xfrm>
            <a:off x="5570065" y="3683567"/>
            <a:ext cx="1183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Peugeot</a:t>
            </a:r>
          </a:p>
        </p:txBody>
      </p:sp>
    </p:spTree>
    <p:extLst>
      <p:ext uri="{BB962C8B-B14F-4D97-AF65-F5344CB8AC3E}">
        <p14:creationId xmlns:p14="http://schemas.microsoft.com/office/powerpoint/2010/main" val="219462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8.1</a:t>
            </a:r>
          </a:p>
          <a:p>
            <a:pPr lvl="1"/>
            <a:r>
              <a:rPr lang="en-US" b="1" dirty="0"/>
              <a:t>tuples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sets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8.2</a:t>
            </a:r>
          </a:p>
          <a:p>
            <a:pPr lvl="1"/>
            <a:r>
              <a:rPr lang="en-US" dirty="0"/>
              <a:t>dictionaries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8.3</a:t>
            </a:r>
          </a:p>
          <a:p>
            <a:pPr lvl="1"/>
            <a:r>
              <a:rPr lang="en-US" dirty="0"/>
              <a:t>Design Problem: Wordle Part 1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36518" cy="4835479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Intersection</a:t>
            </a:r>
            <a:r>
              <a:rPr lang="en-US" dirty="0"/>
              <a:t> of two or more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/>
              <a:t> is the </a:t>
            </a:r>
            <a:r>
              <a:rPr lang="en-US" dirty="0">
                <a:solidFill>
                  <a:schemeClr val="accent6"/>
                </a:solidFill>
              </a:rPr>
              <a:t>Set</a:t>
            </a:r>
            <a:r>
              <a:rPr lang="en-US" dirty="0"/>
              <a:t> of all items that are in each </a:t>
            </a:r>
            <a:r>
              <a:rPr lang="en-US" dirty="0">
                <a:solidFill>
                  <a:schemeClr val="accent6"/>
                </a:solidFill>
              </a:rPr>
              <a:t>Sets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Items appear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15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europe.intersection(north_america)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 &amp; europe</a:t>
            </a:r>
          </a:p>
          <a:p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europe &amp; north_america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B1797-099B-471F-8E31-C0A8564ACF5E}"/>
              </a:ext>
            </a:extLst>
          </p:cNvPr>
          <p:cNvSpPr txBox="1"/>
          <p:nvPr/>
        </p:nvSpPr>
        <p:spPr>
          <a:xfrm>
            <a:off x="1069266" y="5611958"/>
            <a:ext cx="111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north_america.intersection(europe)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{‘Mercedes’, ‘BMW’, ‘Ford’, ‘Tesla’}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076A352-B168-4DB9-B606-F971E11EEC04}"/>
              </a:ext>
            </a:extLst>
          </p:cNvPr>
          <p:cNvSpPr/>
          <p:nvPr/>
        </p:nvSpPr>
        <p:spPr>
          <a:xfrm>
            <a:off x="5216764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5757EE-25E8-4260-AEFB-12521FBF0AFE}"/>
              </a:ext>
            </a:extLst>
          </p:cNvPr>
          <p:cNvSpPr/>
          <p:nvPr/>
        </p:nvSpPr>
        <p:spPr>
          <a:xfrm>
            <a:off x="7291753" y="1940174"/>
            <a:ext cx="3329353" cy="332935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540FF3-C544-4A7D-81B4-7D3986A187A9}"/>
              </a:ext>
            </a:extLst>
          </p:cNvPr>
          <p:cNvSpPr txBox="1"/>
          <p:nvPr/>
        </p:nvSpPr>
        <p:spPr>
          <a:xfrm>
            <a:off x="6094301" y="841720"/>
            <a:ext cx="1574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North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America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984F6-0F1E-4921-9DEB-25265F01245C}"/>
              </a:ext>
            </a:extLst>
          </p:cNvPr>
          <p:cNvSpPr txBox="1"/>
          <p:nvPr/>
        </p:nvSpPr>
        <p:spPr>
          <a:xfrm>
            <a:off x="8270888" y="1272607"/>
            <a:ext cx="1371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Europe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B52080-EA9A-4ABF-80F3-099C8CA29FC2}"/>
              </a:ext>
            </a:extLst>
          </p:cNvPr>
          <p:cNvSpPr txBox="1"/>
          <p:nvPr/>
        </p:nvSpPr>
        <p:spPr>
          <a:xfrm>
            <a:off x="7243949" y="3375272"/>
            <a:ext cx="134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Mercedes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C15BDC-1BEF-435B-9C87-AFE95C02E3D5}"/>
              </a:ext>
            </a:extLst>
          </p:cNvPr>
          <p:cNvSpPr txBox="1"/>
          <p:nvPr/>
        </p:nvSpPr>
        <p:spPr>
          <a:xfrm>
            <a:off x="7554601" y="4117813"/>
            <a:ext cx="73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Ford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A02AF4-46AD-45D8-AA85-835A188A237B}"/>
              </a:ext>
            </a:extLst>
          </p:cNvPr>
          <p:cNvSpPr txBox="1"/>
          <p:nvPr/>
        </p:nvSpPr>
        <p:spPr>
          <a:xfrm>
            <a:off x="7529058" y="3737939"/>
            <a:ext cx="773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Tesla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C29483-EA0F-412B-9E43-6134E4DC928A}"/>
              </a:ext>
            </a:extLst>
          </p:cNvPr>
          <p:cNvSpPr txBox="1"/>
          <p:nvPr/>
        </p:nvSpPr>
        <p:spPr>
          <a:xfrm>
            <a:off x="7489496" y="300259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BMW</a:t>
            </a:r>
          </a:p>
        </p:txBody>
      </p:sp>
    </p:spTree>
    <p:extLst>
      <p:ext uri="{BB962C8B-B14F-4D97-AF65-F5344CB8AC3E}">
        <p14:creationId xmlns:p14="http://schemas.microsoft.com/office/powerpoint/2010/main" val="100154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62601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work through some problems with </a:t>
            </a:r>
            <a:r>
              <a:rPr lang="en-US" sz="3200" dirty="0">
                <a:solidFill>
                  <a:schemeClr val="accent6"/>
                </a:solidFill>
              </a:rPr>
              <a:t>Sets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20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1FE633-6702-458C-921B-8AFDFB76C5F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90201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are immutable lists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assignments </a:t>
            </a:r>
            <a:r>
              <a:rPr lang="en-US" sz="3600" dirty="0">
                <a:solidFill>
                  <a:schemeClr val="accent6"/>
                </a:solidFill>
              </a:rPr>
              <a:t>(</a:t>
            </a:r>
            <a:r>
              <a:rPr lang="en-US" sz="3600" dirty="0"/>
              <a:t>packing and unpacking</a:t>
            </a:r>
            <a:r>
              <a:rPr lang="en-US" sz="3600" dirty="0">
                <a:solidFill>
                  <a:schemeClr val="accent6"/>
                </a:solidFill>
              </a:rPr>
              <a:t>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an unordered collection of distinct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1"/>
                </a:solidFill>
              </a:rPr>
              <a:t>:</a:t>
            </a:r>
            <a:r>
              <a:rPr lang="en-US" sz="3600" dirty="0"/>
              <a:t> set have many methods and operations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See </a:t>
            </a:r>
            <a:r>
              <a:rPr lang="en-US" sz="3600" b="1" dirty="0">
                <a:solidFill>
                  <a:schemeClr val="accent2"/>
                </a:solidFill>
              </a:rPr>
              <a:t>Chapter 11 </a:t>
            </a:r>
            <a:r>
              <a:rPr lang="en-US" sz="3600" dirty="0"/>
              <a:t>of the Gries textbook for more on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Tuples</a:t>
            </a:r>
            <a:r>
              <a:rPr lang="en-US" sz="3600" dirty="0"/>
              <a:t> and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Sets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/>
              <a:t>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8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8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012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826330" cy="4835479"/>
          </a:xfrm>
        </p:spPr>
        <p:txBody>
          <a:bodyPr/>
          <a:lstStyle/>
          <a:p>
            <a:r>
              <a:rPr lang="en-US" dirty="0"/>
              <a:t>Tuples are an </a:t>
            </a:r>
            <a:r>
              <a:rPr lang="en-US" dirty="0">
                <a:solidFill>
                  <a:schemeClr val="accent6"/>
                </a:solidFill>
              </a:rPr>
              <a:t>ordered sequence </a:t>
            </a:r>
            <a:r>
              <a:rPr lang="en-US" dirty="0"/>
              <a:t>of items similar to lists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Ordered Sequences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  <a:p>
            <a:pPr lvl="1"/>
            <a:r>
              <a:rPr lang="en-US" dirty="0"/>
              <a:t>Tuples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1041811" y="5652001"/>
            <a:ext cx="7263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F75AB7-BDB3-4DEE-BC26-6873CE1E7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28" t="13704" r="1200" b="6543"/>
          <a:stretch/>
        </p:blipFill>
        <p:spPr>
          <a:xfrm>
            <a:off x="5797219" y="929400"/>
            <a:ext cx="6231800" cy="388011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E1C76A-9417-4440-B291-32EB0808DFF6}"/>
              </a:ext>
            </a:extLst>
          </p:cNvPr>
          <p:cNvSpPr txBox="1"/>
          <p:nvPr/>
        </p:nvSpPr>
        <p:spPr>
          <a:xfrm>
            <a:off x="5664531" y="512208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Common Sequence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255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73883" cy="4970433"/>
          </a:xfrm>
        </p:spPr>
        <p:txBody>
          <a:bodyPr>
            <a:normAutofit/>
          </a:bodyPr>
          <a:lstStyle/>
          <a:p>
            <a:r>
              <a:rPr lang="en-US" dirty="0"/>
              <a:t>The general syntax of a tuple is as follows</a:t>
            </a:r>
            <a:r>
              <a:rPr lang="en-US" dirty="0">
                <a:solidFill>
                  <a:schemeClr val="accent3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Tuples are represented with parentheses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 while lists are represented by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To avoid ambiguity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a tuple with a single element is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(expr,)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to not be confused with arithmetic operations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 + 1) / 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(1) / 2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965450" y="2867898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(expr1, expr2, ..., exprN)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A7C97D-D3F2-42D8-B21B-EF07C1F53BEC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Creating </a:t>
            </a:r>
            <a:r>
              <a:rPr lang="en-US" sz="2600" b="1" dirty="0">
                <a:solidFill>
                  <a:schemeClr val="accent6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1803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A62D28-DFE8-38FF-8687-657E0D6CD57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314380" y="1112098"/>
            <a:ext cx="1519295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3C956A-3242-8B73-AF53-93775E3ACC2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833675" y="1112098"/>
            <a:ext cx="612183" cy="140375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F7B81B-3454-E732-B36C-D6E846C5D1A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353800" y="1112098"/>
            <a:ext cx="6002" cy="13983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99D487-D655-0158-5341-984A585DE74D}"/>
              </a:ext>
            </a:extLst>
          </p:cNvPr>
          <p:cNvSpPr txBox="1"/>
          <p:nvPr/>
        </p:nvSpPr>
        <p:spPr>
          <a:xfrm>
            <a:off x="7601685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12305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B3158-FFE9-6F93-C0EB-F9AE3598EE39}"/>
              </a:ext>
            </a:extLst>
          </p:cNvPr>
          <p:cNvSpPr txBox="1"/>
          <p:nvPr/>
        </p:nvSpPr>
        <p:spPr>
          <a:xfrm>
            <a:off x="9120980" y="251585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15601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7B434-A81A-1C2E-4256-4203EA8D1AB3}"/>
              </a:ext>
            </a:extLst>
          </p:cNvPr>
          <p:cNvSpPr txBox="1"/>
          <p:nvPr/>
        </p:nvSpPr>
        <p:spPr>
          <a:xfrm>
            <a:off x="10647107" y="251047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23355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98309E-C663-926D-5DDD-4979CB245AF5}"/>
              </a:ext>
            </a:extLst>
          </p:cNvPr>
          <p:cNvSpPr txBox="1"/>
          <p:nvPr/>
        </p:nvSpPr>
        <p:spPr>
          <a:xfrm>
            <a:off x="8047495" y="3321773"/>
            <a:ext cx="383195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Immutability Rules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1. </a:t>
            </a:r>
            <a:r>
              <a:rPr lang="en-US" sz="2000" b="1" dirty="0">
                <a:solidFill>
                  <a:srgbClr val="FFFFFF"/>
                </a:solidFill>
              </a:rPr>
              <a:t>birthday </a:t>
            </a:r>
            <a:r>
              <a:rPr lang="en-US" sz="2000" dirty="0">
                <a:solidFill>
                  <a:srgbClr val="FFFFFF"/>
                </a:solidFill>
              </a:rPr>
              <a:t>can only ever have 3 items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point to these references id</a:t>
            </a:r>
            <a:r>
              <a:rPr lang="en-US" sz="2000" dirty="0">
                <a:solidFill>
                  <a:schemeClr val="accent3"/>
                </a:solidFill>
              </a:rPr>
              <a:t>’</a:t>
            </a:r>
            <a:r>
              <a:rPr lang="en-US" sz="2000" dirty="0">
                <a:solidFill>
                  <a:srgbClr val="FFFFFF"/>
                </a:solidFill>
              </a:rPr>
              <a:t>s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b="1" dirty="0">
                <a:solidFill>
                  <a:schemeClr val="accent6"/>
                </a:solidFill>
              </a:rPr>
              <a:t>2. </a:t>
            </a:r>
            <a:r>
              <a:rPr lang="en-US" sz="2000" dirty="0">
                <a:solidFill>
                  <a:srgbClr val="FFFFFF"/>
                </a:solidFill>
              </a:rPr>
              <a:t>Must always be in this original order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669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0242-F9AE-4F83-9284-FEF02702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EE6AB-A029-4EEE-B18C-9C78720CD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263527" cy="4835479"/>
          </a:xfrm>
        </p:spPr>
        <p:txBody>
          <a:bodyPr/>
          <a:lstStyle/>
          <a:p>
            <a:r>
              <a:rPr lang="en-US" dirty="0"/>
              <a:t>Tuples are basically </a:t>
            </a:r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lists meaning everything works as with lists excepts methods that modify the tuple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.append()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.sort()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.pop()</a:t>
            </a:r>
          </a:p>
          <a:p>
            <a:r>
              <a:rPr lang="en-US" dirty="0">
                <a:solidFill>
                  <a:schemeClr val="accent6"/>
                </a:solidFill>
              </a:rPr>
              <a:t>Immutable</a:t>
            </a:r>
            <a:r>
              <a:rPr lang="en-US" dirty="0"/>
              <a:t> means that the item reference addresses contained in a tuple cannot be changed after the tuple has been created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ve seen this with strings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immutable sequence of characters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FFB99-96F6-4EF3-A851-CB6FE984198E}"/>
              </a:ext>
            </a:extLst>
          </p:cNvPr>
          <p:cNvSpPr txBox="1"/>
          <p:nvPr/>
        </p:nvSpPr>
        <p:spPr>
          <a:xfrm>
            <a:off x="6983752" y="634801"/>
            <a:ext cx="5125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birthday = (20,01,1985)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EF601-0A05-4C99-8880-769B889B30D6}"/>
              </a:ext>
            </a:extLst>
          </p:cNvPr>
          <p:cNvSpPr txBox="1"/>
          <p:nvPr/>
        </p:nvSpPr>
        <p:spPr>
          <a:xfrm flipH="1">
            <a:off x="4052202" y="550426"/>
            <a:ext cx="2667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</a:rPr>
              <a:t>Once assigned</a:t>
            </a:r>
            <a:r>
              <a:rPr lang="en-US" sz="2400" dirty="0">
                <a:solidFill>
                  <a:schemeClr val="accent3"/>
                </a:solidFill>
              </a:rPr>
              <a:t>,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>
                <a:solidFill>
                  <a:schemeClr val="accent6"/>
                </a:solidFill>
              </a:rPr>
              <a:t>the tuple cannot be changed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4AAA2304-A6EA-4D6D-99C2-C9A4974E45FA}"/>
              </a:ext>
            </a:extLst>
          </p:cNvPr>
          <p:cNvSpPr/>
          <p:nvPr/>
        </p:nvSpPr>
        <p:spPr>
          <a:xfrm>
            <a:off x="6757060" y="1112098"/>
            <a:ext cx="1171361" cy="49783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27EF1D-2D71-46EC-BCD6-7EE53F1B23D7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Tuples Are Immutable</a:t>
            </a:r>
          </a:p>
        </p:txBody>
      </p:sp>
    </p:spTree>
    <p:extLst>
      <p:ext uri="{BB962C8B-B14F-4D97-AF65-F5344CB8AC3E}">
        <p14:creationId xmlns:p14="http://schemas.microsoft.com/office/powerpoint/2010/main" val="24697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/>
          </a:bodyPr>
          <a:lstStyle/>
          <a:p>
            <a:r>
              <a:rPr lang="en-US" sz="4000" dirty="0"/>
              <a:t>Complete the exercises in the notebook</a:t>
            </a:r>
            <a:r>
              <a:rPr lang="en-US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81405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1</a:t>
            </a:r>
          </a:p>
          <a:p>
            <a:r>
              <a:rPr lang="en-US" dirty="0"/>
              <a:t>Tuples makes your code safer and less prone to</a:t>
            </a:r>
            <a:r>
              <a:rPr lang="en-US" dirty="0">
                <a:solidFill>
                  <a:schemeClr val="accent6"/>
                </a:solidFill>
              </a:rPr>
              <a:t> bugs </a:t>
            </a:r>
            <a:r>
              <a:rPr lang="en-US" dirty="0"/>
              <a:t>by providing write protection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Consider that you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re reading data from a database and saving it into memory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Example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Imagine if you’re telling the doctor what the  symptoms are for a certain disease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If these symptoms were stored in a list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they could be changed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which could lead to negative outcomes for patients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26" name="Picture 2" descr="Free White Database Icon - Download White Database Icon">
            <a:extLst>
              <a:ext uri="{FF2B5EF4-FFF2-40B4-BE49-F238E27FC236}">
                <a16:creationId xmlns:a16="http://schemas.microsoft.com/office/drawing/2014/main" id="{DBA9273B-58D5-4F7B-9FB9-FA17363C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2975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95F3B-16FD-42E1-AB30-2F1A7C8FC80B}"/>
              </a:ext>
            </a:extLst>
          </p:cNvPr>
          <p:cNvSpPr txBox="1"/>
          <p:nvPr/>
        </p:nvSpPr>
        <p:spPr>
          <a:xfrm>
            <a:off x="9376123" y="716183"/>
            <a:ext cx="1516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61FA-9650-42D0-A4B3-C96183182FC1}"/>
              </a:ext>
            </a:extLst>
          </p:cNvPr>
          <p:cNvSpPr txBox="1"/>
          <p:nvPr/>
        </p:nvSpPr>
        <p:spPr>
          <a:xfrm>
            <a:off x="8682886" y="5166587"/>
            <a:ext cx="2903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 Python Memory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8195606" y="5628252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(20,01,1985)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3F1B46F-E9CF-4E72-86FF-67248A7ACC4A}"/>
              </a:ext>
            </a:extLst>
          </p:cNvPr>
          <p:cNvSpPr/>
          <p:nvPr/>
        </p:nvSpPr>
        <p:spPr>
          <a:xfrm>
            <a:off x="9891153" y="3822526"/>
            <a:ext cx="486888" cy="122265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0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A3CA-A664-40EE-8BBF-1CAB72B0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Tuples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ABAF-E097-4B50-8897-9FDE41539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4835479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</a:rPr>
              <a:t>Reason 2</a:t>
            </a:r>
          </a:p>
          <a:p>
            <a:r>
              <a:rPr lang="en-US" dirty="0"/>
              <a:t>Performance increase. Processing a tuple is faster than processing a list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>Great for large data sets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Since a tuple's size is fixed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/>
              <a:t>it can be stored more compactly than lists which need to over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allocate to make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append() </a:t>
            </a:r>
            <a:r>
              <a:rPr lang="en-US" dirty="0"/>
              <a:t>operations efficient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B10E7-90A7-4CBB-A32D-EE8E67E7EF52}"/>
              </a:ext>
            </a:extLst>
          </p:cNvPr>
          <p:cNvSpPr txBox="1"/>
          <p:nvPr/>
        </p:nvSpPr>
        <p:spPr>
          <a:xfrm>
            <a:off x="1040081" y="4450272"/>
            <a:ext cx="699742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(1, 2, 3, 4, 5)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 bytes</a:t>
            </a:r>
          </a:p>
          <a:p>
            <a:endParaRPr lang="en-US" sz="2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sys.getsizeof(</a:t>
            </a:r>
            <a:r>
              <a:rPr lang="en-US" sz="26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3, 4, 5]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6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 bytes</a:t>
            </a:r>
          </a:p>
        </p:txBody>
      </p:sp>
    </p:spTree>
    <p:extLst>
      <p:ext uri="{BB962C8B-B14F-4D97-AF65-F5344CB8AC3E}">
        <p14:creationId xmlns:p14="http://schemas.microsoft.com/office/powerpoint/2010/main" val="93680278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40720</TotalTime>
  <Words>1402</Words>
  <Application>Microsoft Macintosh PowerPoint</Application>
  <PresentationFormat>Widescreen</PresentationFormat>
  <Paragraphs>277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Consolas</vt:lpstr>
      <vt:lpstr>Courier New</vt:lpstr>
      <vt:lpstr>Segoe UI</vt:lpstr>
      <vt:lpstr>Wingdings</vt:lpstr>
      <vt:lpstr>APS106_Theme</vt:lpstr>
      <vt:lpstr>tuples and sets.</vt:lpstr>
      <vt:lpstr>This Week’s Content</vt:lpstr>
      <vt:lpstr>Tuples</vt:lpstr>
      <vt:lpstr>Tuples</vt:lpstr>
      <vt:lpstr>Immutable</vt:lpstr>
      <vt:lpstr>Immutable</vt:lpstr>
      <vt:lpstr>Breakout Session 1</vt:lpstr>
      <vt:lpstr>Why Tuples?</vt:lpstr>
      <vt:lpstr>Why Tuples?</vt:lpstr>
      <vt:lpstr>Why Tuples?</vt:lpstr>
      <vt:lpstr>Unpacking Tuples</vt:lpstr>
      <vt:lpstr>Tuples as return Values</vt:lpstr>
      <vt:lpstr>Breakout Session 2</vt:lpstr>
      <vt:lpstr>Sets</vt:lpstr>
      <vt:lpstr>Sets</vt:lpstr>
      <vt:lpstr>Sets</vt:lpstr>
      <vt:lpstr>Sets</vt:lpstr>
      <vt:lpstr>Membership</vt:lpstr>
      <vt:lpstr>Union</vt:lpstr>
      <vt:lpstr>Intersection</vt:lpstr>
      <vt:lpstr>Sets</vt:lpstr>
      <vt:lpstr>Lecture Recap</vt:lpstr>
      <vt:lpstr>tuples and sets.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176</cp:revision>
  <dcterms:created xsi:type="dcterms:W3CDTF">2021-11-03T00:49:37Z</dcterms:created>
  <dcterms:modified xsi:type="dcterms:W3CDTF">2025-03-03T12:21:35Z</dcterms:modified>
</cp:coreProperties>
</file>