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44" r:id="rId3"/>
    <p:sldId id="257" r:id="rId4"/>
    <p:sldId id="345" r:id="rId5"/>
    <p:sldId id="305" r:id="rId6"/>
    <p:sldId id="307" r:id="rId7"/>
    <p:sldId id="340" r:id="rId8"/>
    <p:sldId id="319" r:id="rId9"/>
    <p:sldId id="318" r:id="rId10"/>
    <p:sldId id="316" r:id="rId11"/>
    <p:sldId id="324" r:id="rId12"/>
    <p:sldId id="322" r:id="rId13"/>
    <p:sldId id="325" r:id="rId14"/>
    <p:sldId id="335" r:id="rId15"/>
    <p:sldId id="336" r:id="rId16"/>
    <p:sldId id="333" r:id="rId17"/>
    <p:sldId id="289" r:id="rId18"/>
    <p:sldId id="338" r:id="rId19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1"/>
    </p:embeddedFont>
    <p:embeddedFont>
      <p:font typeface="Della Respira" panose="0200060300000000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19"/>
    <a:srgbClr val="000000"/>
    <a:srgbClr val="2A4630"/>
    <a:srgbClr val="2F4F37"/>
    <a:srgbClr val="659EC2"/>
    <a:srgbClr val="89D645"/>
    <a:srgbClr val="3C6345"/>
    <a:srgbClr val="070424"/>
    <a:srgbClr val="FBEA9D"/>
    <a:srgbClr val="80C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/>
    <p:restoredTop sz="69146"/>
  </p:normalViewPr>
  <p:slideViewPr>
    <p:cSldViewPr snapToGrid="0" snapToObjects="1">
      <p:cViewPr varScale="1">
        <p:scale>
          <a:sx n="105" d="100"/>
          <a:sy n="105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7:53:01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1372376F-86AF-F9F6-DF98-49D13A7F1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4B4DE3EC-7C73-9215-D498-81D8FA6BA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00EE19C-E4D0-727F-C92D-A72C6D3B5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</a:t>
            </a:r>
            <a:br>
              <a:rPr lang="en-CA" dirty="0"/>
            </a:br>
            <a:r>
              <a:rPr lang="en-CA" dirty="0"/>
              <a:t>Underwater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Secret Warp</a:t>
            </a:r>
          </a:p>
        </p:txBody>
      </p:sp>
    </p:spTree>
    <p:extLst>
      <p:ext uri="{BB962C8B-B14F-4D97-AF65-F5344CB8AC3E}">
        <p14:creationId xmlns:p14="http://schemas.microsoft.com/office/powerpoint/2010/main" val="20327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D95FD075-D469-400A-476A-8D49DD00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B2F69FEB-C18A-D344-1B5E-C2D0758D5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FBB1D8AA-61E2-BA19-42A1-6C855A12E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[20, 29, 9000, 10]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81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F25AB8D-660B-ECB8-DA86-4CA7BCB92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DB155EA2-4C5C-A382-F3FF-0D45B5015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7BDFBD90-9001-310A-A78D-595E9CAEA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CA" dirty="0"/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B) Counts occurrences of each word and stores it in a dictionary.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9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B358E742-646C-F2F5-B15E-26EBBF1C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88F35732-97D5-372E-A89F-42430AA81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00427C29-BBA1-3F6F-C305-FD0C2826C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Output -&gt; {5: 'Emerald', 10: 'Gold Ingot', 8: 'Diamond', 15: 'Redstone Block’}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Pops iron ingot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Concatenates Redstone with &lt;space&gt;Block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75B5301F-9584-F401-8622-911871D0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FDA920C8-2C7F-6F71-2C7D-74CEEAA01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F5FF6B1-ECC7-910D-8D02-138F7B7BB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 -&gt; [1,2,3,4]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03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DEB290A6-9409-AD0A-9E1D-53D2336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04FFBC27-D345-4D3D-05AD-1DA25FD93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C1A76368-7829-B41F-7318-4034AECCE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</a:t>
            </a:r>
            <a:br>
              <a:rPr lang="en-CA" dirty="0"/>
            </a:b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1 Single 10 Single 20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2 Single 5 Single 20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3 Single 10 Single 15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4 Rapid-Fire 10 Rapid-Fire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92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79EA0B80-C9FA-655A-272A-82440684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F30B9CDC-AE85-67BC-6D75-A4CDC079A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83E3A447-60CF-844B-33FC-2F253F1BB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((1, 2, 3, 3), 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((4, 5, 2), 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((6, 7, 8, 3), 1)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28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8A21FFD9-D49D-1179-AA38-DF60A3B1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E364F5AD-7FB1-DFB0-B3CD-936F19FAE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E9BFACF-D7C8-4E20-4FDC-05EE5BC9C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24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F934F188-0B13-B7A0-9A9C-B6ADEF1E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>
            <a:extLst>
              <a:ext uri="{FF2B5EF4-FFF2-40B4-BE49-F238E27FC236}">
                <a16:creationId xmlns:a16="http://schemas.microsoft.com/office/drawing/2014/main" id="{BD46B356-2A2F-BBF0-D51C-E0B4AE293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>
            <a:extLst>
              <a:ext uri="{FF2B5EF4-FFF2-40B4-BE49-F238E27FC236}">
                <a16:creationId xmlns:a16="http://schemas.microsoft.com/office/drawing/2014/main" id="{E7F4CE72-D6AF-F7FF-123D-6C22436E8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97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A703B1DF-E204-2F7E-4D14-38844B4D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6C9C6E62-C83B-A372-F057-EC45E6673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E62B52B7-BE05-DE4E-3181-05F2B07BB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 -&gt;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['Pikachu', 'Squirtle', 'Charizard']</a:t>
            </a:r>
          </a:p>
        </p:txBody>
      </p:sp>
    </p:spTree>
    <p:extLst>
      <p:ext uri="{BB962C8B-B14F-4D97-AF65-F5344CB8AC3E}">
        <p14:creationId xmlns:p14="http://schemas.microsoft.com/office/powerpoint/2010/main" val="255285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58DEE1E1-A535-BE1A-10F9-2C505F26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A1C26F1D-1FAD-504B-5E75-8C6986E717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F04675CD-2B9F-BC87-074A-EE3C23F8B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ts val="1425"/>
              </a:lnSpc>
              <a:buFont typeface="+mj-lt"/>
              <a:buAutoNum type="arabicPeriod"/>
            </a:pP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LIST.SORT() -&gt;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pokemon_power_list.sort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8300" marR="0" lvl="0" indent="-22860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LIST.REVERSE() -&gt;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pokemon_power_list.reverse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</a:br>
            <a:endParaRPr lang="en-CA" sz="1100" dirty="0"/>
          </a:p>
          <a:p>
            <a:pPr marL="368300" indent="-228600">
              <a:lnSpc>
                <a:spcPts val="1425"/>
              </a:lnSpc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4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E7A4E68D-9EE5-FF38-CBDA-6F6B3E09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929055A3-FE0F-C710-B098-41BF5ABE8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7AC9DBCF-4326-1742-2607-C3C68EF92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Option: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[50, 30, 90]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14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1561DEA7-259C-7A4C-639E-23BF3A891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0E74263C-B736-577B-BAED-A45F330E6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A4480B77-4C6A-554A-6EF1-72A504D62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Coin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Coin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02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A2D5FE7-A788-CD17-E336-9018B05E1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41998026-4A2A-73CD-96D1-3F57D698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04D19469-DC0A-D13D-D632-59A2B7D11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Mushroom 5 ['Mega Mushroom', 'Super Star']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6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91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4.xml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slide" Target="slide4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8.xml"/><Relationship Id="rId15" Type="http://schemas.openxmlformats.org/officeDocument/2006/relationships/slide" Target="slide13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9.xml"/><Relationship Id="rId1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/>
              <a:t>MIDTERM REVIEW</a:t>
            </a: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67010DD7-8006-1FA3-88E7-8F1CE185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35F2FE6-EDA5-1E1E-DF0B-D5238BE595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D98D8553-AD2E-9075-C8C5-38EE9DEC21F6}"/>
              </a:ext>
            </a:extLst>
          </p:cNvPr>
          <p:cNvSpPr txBox="1">
            <a:spLocks/>
          </p:cNvSpPr>
          <p:nvPr/>
        </p:nvSpPr>
        <p:spPr>
          <a:xfrm>
            <a:off x="382028" y="1133035"/>
            <a:ext cx="8112902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1600" dirty="0"/>
              <a:t>Which is the correct output?</a:t>
            </a:r>
            <a:endParaRPr lang="en-CA" sz="1600" dirty="0"/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B518509-198C-37E5-20EC-8B2D94A03ABE}"/>
              </a:ext>
            </a:extLst>
          </p:cNvPr>
          <p:cNvSpPr txBox="1">
            <a:spLocks/>
          </p:cNvSpPr>
          <p:nvPr/>
        </p:nvSpPr>
        <p:spPr>
          <a:xfrm>
            <a:off x="2158660" y="616417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sz="2000" dirty="0">
                <a:latin typeface="Bebas Neue"/>
                <a:ea typeface="Bebas Neue"/>
                <a:cs typeface="Bebas Neue"/>
                <a:sym typeface="Bebas Neue"/>
              </a:rPr>
              <a:t> Navigating the Warp Zones </a:t>
            </a:r>
            <a:r>
              <a:rPr lang="en-CA" sz="2000" dirty="0"/>
              <a:t>· </a:t>
            </a:r>
            <a:r>
              <a:rPr lang="en-CA" sz="2000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50D96-B925-70B5-5257-D0391A473209}"/>
              </a:ext>
            </a:extLst>
          </p:cNvPr>
          <p:cNvSpPr txBox="1"/>
          <p:nvPr/>
        </p:nvSpPr>
        <p:spPr>
          <a:xfrm>
            <a:off x="6664558" y="458591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BE5891F-EF2E-A3D9-E70F-DE0DDD15B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75" y="1690851"/>
            <a:ext cx="5302250" cy="1761797"/>
          </a:xfrm>
          <a:prstGeom prst="rect">
            <a:avLst/>
          </a:prstGeom>
        </p:spPr>
      </p:pic>
      <p:pic>
        <p:nvPicPr>
          <p:cNvPr id="8" name="Picture 7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6B5083DA-FFF6-64A5-FAE0-AC4072C21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121" y="3627760"/>
            <a:ext cx="1508920" cy="547976"/>
          </a:xfrm>
          <a:prstGeom prst="rect">
            <a:avLst/>
          </a:prstGeom>
        </p:spPr>
      </p:pic>
      <p:pic>
        <p:nvPicPr>
          <p:cNvPr id="13" name="Picture 12" descr="A black background with orange and pink text&#10;&#10;Description automatically generated">
            <a:extLst>
              <a:ext uri="{FF2B5EF4-FFF2-40B4-BE49-F238E27FC236}">
                <a16:creationId xmlns:a16="http://schemas.microsoft.com/office/drawing/2014/main" id="{BCC2EB81-3209-FAC1-22E0-B08BF9A94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293" y="3592293"/>
            <a:ext cx="1139159" cy="654247"/>
          </a:xfrm>
          <a:prstGeom prst="rect">
            <a:avLst/>
          </a:prstGeom>
        </p:spPr>
      </p:pic>
      <p:pic>
        <p:nvPicPr>
          <p:cNvPr id="17" name="Picture 16" descr="A black background with numbers and a white circle&#10;&#10;Description automatically generated">
            <a:extLst>
              <a:ext uri="{FF2B5EF4-FFF2-40B4-BE49-F238E27FC236}">
                <a16:creationId xmlns:a16="http://schemas.microsoft.com/office/drawing/2014/main" id="{7711BA30-C16D-5331-91F4-0F44F0AD2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704" y="3584701"/>
            <a:ext cx="1139160" cy="701657"/>
          </a:xfrm>
          <a:prstGeom prst="rect">
            <a:avLst/>
          </a:prstGeom>
        </p:spPr>
      </p:pic>
      <p:pic>
        <p:nvPicPr>
          <p:cNvPr id="26" name="Picture 25" descr="A black background with orange and pink text&#10;&#10;Description automatically generated">
            <a:extLst>
              <a:ext uri="{FF2B5EF4-FFF2-40B4-BE49-F238E27FC236}">
                <a16:creationId xmlns:a16="http://schemas.microsoft.com/office/drawing/2014/main" id="{E9AD6A3F-1C0F-24CB-5410-3C010D3A1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203" y="3522625"/>
            <a:ext cx="2798989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635DDE2E-9A73-2D46-BA2B-414F329B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08C040A-F6EB-F673-F12F-6EB4BA3CF4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BED3589-DA31-245D-5A46-059217B0A0CD}"/>
              </a:ext>
            </a:extLst>
          </p:cNvPr>
          <p:cNvSpPr txBox="1">
            <a:spLocks/>
          </p:cNvSpPr>
          <p:nvPr/>
        </p:nvSpPr>
        <p:spPr>
          <a:xfrm>
            <a:off x="1031098" y="1800480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800" dirty="0"/>
              <a:t>What is the Output?</a:t>
            </a:r>
            <a:endParaRPr lang="en-CA" sz="28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69D4E2CB-3935-1A32-5A67-874699A1343C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1324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Managing Your Minecraft Inventor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06A9B-478F-518E-D775-017249DC32DB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DA282F5-DD80-1A64-77EE-5EA363CD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848" y="2353630"/>
            <a:ext cx="6464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1CB597B5-8E84-CB92-0387-DEC444A63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6184A46D-62AB-CBBC-93FB-D6FEC88F67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2791D20-5514-1DA9-D522-9547572C5E09}"/>
              </a:ext>
            </a:extLst>
          </p:cNvPr>
          <p:cNvSpPr txBox="1">
            <a:spLocks/>
          </p:cNvSpPr>
          <p:nvPr/>
        </p:nvSpPr>
        <p:spPr>
          <a:xfrm>
            <a:off x="1031098" y="1291346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dirty="0"/>
              <a:t>What does the following code do?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5474B805-C50C-1C83-FE4B-53C1A4034BB9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Resources in Your Chest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188D-BFDD-2BC6-E2A0-791CCC2E11D1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BA49C50-38C6-CD6B-29F6-638F37C2B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134" y="1809109"/>
            <a:ext cx="4577732" cy="1605551"/>
          </a:xfrm>
          <a:prstGeom prst="rect">
            <a:avLst/>
          </a:prstGeom>
        </p:spPr>
      </p:pic>
      <p:pic>
        <p:nvPicPr>
          <p:cNvPr id="6" name="Picture 5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062E109-15D9-544E-76A4-598289ED7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123" y="3565057"/>
            <a:ext cx="384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70B3A37A-B28D-5619-47C4-D1CABA56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2966118-F792-35EF-56A2-49C1B481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6DBCF0BD-3DFC-B140-EA94-722C04A60786}"/>
              </a:ext>
            </a:extLst>
          </p:cNvPr>
          <p:cNvSpPr txBox="1">
            <a:spLocks/>
          </p:cNvSpPr>
          <p:nvPr/>
        </p:nvSpPr>
        <p:spPr>
          <a:xfrm>
            <a:off x="1286279" y="1393867"/>
            <a:ext cx="6173007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2000" dirty="0"/>
              <a:t>What is the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48830292-CB25-8DA8-9CAE-42BA654D169A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Trading with Villagers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FCC1-D264-4FD3-F96B-7605F41DA9E9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7AA7C62-754B-1813-62ED-0F53950D3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66" y="1913756"/>
            <a:ext cx="3030343" cy="23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41BB9B82-A9BC-E841-685C-B3D75B48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0FE2DFAB-E486-EC61-2712-9336DFC8B3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5536BFDD-3A11-77EE-0270-C14706135378}"/>
              </a:ext>
            </a:extLst>
          </p:cNvPr>
          <p:cNvSpPr txBox="1">
            <a:spLocks/>
          </p:cNvSpPr>
          <p:nvPr/>
        </p:nvSpPr>
        <p:spPr>
          <a:xfrm>
            <a:off x="908861" y="1668024"/>
            <a:ext cx="7326274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Which one is the correct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B23339A3-3CC7-709A-0D8D-6371641BDED3}"/>
              </a:ext>
            </a:extLst>
          </p:cNvPr>
          <p:cNvSpPr txBox="1">
            <a:spLocks/>
          </p:cNvSpPr>
          <p:nvPr/>
        </p:nvSpPr>
        <p:spPr>
          <a:xfrm>
            <a:off x="1541419" y="722681"/>
            <a:ext cx="6198716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Upgrading Weapons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AFE0D-819D-C224-13F2-45398FE21549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57AFAD4-808C-941D-0DD4-E36BD6B4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869" y="2298033"/>
            <a:ext cx="2669131" cy="1815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0DD81-A426-D3F1-3031-86DF52497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765" y="2687630"/>
            <a:ext cx="2498366" cy="9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D771849E-6DB4-1ED2-87F5-1442593C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EBFBF4FC-6F7A-4C3F-5ABF-84F62A796E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C16FE602-6F33-8F2D-9F16-84EB0C807503}"/>
              </a:ext>
            </a:extLst>
          </p:cNvPr>
          <p:cNvSpPr txBox="1">
            <a:spLocks/>
          </p:cNvSpPr>
          <p:nvPr/>
        </p:nvSpPr>
        <p:spPr>
          <a:xfrm>
            <a:off x="1031098" y="1410342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What is the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1D1E83E2-5B03-DEB2-6FA2-69FF596569A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Weapon Loadout Configuration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7F9A5-1F3F-906E-96D8-A5093967BE93}"/>
              </a:ext>
            </a:extLst>
          </p:cNvPr>
          <p:cNvSpPr txBox="1"/>
          <p:nvPr/>
        </p:nvSpPr>
        <p:spPr>
          <a:xfrm>
            <a:off x="6706752" y="456497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AF0CEBC0-6633-5A5A-E765-762525A25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48" y="1963492"/>
            <a:ext cx="5930900" cy="1485900"/>
          </a:xfrm>
          <a:prstGeom prst="rect">
            <a:avLst/>
          </a:prstGeom>
        </p:spPr>
      </p:pic>
      <p:pic>
        <p:nvPicPr>
          <p:cNvPr id="8" name="Picture 7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47EF1EA3-C296-ECC9-A42B-B9A01D52D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825" y="3571435"/>
            <a:ext cx="1765300" cy="844550"/>
          </a:xfrm>
          <a:prstGeom prst="rect">
            <a:avLst/>
          </a:prstGeom>
        </p:spPr>
      </p:pic>
      <p:pic>
        <p:nvPicPr>
          <p:cNvPr id="14" name="Picture 13" descr="A black background with pink numbers&#10;&#10;Description automatically generated">
            <a:extLst>
              <a:ext uri="{FF2B5EF4-FFF2-40B4-BE49-F238E27FC236}">
                <a16:creationId xmlns:a16="http://schemas.microsoft.com/office/drawing/2014/main" id="{75226BB9-57A9-460D-D3AC-EE8F9848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441" y="3528660"/>
            <a:ext cx="873738" cy="873738"/>
          </a:xfrm>
          <a:prstGeom prst="rect">
            <a:avLst/>
          </a:prstGeom>
        </p:spPr>
      </p:pic>
      <p:pic>
        <p:nvPicPr>
          <p:cNvPr id="16" name="Picture 15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4A91C09C-80FC-4C8C-20BC-90584376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555" y="3545278"/>
            <a:ext cx="1494599" cy="870707"/>
          </a:xfrm>
          <a:prstGeom prst="rect">
            <a:avLst/>
          </a:prstGeom>
        </p:spPr>
      </p:pic>
      <p:pic>
        <p:nvPicPr>
          <p:cNvPr id="20" name="Picture 19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FBC5E35F-DF5A-1161-D7ED-E64AE3BD7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537" y="3537785"/>
            <a:ext cx="1625600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7097EC60-C45F-9BDC-10F0-47DCD0D4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43AFAC8F-12B1-D861-1F8A-8B135DBE3F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69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27EF8254-5924-4AD0-1E75-9E9FF97FF18E}"/>
              </a:ext>
            </a:extLst>
          </p:cNvPr>
          <p:cNvSpPr txBox="1">
            <a:spLocks/>
          </p:cNvSpPr>
          <p:nvPr/>
        </p:nvSpPr>
        <p:spPr>
          <a:xfrm>
            <a:off x="2307038" y="1280665"/>
            <a:ext cx="4667478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2000" dirty="0"/>
              <a:t>What is the output?</a:t>
            </a:r>
            <a:endParaRPr lang="en-CA" sz="40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A74D1A54-C2E9-F5D6-4AB5-D9A15137B068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589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Extra Lives &amp; Score Calculation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6F58C-EB2B-2C0A-9438-36738C85DFA0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5616E-F4FE-0D0B-C1C6-D467A0458CE1}"/>
                  </a:ext>
                </a:extLst>
              </p14:cNvPr>
              <p14:cNvContentPartPr/>
              <p14:nvPr/>
            </p14:nvContentPartPr>
            <p14:xfrm>
              <a:off x="1678233" y="298035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5616E-F4FE-0D0B-C1C6-D467A0458C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2113" y="297423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1CC9534-BE8A-7A11-FC17-1292CB12C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200" y="1927961"/>
            <a:ext cx="41656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0517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463167" y="178736"/>
            <a:ext cx="8398041" cy="973024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CA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chemeClr val="accent3">
                      <a:lumMod val="40000"/>
                      <a:lumOff val="60000"/>
                      <a:alpha val="50000"/>
                    </a:schemeClr>
                  </a:innerShdw>
                </a:effectLst>
                <a:latin typeface="Bebas Neue"/>
              </a:rPr>
              <a:t>The Library of Survival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34E6E-4E80-34BF-6A7C-EE848D73F5B2}"/>
              </a:ext>
            </a:extLst>
          </p:cNvPr>
          <p:cNvSpPr txBox="1"/>
          <p:nvPr/>
        </p:nvSpPr>
        <p:spPr>
          <a:xfrm>
            <a:off x="2328110" y="4007077"/>
            <a:ext cx="44877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b="1" i="0" dirty="0">
                <a:effectLst/>
                <a:latin typeface="+mj-lt"/>
              </a:rPr>
              <a:t>You are given access to a massive library, you must pass this Test to advance. Fail, and you’re eliminated!</a:t>
            </a:r>
            <a:endParaRPr lang="en-US" sz="1100" b="1" dirty="0">
              <a:latin typeface="+mj-lt"/>
            </a:endParaRPr>
          </a:p>
        </p:txBody>
      </p:sp>
      <p:sp>
        <p:nvSpPr>
          <p:cNvPr id="4" name="Google Shape;283;p19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C28EE61-013E-583D-347D-ECE220B5A516}"/>
              </a:ext>
            </a:extLst>
          </p:cNvPr>
          <p:cNvSpPr txBox="1">
            <a:spLocks/>
          </p:cNvSpPr>
          <p:nvPr/>
        </p:nvSpPr>
        <p:spPr>
          <a:xfrm>
            <a:off x="6007983" y="4668269"/>
            <a:ext cx="357236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b="0" dirty="0"/>
              <a:t>Go to the Task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5FEC349E-6749-6CDD-A7F4-2C00BC78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94BDB96F-35EE-B53C-BAA9-5D42F93D7116}"/>
              </a:ext>
            </a:extLst>
          </p:cNvPr>
          <p:cNvSpPr txBox="1">
            <a:spLocks/>
          </p:cNvSpPr>
          <p:nvPr/>
        </p:nvSpPr>
        <p:spPr>
          <a:xfrm>
            <a:off x="2785811" y="567965"/>
            <a:ext cx="357236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b="0" dirty="0"/>
              <a:t>Function Description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0908C67-476B-18B4-F7AF-353A192F8354}"/>
              </a:ext>
            </a:extLst>
          </p:cNvPr>
          <p:cNvSpPr txBox="1">
            <a:spLocks/>
          </p:cNvSpPr>
          <p:nvPr/>
        </p:nvSpPr>
        <p:spPr>
          <a:xfrm>
            <a:off x="2158654" y="101239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solidFill>
                  <a:schemeClr val="bg1"/>
                </a:solidFill>
                <a:latin typeface="Bebas Neue"/>
                <a:ea typeface="Bebas Neue"/>
                <a:cs typeface="Bebas Neue"/>
                <a:sym typeface="Bebas Neue"/>
              </a:rPr>
              <a:t>  TASK: Filter and Organize Books by Genre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CA2E1-11BD-CE86-F967-83D7FF46FBB4}"/>
              </a:ext>
            </a:extLst>
          </p:cNvPr>
          <p:cNvSpPr txBox="1"/>
          <p:nvPr/>
        </p:nvSpPr>
        <p:spPr>
          <a:xfrm>
            <a:off x="7639835" y="483572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961A7-7537-FCB6-47E3-206110AF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161" y="908913"/>
            <a:ext cx="5489664" cy="224744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1024491-3674-1118-4B89-35D6B385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1" t="20205" r="5609" b="6716"/>
          <a:stretch/>
        </p:blipFill>
        <p:spPr>
          <a:xfrm>
            <a:off x="501513" y="3492368"/>
            <a:ext cx="3319637" cy="1390221"/>
          </a:xfrm>
          <a:prstGeom prst="rect">
            <a:avLst/>
          </a:prstGeom>
        </p:spPr>
      </p:pic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C2F46283-576D-7E5A-03F6-A976C342790D}"/>
              </a:ext>
            </a:extLst>
          </p:cNvPr>
          <p:cNvSpPr txBox="1">
            <a:spLocks/>
          </p:cNvSpPr>
          <p:nvPr/>
        </p:nvSpPr>
        <p:spPr>
          <a:xfrm>
            <a:off x="1505978" y="3309548"/>
            <a:ext cx="205465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 algn="l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Example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FE63D-85F9-209B-4C4E-BA0CBEE80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926" y="3472543"/>
            <a:ext cx="3588561" cy="43012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A0536EA-A8A4-CBB8-7957-0B84FEA975A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b="6146"/>
          <a:stretch/>
        </p:blipFill>
        <p:spPr>
          <a:xfrm>
            <a:off x="5053926" y="3990455"/>
            <a:ext cx="3646526" cy="892134"/>
          </a:xfrm>
          <a:prstGeom prst="rect">
            <a:avLst/>
          </a:prstGeom>
        </p:spPr>
      </p:pic>
      <p:sp>
        <p:nvSpPr>
          <p:cNvPr id="14" name="Google Shape;283;p19">
            <a:extLst>
              <a:ext uri="{FF2B5EF4-FFF2-40B4-BE49-F238E27FC236}">
                <a16:creationId xmlns:a16="http://schemas.microsoft.com/office/drawing/2014/main" id="{9249BE74-FC02-0D17-1CBD-F0348BAE0A23}"/>
              </a:ext>
            </a:extLst>
          </p:cNvPr>
          <p:cNvSpPr txBox="1">
            <a:spLocks/>
          </p:cNvSpPr>
          <p:nvPr/>
        </p:nvSpPr>
        <p:spPr>
          <a:xfrm>
            <a:off x="3560632" y="3759232"/>
            <a:ext cx="1383625" cy="307776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Function Call </a:t>
            </a:r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endParaRPr lang="en-CA" sz="1100" b="0" dirty="0"/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endParaRPr lang="en-CA" sz="1100" b="0" dirty="0"/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9362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Rules of the GAME</a:t>
            </a:r>
            <a:endParaRPr lang="en-CA"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/>
              <a:t>Must tell us which discipline you’re in before you answer for points (we’ll rely on the honour system) </a:t>
            </a:r>
          </a:p>
          <a:p>
            <a:r>
              <a:rPr lang="en-CA" sz="1600"/>
              <a:t>If you get the answer right, you pick the next category</a:t>
            </a:r>
          </a:p>
          <a:p>
            <a:r>
              <a:rPr lang="en-CA" sz="1600"/>
              <a:t>If you get the answer wrong, the next person whose hand is up can steal </a:t>
            </a:r>
          </a:p>
          <a:p>
            <a:r>
              <a:rPr lang="en-CA" sz="1600"/>
              <a:t>Everyone is here to learn and review for the midterm so be kind to everyone who answers!</a:t>
            </a:r>
            <a:endParaRPr lang="en-CA" sz="1600"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9376BAB5-E30F-F131-ED2B-A15B0EF7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>
            <a:extLst>
              <a:ext uri="{FF2B5EF4-FFF2-40B4-BE49-F238E27FC236}">
                <a16:creationId xmlns:a16="http://schemas.microsoft.com/office/drawing/2014/main" id="{46148D13-B41A-4C17-2D43-F5BBD7B370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6612" y="454229"/>
            <a:ext cx="7753350" cy="4841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Panel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43BD9-4FED-BBC6-A127-AE667B4E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41909"/>
              </p:ext>
            </p:extLst>
          </p:nvPr>
        </p:nvGraphicFramePr>
        <p:xfrm>
          <a:off x="1736341" y="1265359"/>
          <a:ext cx="5593004" cy="2973424"/>
        </p:xfrm>
        <a:graphic>
          <a:graphicData uri="http://schemas.openxmlformats.org/drawingml/2006/table">
            <a:tbl>
              <a:tblPr firstRow="1" bandRow="1"/>
              <a:tblGrid>
                <a:gridCol w="1398251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3" name="Google Shape;237;p17">
            <a:hlinkClick r:id="rId3" action="ppaction://hlinksldjump"/>
            <a:extLst>
              <a:ext uri="{FF2B5EF4-FFF2-40B4-BE49-F238E27FC236}">
                <a16:creationId xmlns:a16="http://schemas.microsoft.com/office/drawing/2014/main" id="{5CC6DAC1-2ED3-2B1A-FE14-90EE6B510D71}"/>
              </a:ext>
            </a:extLst>
          </p:cNvPr>
          <p:cNvSpPr txBox="1"/>
          <p:nvPr/>
        </p:nvSpPr>
        <p:spPr>
          <a:xfrm>
            <a:off x="1868877" y="144076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Pokémon GO: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Catch ‘Em All</a:t>
            </a:r>
          </a:p>
        </p:txBody>
      </p:sp>
      <p:sp>
        <p:nvSpPr>
          <p:cNvPr id="4" name="Google Shape;238;p17">
            <a:hlinkClick r:id="rId4" action="ppaction://hlinksldjump"/>
            <a:extLst>
              <a:ext uri="{FF2B5EF4-FFF2-40B4-BE49-F238E27FC236}">
                <a16:creationId xmlns:a16="http://schemas.microsoft.com/office/drawing/2014/main" id="{98A9C8CE-3400-586B-320A-12FD3F040B2D}"/>
              </a:ext>
            </a:extLst>
          </p:cNvPr>
          <p:cNvSpPr txBox="1"/>
          <p:nvPr/>
        </p:nvSpPr>
        <p:spPr>
          <a:xfrm>
            <a:off x="3235040" y="14252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SUPER Mario: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COIN RUSH!</a:t>
            </a:r>
          </a:p>
        </p:txBody>
      </p:sp>
      <p:sp>
        <p:nvSpPr>
          <p:cNvPr id="5" name="Google Shape;240;p17">
            <a:hlinkClick r:id="rId5" action="ppaction://hlinksldjump"/>
            <a:extLst>
              <a:ext uri="{FF2B5EF4-FFF2-40B4-BE49-F238E27FC236}">
                <a16:creationId xmlns:a16="http://schemas.microsoft.com/office/drawing/2014/main" id="{E2FD9149-3696-BF21-41E1-C77181FD715F}"/>
              </a:ext>
            </a:extLst>
          </p:cNvPr>
          <p:cNvSpPr txBox="1"/>
          <p:nvPr/>
        </p:nvSpPr>
        <p:spPr>
          <a:xfrm>
            <a:off x="4613800" y="14157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Minecraft: Mastering Resources &amp; Trades</a:t>
            </a:r>
          </a:p>
        </p:txBody>
      </p:sp>
      <p:sp>
        <p:nvSpPr>
          <p:cNvPr id="6" name="Google Shape;241;p17">
            <a:hlinkClick r:id="" action="ppaction://noaction"/>
            <a:extLst>
              <a:ext uri="{FF2B5EF4-FFF2-40B4-BE49-F238E27FC236}">
                <a16:creationId xmlns:a16="http://schemas.microsoft.com/office/drawing/2014/main" id="{54A87CDA-D2C5-07E4-937E-BF19AB4CE62C}"/>
              </a:ext>
            </a:extLst>
          </p:cNvPr>
          <p:cNvSpPr txBox="1"/>
          <p:nvPr/>
        </p:nvSpPr>
        <p:spPr>
          <a:xfrm>
            <a:off x="5982245" y="140135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Super Contra: Power-Up Tactics</a:t>
            </a:r>
          </a:p>
        </p:txBody>
      </p:sp>
      <p:sp>
        <p:nvSpPr>
          <p:cNvPr id="7" name="1/250">
            <a:hlinkClick r:id="rId3" action="ppaction://hlinksldjump"/>
            <a:extLst>
              <a:ext uri="{FF2B5EF4-FFF2-40B4-BE49-F238E27FC236}">
                <a16:creationId xmlns:a16="http://schemas.microsoft.com/office/drawing/2014/main" id="{891B49D2-FF09-0B1D-FB24-CF76A2CAB00B}"/>
              </a:ext>
            </a:extLst>
          </p:cNvPr>
          <p:cNvSpPr txBox="1"/>
          <p:nvPr/>
        </p:nvSpPr>
        <p:spPr>
          <a:xfrm>
            <a:off x="1868877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1/500">
            <a:hlinkClick r:id="rId6" action="ppaction://hlinksldjump"/>
            <a:extLst>
              <a:ext uri="{FF2B5EF4-FFF2-40B4-BE49-F238E27FC236}">
                <a16:creationId xmlns:a16="http://schemas.microsoft.com/office/drawing/2014/main" id="{68897BA4-47C0-147A-E028-23CA26A0A20A}"/>
              </a:ext>
            </a:extLst>
          </p:cNvPr>
          <p:cNvSpPr txBox="1"/>
          <p:nvPr/>
        </p:nvSpPr>
        <p:spPr>
          <a:xfrm>
            <a:off x="1868877" y="28493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1/1000">
            <a:hlinkClick r:id="rId7" action="ppaction://hlinksldjump"/>
            <a:extLst>
              <a:ext uri="{FF2B5EF4-FFF2-40B4-BE49-F238E27FC236}">
                <a16:creationId xmlns:a16="http://schemas.microsoft.com/office/drawing/2014/main" id="{30B668A8-E723-3570-A78F-E05D9E80E9A4}"/>
              </a:ext>
            </a:extLst>
          </p:cNvPr>
          <p:cNvSpPr txBox="1"/>
          <p:nvPr/>
        </p:nvSpPr>
        <p:spPr>
          <a:xfrm>
            <a:off x="1862505" y="357292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2/250">
            <a:hlinkClick r:id="rId8" action="ppaction://hlinksldjump"/>
            <a:extLst>
              <a:ext uri="{FF2B5EF4-FFF2-40B4-BE49-F238E27FC236}">
                <a16:creationId xmlns:a16="http://schemas.microsoft.com/office/drawing/2014/main" id="{FE70CA22-A0EB-EE7A-E65E-FF294C199E75}"/>
              </a:ext>
            </a:extLst>
          </p:cNvPr>
          <p:cNvSpPr txBox="1"/>
          <p:nvPr/>
        </p:nvSpPr>
        <p:spPr>
          <a:xfrm>
            <a:off x="3237288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2/500">
            <a:hlinkClick r:id="rId9" action="ppaction://hlinksldjump"/>
            <a:extLst>
              <a:ext uri="{FF2B5EF4-FFF2-40B4-BE49-F238E27FC236}">
                <a16:creationId xmlns:a16="http://schemas.microsoft.com/office/drawing/2014/main" id="{9C12C68A-C4D9-0B6B-CBF7-7ACE4D37CAD8}"/>
              </a:ext>
            </a:extLst>
          </p:cNvPr>
          <p:cNvSpPr txBox="1"/>
          <p:nvPr/>
        </p:nvSpPr>
        <p:spPr>
          <a:xfrm>
            <a:off x="3235040" y="28425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1000">
            <a:hlinkClick r:id="rId10" action="ppaction://hlinksldjump"/>
            <a:extLst>
              <a:ext uri="{FF2B5EF4-FFF2-40B4-BE49-F238E27FC236}">
                <a16:creationId xmlns:a16="http://schemas.microsoft.com/office/drawing/2014/main" id="{0FDF62AE-0DDD-9185-C0C6-73A92BEAFC3C}"/>
              </a:ext>
            </a:extLst>
          </p:cNvPr>
          <p:cNvSpPr txBox="1"/>
          <p:nvPr/>
        </p:nvSpPr>
        <p:spPr>
          <a:xfrm>
            <a:off x="3245423" y="356664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4/250">
            <a:hlinkClick r:id="rId11" action="ppaction://hlinksldjump"/>
            <a:extLst>
              <a:ext uri="{FF2B5EF4-FFF2-40B4-BE49-F238E27FC236}">
                <a16:creationId xmlns:a16="http://schemas.microsoft.com/office/drawing/2014/main" id="{DD918F8F-5B43-D009-3452-7BCA159538EB}"/>
              </a:ext>
            </a:extLst>
          </p:cNvPr>
          <p:cNvSpPr txBox="1"/>
          <p:nvPr/>
        </p:nvSpPr>
        <p:spPr>
          <a:xfrm>
            <a:off x="4605699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5/250">
            <a:hlinkClick r:id="rId12" action="ppaction://hlinksldjump"/>
            <a:extLst>
              <a:ext uri="{FF2B5EF4-FFF2-40B4-BE49-F238E27FC236}">
                <a16:creationId xmlns:a16="http://schemas.microsoft.com/office/drawing/2014/main" id="{07D547D2-2FC5-59FA-ECED-903CCFFEA5EB}"/>
              </a:ext>
            </a:extLst>
          </p:cNvPr>
          <p:cNvSpPr txBox="1"/>
          <p:nvPr/>
        </p:nvSpPr>
        <p:spPr>
          <a:xfrm>
            <a:off x="5974110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3" action="ppaction://hlinksldjump"/>
            <a:extLst>
              <a:ext uri="{FF2B5EF4-FFF2-40B4-BE49-F238E27FC236}">
                <a16:creationId xmlns:a16="http://schemas.microsoft.com/office/drawing/2014/main" id="{1FB4C512-5EC9-50B8-689E-996DBFB78C84}"/>
              </a:ext>
            </a:extLst>
          </p:cNvPr>
          <p:cNvSpPr txBox="1"/>
          <p:nvPr/>
        </p:nvSpPr>
        <p:spPr>
          <a:xfrm>
            <a:off x="5982245" y="283518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5/1000">
            <a:hlinkClick r:id="rId14" action="ppaction://hlinksldjump"/>
            <a:extLst>
              <a:ext uri="{FF2B5EF4-FFF2-40B4-BE49-F238E27FC236}">
                <a16:creationId xmlns:a16="http://schemas.microsoft.com/office/drawing/2014/main" id="{D1EAE432-3EC7-58A3-F993-01C82EA0F314}"/>
              </a:ext>
            </a:extLst>
          </p:cNvPr>
          <p:cNvSpPr txBox="1"/>
          <p:nvPr/>
        </p:nvSpPr>
        <p:spPr>
          <a:xfrm>
            <a:off x="5982245" y="355279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4/500">
            <a:hlinkClick r:id="rId4" action="ppaction://hlinksldjump"/>
            <a:extLst>
              <a:ext uri="{FF2B5EF4-FFF2-40B4-BE49-F238E27FC236}">
                <a16:creationId xmlns:a16="http://schemas.microsoft.com/office/drawing/2014/main" id="{8DFA1B66-DCA3-5E10-2966-E00AFF556C51}"/>
              </a:ext>
            </a:extLst>
          </p:cNvPr>
          <p:cNvSpPr txBox="1"/>
          <p:nvPr/>
        </p:nvSpPr>
        <p:spPr>
          <a:xfrm>
            <a:off x="4613800" y="284372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036B9C9D-BFE2-9FD1-6F40-BDD47526EB9E}"/>
              </a:ext>
            </a:extLst>
          </p:cNvPr>
          <p:cNvSpPr txBox="1"/>
          <p:nvPr/>
        </p:nvSpPr>
        <p:spPr>
          <a:xfrm>
            <a:off x="4605699" y="35430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36;p17">
            <a:extLst>
              <a:ext uri="{FF2B5EF4-FFF2-40B4-BE49-F238E27FC236}">
                <a16:creationId xmlns:a16="http://schemas.microsoft.com/office/drawing/2014/main" id="{247FAA3C-6CA7-A326-CB71-1A4FF9242D60}"/>
              </a:ext>
            </a:extLst>
          </p:cNvPr>
          <p:cNvSpPr txBox="1">
            <a:spLocks/>
          </p:cNvSpPr>
          <p:nvPr/>
        </p:nvSpPr>
        <p:spPr>
          <a:xfrm>
            <a:off x="634448" y="4420569"/>
            <a:ext cx="7753350" cy="48418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CA" sz="1800" dirty="0">
                <a:hlinkClick r:id="rId16" action="ppaction://hlinksldjump"/>
              </a:rPr>
              <a:t>FINAL JEOPARDY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868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51BD09BB-4AD3-2A5A-C5CD-E5B82D79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84F5BF3-B6B3-96C5-93BB-29D03F05A0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5C65A50-FB62-7EDC-E78B-5F1BF30E9C75}"/>
              </a:ext>
            </a:extLst>
          </p:cNvPr>
          <p:cNvSpPr txBox="1">
            <a:spLocks/>
          </p:cNvSpPr>
          <p:nvPr/>
        </p:nvSpPr>
        <p:spPr>
          <a:xfrm>
            <a:off x="1099877" y="1404835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0F936A6-6563-594B-9793-DC77BDB7628F}"/>
              </a:ext>
            </a:extLst>
          </p:cNvPr>
          <p:cNvSpPr txBox="1">
            <a:spLocks/>
          </p:cNvSpPr>
          <p:nvPr/>
        </p:nvSpPr>
        <p:spPr>
          <a:xfrm>
            <a:off x="2159690" y="722681"/>
            <a:ext cx="4824620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 Rearranging Pokémon Stats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9D5B2-6E39-A466-F1BB-C61467C2C2D5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black background with text&#10;&#10;Description automatically generated">
            <a:extLst>
              <a:ext uri="{FF2B5EF4-FFF2-40B4-BE49-F238E27FC236}">
                <a16:creationId xmlns:a16="http://schemas.microsoft.com/office/drawing/2014/main" id="{80A4EC36-7CA7-D022-4B3B-D5EEE48A3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777" y="2054082"/>
            <a:ext cx="5080000" cy="990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12B5BA-156E-659F-C5EC-6B02AE283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296" y="3257318"/>
            <a:ext cx="2933408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47BA48B8-2B0B-5BEC-3D71-A0CF7885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9426C40-F8AA-7688-2C7F-604A995396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08E4D28D-986A-0C5C-E407-0DA4CAFF1A9D}"/>
              </a:ext>
            </a:extLst>
          </p:cNvPr>
          <p:cNvSpPr txBox="1">
            <a:spLocks/>
          </p:cNvSpPr>
          <p:nvPr/>
        </p:nvSpPr>
        <p:spPr>
          <a:xfrm>
            <a:off x="786624" y="1407841"/>
            <a:ext cx="7622791" cy="82225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1600" dirty="0"/>
              <a:t>How can you transform the following list: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414D346F-BEE5-9A7F-DEFA-2B46502A777A}"/>
              </a:ext>
            </a:extLst>
          </p:cNvPr>
          <p:cNvSpPr txBox="1">
            <a:spLocks/>
          </p:cNvSpPr>
          <p:nvPr/>
        </p:nvSpPr>
        <p:spPr>
          <a:xfrm>
            <a:off x="2385945" y="722681"/>
            <a:ext cx="4509663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Pokémon Power Rankings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72E25-6A31-EEB8-A88D-D28CFA658B2C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D3CEF-DC8C-7FED-BC42-DD09B997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317"/>
          <a:stretch/>
        </p:blipFill>
        <p:spPr>
          <a:xfrm>
            <a:off x="1640512" y="2071475"/>
            <a:ext cx="6000527" cy="626010"/>
          </a:xfrm>
          <a:prstGeom prst="rect">
            <a:avLst/>
          </a:prstGeom>
        </p:spPr>
      </p:pic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2714D765-A326-1CA2-C7AF-7B7AD7FB1384}"/>
              </a:ext>
            </a:extLst>
          </p:cNvPr>
          <p:cNvSpPr txBox="1">
            <a:spLocks/>
          </p:cNvSpPr>
          <p:nvPr/>
        </p:nvSpPr>
        <p:spPr>
          <a:xfrm>
            <a:off x="786624" y="2697485"/>
            <a:ext cx="7622791" cy="82225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1600" dirty="0"/>
              <a:t>into this output in the fewest steps??</a:t>
            </a:r>
            <a:endParaRPr lang="en-CA" sz="1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 descr="A black background with pink numbers&#10;&#10;Description automatically generated">
            <a:extLst>
              <a:ext uri="{FF2B5EF4-FFF2-40B4-BE49-F238E27FC236}">
                <a16:creationId xmlns:a16="http://schemas.microsoft.com/office/drawing/2014/main" id="{C5EDD224-6909-6C0A-4424-EE25F4CE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3857"/>
          <a:stretch/>
        </p:blipFill>
        <p:spPr>
          <a:xfrm>
            <a:off x="3062234" y="3310342"/>
            <a:ext cx="3019532" cy="5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FC7410E6-412E-F30B-80CD-116EB5C2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F4FB6F1A-89F5-7033-F980-BC36022C1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25A494EB-9128-8014-F11F-F1277E89F264}"/>
              </a:ext>
            </a:extLst>
          </p:cNvPr>
          <p:cNvSpPr txBox="1">
            <a:spLocks/>
          </p:cNvSpPr>
          <p:nvPr/>
        </p:nvSpPr>
        <p:spPr>
          <a:xfrm>
            <a:off x="1031100" y="1495461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0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CE68B6A1-2D06-1279-BC5A-8F831694CD49}"/>
              </a:ext>
            </a:extLst>
          </p:cNvPr>
          <p:cNvSpPr txBox="1">
            <a:spLocks/>
          </p:cNvSpPr>
          <p:nvPr/>
        </p:nvSpPr>
        <p:spPr>
          <a:xfrm>
            <a:off x="2367509" y="727515"/>
            <a:ext cx="508003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Pokémon Training </a:t>
            </a:r>
            <a:r>
              <a:rPr lang="en-CA" dirty="0" err="1">
                <a:latin typeface="Bebas Neue"/>
                <a:ea typeface="Bebas Neue"/>
                <a:cs typeface="Bebas Neue"/>
                <a:sym typeface="Bebas Neue"/>
              </a:rPr>
              <a:t>BoosT</a:t>
            </a:r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72180-B9BE-C1F8-FEAE-00218C959BBA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395F6-44F8-59B1-2DE1-EA6671EBE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577" y="2143519"/>
            <a:ext cx="4767943" cy="1646076"/>
          </a:xfrm>
          <a:prstGeom prst="rect">
            <a:avLst/>
          </a:prstGeom>
        </p:spPr>
      </p:pic>
      <p:pic>
        <p:nvPicPr>
          <p:cNvPr id="12" name="Picture 11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8795B76F-81B0-64E3-31FD-464D5B734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558" y="2432675"/>
            <a:ext cx="1892304" cy="10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0E9CCC7B-AF3B-02F0-8B4D-A2DA01F75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74EEAD6-7C1C-9FE8-97EF-A51B84796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D09AFDE7-3502-35AB-A30E-7D799771A0DF}"/>
              </a:ext>
            </a:extLst>
          </p:cNvPr>
          <p:cNvSpPr txBox="1">
            <a:spLocks/>
          </p:cNvSpPr>
          <p:nvPr/>
        </p:nvSpPr>
        <p:spPr>
          <a:xfrm>
            <a:off x="1031098" y="1626801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What is the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AE14E049-81CB-F2A9-2127-266B3DD119E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565614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sz="2400" dirty="0">
                <a:latin typeface="Bebas Neue"/>
                <a:ea typeface="Bebas Neue"/>
                <a:cs typeface="Bebas Neue"/>
                <a:sym typeface="Bebas Neue"/>
              </a:rPr>
              <a:t>Collecting Coins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3B375-10A0-C770-7640-B256642CCD14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563F6BA7-2D54-37AD-C68A-F5E5BBC26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48" y="2274859"/>
            <a:ext cx="6057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E7E8B823-547E-CF11-268E-54AAD821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534F2456-F0FC-059C-51E5-32C9F742D0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B7BC4B94-2114-DFDB-C80F-64471B96696D}"/>
              </a:ext>
            </a:extLst>
          </p:cNvPr>
          <p:cNvSpPr txBox="1">
            <a:spLocks/>
          </p:cNvSpPr>
          <p:nvPr/>
        </p:nvSpPr>
        <p:spPr>
          <a:xfrm>
            <a:off x="1031098" y="1280665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0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110BA402-67D2-C477-18A3-4DD235E8971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Power-Ups in Mario’s Inventory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  <a:br>
              <a:rPr lang="en-CA" dirty="0">
                <a:solidFill>
                  <a:srgbClr val="FFC319"/>
                </a:solidFill>
              </a:rPr>
            </a:br>
            <a:endParaRPr lang="en-CA" dirty="0">
              <a:solidFill>
                <a:srgbClr val="FFC31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8DFF-F948-2856-7C2D-23FAD12D3AA7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950FF-DAC1-4B64-B22B-530F79624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82" y="1773739"/>
            <a:ext cx="6115390" cy="163636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FCC6B05-A31D-6963-B9E6-C9A7907F8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48" y="3485224"/>
            <a:ext cx="4104900" cy="8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8225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4168</TotalTime>
  <Words>577</Words>
  <Application>Microsoft Macintosh PowerPoint</Application>
  <PresentationFormat>On-screen Show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Roboto</vt:lpstr>
      <vt:lpstr>Calibri</vt:lpstr>
      <vt:lpstr>Bebas Neue</vt:lpstr>
      <vt:lpstr>Della Respira</vt:lpstr>
      <vt:lpstr>Courier New</vt:lpstr>
      <vt:lpstr>Jeoparty template</vt:lpstr>
      <vt:lpstr>MIDTERM REVIEW</vt:lpstr>
      <vt:lpstr>PowerPoint Presentation</vt:lpstr>
      <vt:lpstr>Rules of the GAME</vt:lpstr>
      <vt:lpstr>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Tanishka Gupta</cp:lastModifiedBy>
  <cp:revision>57</cp:revision>
  <dcterms:modified xsi:type="dcterms:W3CDTF">2025-03-13T13:08:41Z</dcterms:modified>
</cp:coreProperties>
</file>