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59" r:id="rId3"/>
    <p:sldId id="354" r:id="rId4"/>
    <p:sldId id="355" r:id="rId5"/>
    <p:sldId id="358" r:id="rId6"/>
    <p:sldId id="356" r:id="rId7"/>
    <p:sldId id="359" r:id="rId8"/>
    <p:sldId id="357" r:id="rId9"/>
    <p:sldId id="360" r:id="rId10"/>
    <p:sldId id="361" r:id="rId11"/>
    <p:sldId id="363" r:id="rId12"/>
    <p:sldId id="364" r:id="rId13"/>
    <p:sldId id="362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83" r:id="rId22"/>
    <p:sldId id="372" r:id="rId23"/>
    <p:sldId id="375" r:id="rId24"/>
    <p:sldId id="377" r:id="rId25"/>
    <p:sldId id="374" r:id="rId26"/>
    <p:sldId id="376" r:id="rId27"/>
    <p:sldId id="378" r:id="rId28"/>
    <p:sldId id="379" r:id="rId29"/>
    <p:sldId id="380" r:id="rId30"/>
    <p:sldId id="381" r:id="rId31"/>
    <p:sldId id="382" r:id="rId32"/>
    <p:sldId id="353" r:id="rId33"/>
    <p:sldId id="342" r:id="rId34"/>
    <p:sldId id="343" r:id="rId35"/>
    <p:sldId id="345" r:id="rId36"/>
    <p:sldId id="346" r:id="rId37"/>
    <p:sldId id="347" r:id="rId38"/>
    <p:sldId id="348" r:id="rId39"/>
    <p:sldId id="349" r:id="rId40"/>
    <p:sldId id="263" r:id="rId41"/>
    <p:sldId id="264" r:id="rId42"/>
    <p:sldId id="261" r:id="rId43"/>
    <p:sldId id="326" r:id="rId44"/>
    <p:sldId id="384" r:id="rId45"/>
    <p:sldId id="385" r:id="rId46"/>
    <p:sldId id="387" r:id="rId47"/>
    <p:sldId id="388" r:id="rId48"/>
    <p:sldId id="401" r:id="rId49"/>
    <p:sldId id="389" r:id="rId50"/>
    <p:sldId id="390" r:id="rId51"/>
    <p:sldId id="402" r:id="rId52"/>
    <p:sldId id="391" r:id="rId53"/>
    <p:sldId id="392" r:id="rId54"/>
    <p:sldId id="393" r:id="rId55"/>
    <p:sldId id="403" r:id="rId56"/>
    <p:sldId id="394" r:id="rId57"/>
    <p:sldId id="395" r:id="rId58"/>
    <p:sldId id="404" r:id="rId59"/>
    <p:sldId id="396" r:id="rId60"/>
    <p:sldId id="397" r:id="rId61"/>
    <p:sldId id="405" r:id="rId62"/>
    <p:sldId id="398" r:id="rId63"/>
    <p:sldId id="407" r:id="rId64"/>
    <p:sldId id="262" r:id="rId65"/>
    <p:sldId id="327" r:id="rId66"/>
    <p:sldId id="329" r:id="rId67"/>
    <p:sldId id="330" r:id="rId68"/>
    <p:sldId id="350" r:id="rId69"/>
    <p:sldId id="351" r:id="rId70"/>
    <p:sldId id="352" r:id="rId71"/>
    <p:sldId id="331" r:id="rId72"/>
    <p:sldId id="332" r:id="rId73"/>
    <p:sldId id="344" r:id="rId74"/>
    <p:sldId id="265" r:id="rId75"/>
    <p:sldId id="266" r:id="rId76"/>
    <p:sldId id="333" r:id="rId77"/>
    <p:sldId id="341" r:id="rId78"/>
    <p:sldId id="408" r:id="rId79"/>
    <p:sldId id="324" r:id="rId80"/>
    <p:sldId id="409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5B"/>
    <a:srgbClr val="FF0066"/>
    <a:srgbClr val="FFFFFF"/>
    <a:srgbClr val="2D2D2D"/>
    <a:srgbClr val="CC99FF"/>
    <a:srgbClr val="00FF00"/>
    <a:srgbClr val="FF99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41:22.307"/>
    </inkml:context>
    <inkml:brush xml:id="br0">
      <inkml:brushProperty name="width" value="0.15875" units="cm"/>
      <inkml:brushProperty name="height" value="0.15875" units="cm"/>
      <inkml:brushProperty name="color" value="#7B8994"/>
    </inkml:brush>
  </inkml:definitions>
  <inkml:trace contextRef="#ctx0" brushRef="#br0">14414 919 24575,'-1'4'0,"0"0"0,0 0 0,-1 0 0,1 0 0,-1 0 0,0 0 0,0-1 0,-1 1 0,1-1 0,-1 0 0,0 0 0,1 0 0,-1 0 0,-4 3 0,-53 42 0,37-34 0,-1-1 0,0-1 0,-1 0 0,-36 10 0,-110 23 0,148-40 0,-142 29 0,-2-8 0,-179 5 0,-341-21 0,654-10 0,-3 0 0,-16 1 0,-1-2 0,1-3 0,-62-12 0,-462-129 0,250 60 0,-927-259 0,897 243 0,-65-25 0,-282-75 0,450 143 0,-262-23 0,-1129-5 0,421 130 0,-335 154 0,1056-97 0,393-72 0,1 3 0,-158 73 0,27 25 0,110-58 0,-320 192 0,347-196 0,3 4 0,-109 106 0,79-51 0,-147 131 0,244-230 0,0 3 0,2 0 0,1 2 0,2 1 0,1 2 0,2 0 0,-26 53 0,-79 129 0,-12 24 0,123-202 0,-22 71 0,31-84 0,-23 106 0,23-86 0,11-69 0,-1 0 0,-3-33 0,0 0 0,3 17 0,0 12 0,-2 0 0,0 1 0,-9-51 0,-34-55 0,27 87 0,9 24-96,-9-30-327,-3 1 0,-46-83 0,58 120-6403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41:24.044"/>
    </inkml:context>
    <inkml:brush xml:id="br0">
      <inkml:brushProperty name="width" value="0.15875" units="cm"/>
      <inkml:brushProperty name="height" value="0.15875" units="cm"/>
      <inkml:brushProperty name="color" value="#7B8994"/>
    </inkml:brush>
  </inkml:definitions>
  <inkml:trace contextRef="#ctx0" brushRef="#br0">0 401 24575,'6'-1'0,"-1"-1"0,1 1 0,-1-1 0,0 0 0,0-1 0,0 1 0,0-1 0,0 0 0,0 0 0,-1-1 0,1 1 0,-1-1 0,5-6 0,19-13 0,-5 5 0,-1 0 0,20-23 0,29-23 0,-42 41 0,43-30 0,-56 43 0,1 1 0,0 0 0,1 1 0,-1 1 0,1 1 0,23-5 0,33-13 0,-62 19 0,1 0 0,-1 1 0,1 0 0,1 1 0,-1 1 0,20-2 0,0 1-1365,-19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42:33.299"/>
    </inkml:context>
    <inkml:brush xml:id="br0">
      <inkml:brushProperty name="width" value="0.15875" units="cm"/>
      <inkml:brushProperty name="height" value="0.15875" units="cm"/>
      <inkml:brushProperty name="color" value="#7B8994"/>
    </inkml:brush>
  </inkml:definitions>
  <inkml:trace contextRef="#ctx0" brushRef="#br0">13823 1 24575,'1'0'0,"0"0"0,0 1 0,0-1 0,0 1 0,0-1 0,-1 1 0,1-1 0,0 1 0,0 0 0,-1-1 0,1 1 0,0 0 0,-1 0 0,1-1 0,-1 1 0,1 0 0,-1 0 0,0 0 0,1-1 0,-1 1 0,0 0 0,1 0 0,-1 0 0,0 0 0,0 0 0,0 0 0,0 1 0,2 31 0,-2-29 0,1 7 0,0 1 0,-1-1 0,-1 1 0,0-1 0,-1 1 0,0-1 0,-1 0 0,0 1 0,-1-1 0,-8 14 0,-17 30 0,15-25 0,-1-1 0,-2 0 0,-1-2 0,-37 43 0,-54 42 0,89-96 0,-1 0 0,-1-2 0,-1 0 0,0-1 0,-1-1 0,0 0 0,-1-2 0,-41 11 0,-30 8 0,-193 50 0,205-61 0,-158 29 0,-155 17 0,186-27 0,-213 18 0,123-10 0,34-18 0,105-17 0,-10 0 0,-283 58 0,303-49 0,-181 3 0,-156-22 0,214-3 0,-1109 3 0,1104-16 0,183 13 0,-99-17 0,-179-25 0,-629-108 0,617 91 0,158 28 0,26 10 0,31 5 0,-41-4 0,-239 1 0,177 15 0,-112-1 0,-1 6 0,-302 4 0,570 3 0,-186 30 0,-5 24 0,265-51 0,2 3 0,-1 1 0,2 2 0,-51 22 0,-159 89 0,161-76 0,50-28 0,-1 0 0,1 1 0,1 3 0,-40 30 0,12-2 0,37-30 0,0 2 0,2 1 0,1 1 0,-50 60 0,52-48 0,2 0 0,-30 69 0,14-12 0,41-96 0,0 1 0,0-1 0,0 0 0,0 0 0,0 0 0,0 1 0,0-1 0,0 0 0,0 0 0,0 1 0,0-1 0,0 0 0,0 0 0,0 1 0,0-1 0,0 0 0,0 0 0,0 0 0,-1 1 0,1-1 0,0 0 0,0 0 0,0 0 0,0 1 0,-1-1 0,1 0 0,0 0 0,0 0 0,0 0 0,-1 0 0,1 1 0,0-1 0,0 0 0,0 0 0,-1 0 0,1 0 0,0 0 0,0 0 0,-1 0 0,1 0 0,0 0 0,0 0 0,-1 0 0,1 0 0,0 0 0,0 0 0,-1 0 0,1 0 0,0 0 0,-1 0 0,-6-16 0,-5-48 0,6 30 0,-29-61 0,7 23 0,12 29 0,-30-56 0,-2 0 0,65 133 0,30 46 0,-29-53 0,-1 0 0,-2 1 0,0 0 0,-3 2 0,0-1 0,9 43 0,-5 9 0,-9-50 0,-1 1 0,1 41 0,38-140 0,-4 25 0,3 1 0,1 2 0,2 2 0,78-47 0,-120 81 0,1 0 0,-1 1 0,1-1 0,0 1 0,0 1 0,0-1 0,1 1 0,-1-1 0,0 2 0,10-1 0,72 3 0,-37 0 0,32-2-1365,-69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44:52.191"/>
    </inkml:context>
    <inkml:brush xml:id="br0">
      <inkml:brushProperty name="width" value="0.15875" units="cm"/>
      <inkml:brushProperty name="height" value="0.15875" units="cm"/>
      <inkml:brushProperty name="color" value="#7B8994"/>
    </inkml:brush>
  </inkml:definitions>
  <inkml:trace contextRef="#ctx0" brushRef="#br0">0 1981 24575,'1'-1'0,"0"0"0,0-1 0,0 1 0,0 0 0,0 0 0,0 0 0,0 0 0,0 0 0,1 1 0,-1-1 0,0 0 0,1 0 0,-1 0 0,1 0 0,-1 1 0,1 0 0,-1 0 0,1-1 0,-1 1 0,1-1 0,-1 1 0,3 0 0,37-7 0,-4 4 0,-1 1 0,1 2 0,-1 1 0,44 7 0,147 29 0,-224-37 0,213 44 0,-85-15 0,1-5 0,157 11 0,148 4 0,-221-8 0,295 77 0,-393-80 0,20 10 0,156 61 0,-76-22 0,323 56 0,-172-49 0,-81-11 0,424 60 0,-430-111 0,-110-10 0,484 0 0,-428-13 0,-87 1 0,142-1 0,-146-10 0,1-4 0,262-61 0,-281 45 0,140-56 0,-226 75 0,302-131 0,-142 55 0,13-6 0,347-212 0,-114 21 0,-271 175 0,-41 26 0,483-289 0,-130 163 0,-215 107 0,341-145 0,-42 25 0,17 36 0,-534 173 0,222-60 0,326-52 0,-119 52 0,-363 57 0,185-5 0,115 19 0,-278 4 0,-42-1 0,210 5 0,-244-2 0,1 4 0,0 0 0,57 17 0,206 67 0,-252-66 0,0 3 0,91 50 0,417 209 0,-547-271 0,0 2 0,-2 1 0,-1 0 0,0 2 0,-1 1 0,-3 1 0,0 0 0,-1 2 0,-2 0 0,21 33 0,10 24 0,-4 2 0,40 99 0,-78-158 0,-3 1 0,0 1 0,-2-1 0,-1 0 0,-1 1 0,-2 0 0,-2 30 0,0 252 0,0-309 0,0 0 0,0 0 0,0 0 0,0 0 0,0 0 0,0 0 0,0 1 0,0-1 0,0 0 0,0 0 0,0 0 0,0 0 0,0 0 0,0 1 0,0-1 0,0 0 0,0 0 0,0 0 0,0 0 0,0 0 0,0 0 0,0 0 0,0 0 0,0 0 0,-1 0 0,1 0 0,0 0 0,0 0 0,0 0 0,0 0 0,0 0 0,0 0 0,0 1 0,0-1 0,-1 0 0,1 0 0,0 0 0,0 0 0,0 0 0,0 0 0,0 0 0,0 0 0,-1 0 0,1 0 0,0 0 0,0 0 0,0 0 0,0 0 0,0 0 0,0 0 0,-1 0 0,1 0 0,0 0 0,0 0 0,0 0 0,0 0 0,0 0 0,0 0 0,-1 0 0,1 0 0,0-1 0,0 1 0,-12-9 0,-15-22 0,19 22 0,-17-18 0,-186-185 0,187 185 0,22 23 0,-1 0 0,0 1 0,-1-2 0,1 2 0,-1 0 0,0 0 0,0-1 0,0 1 0,0 1 0,-8-5 0,12 7 0,0 0 0,0 0 0,0 0 0,0 0 0,0 0 0,0 0 0,0 0 0,0-1 0,-1 1 0,1 0 0,0 0 0,0 0 0,0 0 0,0 0 0,0 0 0,0 0 0,0 0 0,0 0 0,-1 0 0,1 0 0,0 0 0,0 0 0,0 1 0,0-1 0,0 0 0,0 0 0,0 0 0,0 0 0,-1 0 0,1 0 0,0 0 0,0 0 0,0 0 0,0 0 0,0 0 0,0 0 0,0 0 0,0 0 0,0 1 0,0-1 0,0 0 0,0 0 0,0 0 0,0 0 0,0 0 0,0 0 0,0 0 0,0 0 0,0 1 0,0-1 0,0 0 0,0 0 0,0 0 0,0 0 0,0 0 0,0 0 0,0 0 0,0 0 0,0 0 0,0 0 0,0 0 0,0 0 0,0 0 0,0 0 0,4 11 0,9 10 0,8 2 0,59 59 0,-60-68 0,1 0 0,-1-2 0,2 0 0,1 0 0,40 14 0,-57-23 0,-1-1 0,1 1 0,-1 1 0,0-1 0,0 0 0,0 1 0,-1 0 0,1 0 0,4 8 0,31 45 0,-24-33 0,-16-24 0,1 1 0,-1-1 0,1 1 0,0-1 0,-1 0 0,1 1 0,0-1 0,0 0 0,-1 0 0,1 1 0,0-1 0,-1 0 0,1 0 0,0 0 0,0 0 0,-1 0 0,1 0 0,0 0 0,0 0 0,-1 0 0,1-1 0,0 1 0,0 0 0,-1 0 0,1-1 0,0 1 0,-1 0 0,1-1 0,0 1 0,-1 0 0,1-1 0,-1 1 0,1-1 0,-1 1 0,0 0 0,1-1 0,-1 1 0,0-1 0,1 1 0,-1-1 0,1 0 0,28-27 0,-24 24 0,27-28 0,193-202 0,-215 225 34,-1 1-1,1 0 0,18-13 1,21-16-1533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638-606D-A22E-8F9F-A4A6D858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3285779"/>
            <a:ext cx="11391065" cy="8935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BAB1-A261-2102-CEA9-063F697A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4553849"/>
            <a:ext cx="11391065" cy="1655762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7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444445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444445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444445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444445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374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136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578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171717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171717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171717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171717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17171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509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927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249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943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50.png"/><Relationship Id="rId7" Type="http://schemas.openxmlformats.org/officeDocument/2006/relationships/image" Target="../media/image7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5" Type="http://schemas.openxmlformats.org/officeDocument/2006/relationships/image" Target="../media/image60.png"/><Relationship Id="rId4" Type="http://schemas.openxmlformats.org/officeDocument/2006/relationships/customXml" Target="../ink/ink2.xml"/><Relationship Id="rId9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86C8E-1196-14CE-6427-6AACBEEFA733}"/>
              </a:ext>
            </a:extLst>
          </p:cNvPr>
          <p:cNvSpPr txBox="1"/>
          <p:nvPr/>
        </p:nvSpPr>
        <p:spPr>
          <a:xfrm>
            <a:off x="335947" y="5102715"/>
            <a:ext cx="661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C99FF"/>
                </a:solidFill>
              </a:rPr>
              <a:t>Upcoming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2 Due 11:59 pm Friday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3 is released this Thursday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Reflection 4 Released Friday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Tutorial (Online), Practical, Office Hour sessions running all week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886350" y="6093515"/>
            <a:ext cx="391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3C50F9-0336-7455-3295-19AB3E8F10B9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426067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1+1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2/2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90330" y="73498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417105" y="73498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911196" y="6093515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F573D1-8D7F-D927-AA41-4529DF76AB45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665278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1+1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2/2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886349" y="609351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CCFDD4-FC8F-EECC-6142-1DE2E5A88380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779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x = 2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y = 4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90330" y="73498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417105" y="73498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911196" y="6093515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9A73CA-B387-1AA1-AB43-309742183DB0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904222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x = 2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y = 4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886349" y="609351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72913-7446-1F43-C3F5-7CFD6B460731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19311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2030381"/>
            <a:ext cx="7556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x = 2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y = 4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886349" y="609351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661E56-5DB8-9511-F825-030472A703C6}"/>
              </a:ext>
            </a:extLst>
          </p:cNvPr>
          <p:cNvSpPr txBox="1"/>
          <p:nvPr/>
        </p:nvSpPr>
        <p:spPr>
          <a:xfrm>
            <a:off x="579202" y="4654946"/>
            <a:ext cx="7556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base = 2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height = 4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2C56626C-C5DA-C3A6-1DD4-53015DCD69C4}"/>
              </a:ext>
            </a:extLst>
          </p:cNvPr>
          <p:cNvSpPr/>
          <p:nvPr/>
        </p:nvSpPr>
        <p:spPr>
          <a:xfrm rot="5400000">
            <a:off x="4614596" y="4183191"/>
            <a:ext cx="1938992" cy="35169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A9DE9-F104-1B6B-0D37-FEAE2C86639B}"/>
              </a:ext>
            </a:extLst>
          </p:cNvPr>
          <p:cNvSpPr txBox="1"/>
          <p:nvPr/>
        </p:nvSpPr>
        <p:spPr>
          <a:xfrm>
            <a:off x="5916552" y="3943538"/>
            <a:ext cx="1722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Same arguments</a:t>
            </a:r>
            <a:r>
              <a:rPr lang="en-US" sz="2400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63C600-00AD-915D-A304-EB6B7FCB11B8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4047056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look at some examples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Parameters </a:t>
            </a:r>
            <a:r>
              <a:rPr lang="en-US" sz="2600" b="1" dirty="0">
                <a:solidFill>
                  <a:srgbClr val="FFFFFF"/>
                </a:solidFill>
              </a:rPr>
              <a:t>&amp;</a:t>
            </a:r>
            <a:r>
              <a:rPr lang="en-US" sz="2600" b="1" dirty="0">
                <a:solidFill>
                  <a:schemeClr val="accent6"/>
                </a:solidFill>
              </a:rPr>
              <a:t> Arguments</a:t>
            </a:r>
          </a:p>
        </p:txBody>
      </p:sp>
    </p:spTree>
    <p:extLst>
      <p:ext uri="{BB962C8B-B14F-4D97-AF65-F5344CB8AC3E}">
        <p14:creationId xmlns:p14="http://schemas.microsoft.com/office/powerpoint/2010/main" val="412790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/>
              <a:t>v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73677" cy="4856529"/>
          </a:xfrm>
        </p:spPr>
        <p:txBody>
          <a:bodyPr>
            <a:normAutofit/>
          </a:bodyPr>
          <a:lstStyle/>
          <a:p>
            <a:r>
              <a:rPr lang="en-US" dirty="0"/>
              <a:t>The difference between print and return is a point of confusion year after year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So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let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be proactive and address this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ACF3A-D0DB-F0B8-9AB0-411821970AE4}"/>
              </a:ext>
            </a:extLst>
          </p:cNvPr>
          <p:cNvSpPr txBox="1"/>
          <p:nvPr/>
        </p:nvSpPr>
        <p:spPr>
          <a:xfrm>
            <a:off x="2843788" y="5731986"/>
            <a:ext cx="12811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return</a:t>
            </a:r>
            <a:endParaRPr lang="en-US" sz="26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4CE0B8-D583-432E-B694-821457933048}"/>
              </a:ext>
            </a:extLst>
          </p:cNvPr>
          <p:cNvSpPr txBox="1"/>
          <p:nvPr/>
        </p:nvSpPr>
        <p:spPr>
          <a:xfrm>
            <a:off x="7948246" y="5731985"/>
            <a:ext cx="1098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print</a:t>
            </a:r>
            <a:endParaRPr lang="en-US" sz="26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A2F25AC-E031-4A23-7D1D-737DFF943F34}"/>
              </a:ext>
            </a:extLst>
          </p:cNvPr>
          <p:cNvSpPr/>
          <p:nvPr/>
        </p:nvSpPr>
        <p:spPr>
          <a:xfrm>
            <a:off x="3329643" y="3983166"/>
            <a:ext cx="2742912" cy="1581821"/>
          </a:xfrm>
          <a:prstGeom prst="wedgeEllipseCallou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Are we the same</a:t>
            </a:r>
            <a:r>
              <a:rPr lang="en-US" sz="2800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93756D-4B49-CB76-C3AB-9DA63FBDA039}"/>
              </a:ext>
            </a:extLst>
          </p:cNvPr>
          <p:cNvSpPr/>
          <p:nvPr/>
        </p:nvSpPr>
        <p:spPr>
          <a:xfrm>
            <a:off x="8268964" y="3983165"/>
            <a:ext cx="2742912" cy="1581821"/>
          </a:xfrm>
          <a:prstGeom prst="wedgeEllipseCallou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Eww</a:t>
            </a:r>
            <a:r>
              <a:rPr lang="en-US" sz="2800" b="1" dirty="0">
                <a:solidFill>
                  <a:schemeClr val="accent2"/>
                </a:solidFill>
              </a:rPr>
              <a:t>,</a:t>
            </a:r>
            <a:r>
              <a:rPr lang="en-US" sz="2800" b="1" dirty="0">
                <a:solidFill>
                  <a:srgbClr val="FFFFFF"/>
                </a:solidFill>
              </a:rPr>
              <a:t> no</a:t>
            </a:r>
            <a:r>
              <a:rPr lang="en-US" sz="28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7021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398CEB-BD84-3604-465A-CED66E3E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169" y="1731840"/>
            <a:ext cx="4757615" cy="483547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Use cases</a:t>
            </a:r>
          </a:p>
          <a:p>
            <a:r>
              <a:rPr lang="en-US" sz="3200" b="1" u="sng" dirty="0"/>
              <a:t>Debugging</a:t>
            </a:r>
            <a:r>
              <a:rPr lang="en-US" sz="3200" b="1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Displaying messages to users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6AAAB9-6E34-B3ED-2DEF-076C65D2FBAF}"/>
              </a:ext>
            </a:extLst>
          </p:cNvPr>
          <p:cNvSpPr txBox="1">
            <a:spLocks/>
          </p:cNvSpPr>
          <p:nvPr/>
        </p:nvSpPr>
        <p:spPr>
          <a:xfrm>
            <a:off x="6280002" y="1731839"/>
            <a:ext cx="4757615" cy="4835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accent6"/>
                </a:solidFill>
              </a:rPr>
              <a:t>Use cases</a:t>
            </a:r>
          </a:p>
          <a:p>
            <a:r>
              <a:rPr lang="en-US" sz="3200" dirty="0"/>
              <a:t>Used to end the execution of the function call and </a:t>
            </a:r>
            <a:r>
              <a:rPr lang="en-US" sz="3200" dirty="0">
                <a:solidFill>
                  <a:schemeClr val="accent2"/>
                </a:solidFill>
              </a:rPr>
              <a:t>“</a:t>
            </a:r>
            <a:r>
              <a:rPr lang="en-US" sz="3200" dirty="0"/>
              <a:t>return</a:t>
            </a:r>
            <a:r>
              <a:rPr lang="en-US" sz="3200" dirty="0">
                <a:solidFill>
                  <a:schemeClr val="accent2"/>
                </a:solidFill>
              </a:rPr>
              <a:t>”</a:t>
            </a:r>
            <a:r>
              <a:rPr lang="en-US" sz="3200" dirty="0"/>
              <a:t> the result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5155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129F2C-4B9A-6073-E4B7-552D1A28FB98}"/>
              </a:ext>
            </a:extLst>
          </p:cNvPr>
          <p:cNvSpPr txBox="1"/>
          <p:nvPr/>
        </p:nvSpPr>
        <p:spPr>
          <a:xfrm>
            <a:off x="1551536" y="2032596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print(output)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34861-C07A-8EB0-4895-64C074F0E8C3}"/>
              </a:ext>
            </a:extLst>
          </p:cNvPr>
          <p:cNvSpPr txBox="1"/>
          <p:nvPr/>
        </p:nvSpPr>
        <p:spPr>
          <a:xfrm>
            <a:off x="6907369" y="2032596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6205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4.1</a:t>
            </a:r>
          </a:p>
          <a:p>
            <a:pPr lvl="1"/>
            <a:r>
              <a:rPr lang="en-US" b="1" dirty="0"/>
              <a:t>function review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while loops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4.2</a:t>
            </a:r>
          </a:p>
          <a:p>
            <a:pPr lvl="1"/>
            <a:r>
              <a:rPr lang="en-US" dirty="0"/>
              <a:t>More while loops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4.3</a:t>
            </a:r>
          </a:p>
          <a:p>
            <a:pPr lvl="1"/>
            <a:r>
              <a:rPr lang="en-US" dirty="0"/>
              <a:t>Midterm review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906A4F2-3274-5C2B-157A-22D1D34ABE4A}"/>
              </a:ext>
            </a:extLst>
          </p:cNvPr>
          <p:cNvSpPr/>
          <p:nvPr/>
        </p:nvSpPr>
        <p:spPr>
          <a:xfrm>
            <a:off x="8485731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97FA2C-0CC0-3112-C521-BCAE5D2C7CE2}"/>
              </a:ext>
            </a:extLst>
          </p:cNvPr>
          <p:cNvSpPr/>
          <p:nvPr/>
        </p:nvSpPr>
        <p:spPr>
          <a:xfrm>
            <a:off x="7746308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F53A9F7-49BF-5E08-2C44-2B4E7E791BE6}"/>
              </a:ext>
            </a:extLst>
          </p:cNvPr>
          <p:cNvSpPr/>
          <p:nvPr/>
        </p:nvSpPr>
        <p:spPr>
          <a:xfrm>
            <a:off x="8485730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3E360-63D1-639F-A3DE-93D735A1DEAE}"/>
              </a:ext>
            </a:extLst>
          </p:cNvPr>
          <p:cNvSpPr txBox="1"/>
          <p:nvPr/>
        </p:nvSpPr>
        <p:spPr>
          <a:xfrm>
            <a:off x="7981215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F7963-FD29-B2CB-7A58-CF5682F9BA66}"/>
              </a:ext>
            </a:extLst>
          </p:cNvPr>
          <p:cNvSpPr txBox="1"/>
          <p:nvPr/>
        </p:nvSpPr>
        <p:spPr>
          <a:xfrm>
            <a:off x="8164095" y="5905326"/>
            <a:ext cx="128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710A2-9A32-2866-2F08-24036F97B014}"/>
              </a:ext>
            </a:extLst>
          </p:cNvPr>
          <p:cNvSpPr txBox="1"/>
          <p:nvPr/>
        </p:nvSpPr>
        <p:spPr>
          <a:xfrm>
            <a:off x="6012008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FB240-9AE5-53F0-133A-99ACA49CBD57}"/>
              </a:ext>
            </a:extLst>
          </p:cNvPr>
          <p:cNvSpPr txBox="1"/>
          <p:nvPr/>
        </p:nvSpPr>
        <p:spPr>
          <a:xfrm>
            <a:off x="6088365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C552F3-709A-DAFC-F985-212E3BC1373A}"/>
              </a:ext>
            </a:extLst>
          </p:cNvPr>
          <p:cNvSpPr/>
          <p:nvPr/>
        </p:nvSpPr>
        <p:spPr>
          <a:xfrm>
            <a:off x="3094369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28B9A5-D541-6B88-F56A-4F6E434A0590}"/>
              </a:ext>
            </a:extLst>
          </p:cNvPr>
          <p:cNvSpPr/>
          <p:nvPr/>
        </p:nvSpPr>
        <p:spPr>
          <a:xfrm>
            <a:off x="2354946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DCFD755-1F13-092A-8C33-93E160371DDA}"/>
              </a:ext>
            </a:extLst>
          </p:cNvPr>
          <p:cNvSpPr/>
          <p:nvPr/>
        </p:nvSpPr>
        <p:spPr>
          <a:xfrm>
            <a:off x="3094368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57424-F3D2-96D0-81C7-C226C7CCE674}"/>
              </a:ext>
            </a:extLst>
          </p:cNvPr>
          <p:cNvSpPr txBox="1"/>
          <p:nvPr/>
        </p:nvSpPr>
        <p:spPr>
          <a:xfrm>
            <a:off x="2589853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53C110-E5FB-6D8C-CA52-22B9B513BC07}"/>
              </a:ext>
            </a:extLst>
          </p:cNvPr>
          <p:cNvSpPr txBox="1"/>
          <p:nvPr/>
        </p:nvSpPr>
        <p:spPr>
          <a:xfrm>
            <a:off x="2772733" y="5905326"/>
            <a:ext cx="17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60932-4D78-7BF1-0176-A47F8C672CA3}"/>
              </a:ext>
            </a:extLst>
          </p:cNvPr>
          <p:cNvSpPr txBox="1"/>
          <p:nvPr/>
        </p:nvSpPr>
        <p:spPr>
          <a:xfrm>
            <a:off x="620646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335426-C0A7-77F5-E75F-AA6AEEE1381F}"/>
              </a:ext>
            </a:extLst>
          </p:cNvPr>
          <p:cNvSpPr txBox="1"/>
          <p:nvPr/>
        </p:nvSpPr>
        <p:spPr>
          <a:xfrm>
            <a:off x="697003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C94744-6227-A5E9-5E0B-75527303CF08}"/>
              </a:ext>
            </a:extLst>
          </p:cNvPr>
          <p:cNvSpPr txBox="1"/>
          <p:nvPr/>
        </p:nvSpPr>
        <p:spPr>
          <a:xfrm>
            <a:off x="4005179" y="2944974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print(output)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C9A3CE-12A1-3C38-ABF2-63CF806768E5}"/>
              </a:ext>
            </a:extLst>
          </p:cNvPr>
          <p:cNvSpPr txBox="1"/>
          <p:nvPr/>
        </p:nvSpPr>
        <p:spPr>
          <a:xfrm>
            <a:off x="9392839" y="2944973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</p:txBody>
      </p:sp>
    </p:spTree>
    <p:extLst>
      <p:ext uri="{BB962C8B-B14F-4D97-AF65-F5344CB8AC3E}">
        <p14:creationId xmlns:p14="http://schemas.microsoft.com/office/powerpoint/2010/main" val="4247789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906A4F2-3274-5C2B-157A-22D1D34ABE4A}"/>
              </a:ext>
            </a:extLst>
          </p:cNvPr>
          <p:cNvSpPr/>
          <p:nvPr/>
        </p:nvSpPr>
        <p:spPr>
          <a:xfrm>
            <a:off x="8485731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97FA2C-0CC0-3112-C521-BCAE5D2C7CE2}"/>
              </a:ext>
            </a:extLst>
          </p:cNvPr>
          <p:cNvSpPr/>
          <p:nvPr/>
        </p:nvSpPr>
        <p:spPr>
          <a:xfrm>
            <a:off x="7746308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F53A9F7-49BF-5E08-2C44-2B4E7E791BE6}"/>
              </a:ext>
            </a:extLst>
          </p:cNvPr>
          <p:cNvSpPr/>
          <p:nvPr/>
        </p:nvSpPr>
        <p:spPr>
          <a:xfrm>
            <a:off x="8485730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3E360-63D1-639F-A3DE-93D735A1DEAE}"/>
              </a:ext>
            </a:extLst>
          </p:cNvPr>
          <p:cNvSpPr txBox="1"/>
          <p:nvPr/>
        </p:nvSpPr>
        <p:spPr>
          <a:xfrm>
            <a:off x="7981215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F7963-FD29-B2CB-7A58-CF5682F9BA66}"/>
              </a:ext>
            </a:extLst>
          </p:cNvPr>
          <p:cNvSpPr txBox="1"/>
          <p:nvPr/>
        </p:nvSpPr>
        <p:spPr>
          <a:xfrm>
            <a:off x="8164095" y="5905326"/>
            <a:ext cx="128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710A2-9A32-2866-2F08-24036F97B014}"/>
              </a:ext>
            </a:extLst>
          </p:cNvPr>
          <p:cNvSpPr txBox="1"/>
          <p:nvPr/>
        </p:nvSpPr>
        <p:spPr>
          <a:xfrm>
            <a:off x="6012008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FB240-9AE5-53F0-133A-99ACA49CBD57}"/>
              </a:ext>
            </a:extLst>
          </p:cNvPr>
          <p:cNvSpPr txBox="1"/>
          <p:nvPr/>
        </p:nvSpPr>
        <p:spPr>
          <a:xfrm>
            <a:off x="6088365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C552F3-709A-DAFC-F985-212E3BC1373A}"/>
              </a:ext>
            </a:extLst>
          </p:cNvPr>
          <p:cNvSpPr/>
          <p:nvPr/>
        </p:nvSpPr>
        <p:spPr>
          <a:xfrm>
            <a:off x="3094369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28B9A5-D541-6B88-F56A-4F6E434A0590}"/>
              </a:ext>
            </a:extLst>
          </p:cNvPr>
          <p:cNvSpPr/>
          <p:nvPr/>
        </p:nvSpPr>
        <p:spPr>
          <a:xfrm>
            <a:off x="2354946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DCFD755-1F13-092A-8C33-93E160371DDA}"/>
              </a:ext>
            </a:extLst>
          </p:cNvPr>
          <p:cNvSpPr/>
          <p:nvPr/>
        </p:nvSpPr>
        <p:spPr>
          <a:xfrm>
            <a:off x="3094368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57424-F3D2-96D0-81C7-C226C7CCE674}"/>
              </a:ext>
            </a:extLst>
          </p:cNvPr>
          <p:cNvSpPr txBox="1"/>
          <p:nvPr/>
        </p:nvSpPr>
        <p:spPr>
          <a:xfrm>
            <a:off x="2589853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53C110-E5FB-6D8C-CA52-22B9B513BC07}"/>
              </a:ext>
            </a:extLst>
          </p:cNvPr>
          <p:cNvSpPr txBox="1"/>
          <p:nvPr/>
        </p:nvSpPr>
        <p:spPr>
          <a:xfrm>
            <a:off x="2772733" y="5905326"/>
            <a:ext cx="17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60932-4D78-7BF1-0176-A47F8C672CA3}"/>
              </a:ext>
            </a:extLst>
          </p:cNvPr>
          <p:cNvSpPr txBox="1"/>
          <p:nvPr/>
        </p:nvSpPr>
        <p:spPr>
          <a:xfrm>
            <a:off x="620646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335426-C0A7-77F5-E75F-AA6AEEE1381F}"/>
              </a:ext>
            </a:extLst>
          </p:cNvPr>
          <p:cNvSpPr txBox="1"/>
          <p:nvPr/>
        </p:nvSpPr>
        <p:spPr>
          <a:xfrm>
            <a:off x="697003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C94744-6227-A5E9-5E0B-75527303CF08}"/>
              </a:ext>
            </a:extLst>
          </p:cNvPr>
          <p:cNvSpPr txBox="1"/>
          <p:nvPr/>
        </p:nvSpPr>
        <p:spPr>
          <a:xfrm>
            <a:off x="4005179" y="2944974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print(output)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C9A3CE-12A1-3C38-ABF2-63CF806768E5}"/>
              </a:ext>
            </a:extLst>
          </p:cNvPr>
          <p:cNvSpPr txBox="1"/>
          <p:nvPr/>
        </p:nvSpPr>
        <p:spPr>
          <a:xfrm>
            <a:off x="9392839" y="2944973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FC17C82-AC04-A5FC-1B41-FE2328D4E6D3}"/>
              </a:ext>
            </a:extLst>
          </p:cNvPr>
          <p:cNvSpPr/>
          <p:nvPr/>
        </p:nvSpPr>
        <p:spPr>
          <a:xfrm>
            <a:off x="4603262" y="4234960"/>
            <a:ext cx="1191847" cy="2275255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F344D-F84E-3CFC-A72F-9FC4EA07AD3C}"/>
              </a:ext>
            </a:extLst>
          </p:cNvPr>
          <p:cNvSpPr txBox="1"/>
          <p:nvPr/>
        </p:nvSpPr>
        <p:spPr>
          <a:xfrm>
            <a:off x="4663407" y="4513808"/>
            <a:ext cx="119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</a:t>
            </a:r>
          </a:p>
          <a:p>
            <a:r>
              <a:rPr lang="en-US" dirty="0">
                <a:solidFill>
                  <a:srgbClr val="FFFFFF"/>
                </a:solidFill>
              </a:rPr>
              <a:t>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A96ADF-D353-E72B-2FC1-50C61DD4ACBC}"/>
              </a:ext>
            </a:extLst>
          </p:cNvPr>
          <p:cNvSpPr txBox="1"/>
          <p:nvPr/>
        </p:nvSpPr>
        <p:spPr>
          <a:xfrm>
            <a:off x="4693676" y="534212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6AD4718-3A91-9897-D513-FB2212C67031}"/>
              </a:ext>
            </a:extLst>
          </p:cNvPr>
          <p:cNvSpPr/>
          <p:nvPr/>
        </p:nvSpPr>
        <p:spPr>
          <a:xfrm>
            <a:off x="9992581" y="4234960"/>
            <a:ext cx="1191847" cy="2275255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587FE9-A120-F380-D5C4-FBD17BFC3C7E}"/>
              </a:ext>
            </a:extLst>
          </p:cNvPr>
          <p:cNvSpPr txBox="1"/>
          <p:nvPr/>
        </p:nvSpPr>
        <p:spPr>
          <a:xfrm>
            <a:off x="10052726" y="4513808"/>
            <a:ext cx="119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</a:t>
            </a:r>
          </a:p>
          <a:p>
            <a:r>
              <a:rPr lang="en-US" dirty="0">
                <a:solidFill>
                  <a:srgbClr val="FFFFFF"/>
                </a:solidFill>
              </a:rPr>
              <a:t>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4BA9DA-3499-0CDA-D665-23459D3EC43D}"/>
              </a:ext>
            </a:extLst>
          </p:cNvPr>
          <p:cNvSpPr txBox="1"/>
          <p:nvPr/>
        </p:nvSpPr>
        <p:spPr>
          <a:xfrm>
            <a:off x="4663407" y="640663"/>
            <a:ext cx="2538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Standard Out </a:t>
            </a:r>
            <a:r>
              <a:rPr lang="en-US" dirty="0">
                <a:solidFill>
                  <a:srgbClr val="FFFFFF"/>
                </a:solidFill>
              </a:rPr>
              <a:t>is a single area of text shared by all the code in a program</a:t>
            </a:r>
            <a:r>
              <a:rPr lang="en-US" dirty="0">
                <a:solidFill>
                  <a:srgbClr val="00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2766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/>
              <a:t>v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7601-AE17-EA38-6057-0E6FFB104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look at some examples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27AFA-FE4E-422F-8C76-F7636565227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solidFill>
                  <a:schemeClr val="accent6"/>
                </a:solidFill>
              </a:rPr>
              <a:t> v.s. 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41851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B0433-9EFC-E18B-4F4F-95D950F5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17738" cy="4900029"/>
          </a:xfrm>
        </p:spPr>
        <p:txBody>
          <a:bodyPr>
            <a:normAutofit/>
          </a:bodyPr>
          <a:lstStyle/>
          <a:p>
            <a:r>
              <a:rPr lang="en-US" dirty="0"/>
              <a:t>A function is done executing if one of the following things occurs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the indented code finishes running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accent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return statement is encountered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2015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66CCD-A16A-50B0-B5F3-678B8D98F62A}"/>
              </a:ext>
            </a:extLst>
          </p:cNvPr>
          <p:cNvSpPr/>
          <p:nvPr/>
        </p:nvSpPr>
        <p:spPr>
          <a:xfrm>
            <a:off x="132862" y="1688123"/>
            <a:ext cx="11840307" cy="4931508"/>
          </a:xfrm>
          <a:prstGeom prst="rect">
            <a:avLst/>
          </a:prstGeom>
          <a:solidFill>
            <a:srgbClr val="2D2D2D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27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E5C605-7BE2-A79A-823E-CD91766704EC}"/>
              </a:ext>
            </a:extLst>
          </p:cNvPr>
          <p:cNvSpPr/>
          <p:nvPr/>
        </p:nvSpPr>
        <p:spPr>
          <a:xfrm>
            <a:off x="4214191" y="1688123"/>
            <a:ext cx="7758978" cy="4931508"/>
          </a:xfrm>
          <a:prstGeom prst="rect">
            <a:avLst/>
          </a:prstGeom>
          <a:solidFill>
            <a:srgbClr val="2D2D2D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73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87378E-1B1F-78F9-F007-497021BCF0B7}"/>
              </a:ext>
            </a:extLst>
          </p:cNvPr>
          <p:cNvSpPr/>
          <p:nvPr/>
        </p:nvSpPr>
        <p:spPr>
          <a:xfrm>
            <a:off x="4009293" y="1688123"/>
            <a:ext cx="7963876" cy="4931508"/>
          </a:xfrm>
          <a:prstGeom prst="rect">
            <a:avLst/>
          </a:prstGeom>
          <a:solidFill>
            <a:srgbClr val="2D2D2D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07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73A726-A2AE-85F0-5FCB-021E0A7F5EC7}"/>
              </a:ext>
            </a:extLst>
          </p:cNvPr>
          <p:cNvSpPr/>
          <p:nvPr/>
        </p:nvSpPr>
        <p:spPr>
          <a:xfrm>
            <a:off x="8030817" y="1688123"/>
            <a:ext cx="3942352" cy="4931508"/>
          </a:xfrm>
          <a:prstGeom prst="rect">
            <a:avLst/>
          </a:prstGeom>
          <a:solidFill>
            <a:srgbClr val="2D2D2D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97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None</a:t>
            </a:r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37EB8-DC89-6609-C3C3-354D01699F21}"/>
              </a:ext>
            </a:extLst>
          </p:cNvPr>
          <p:cNvSpPr txBox="1"/>
          <p:nvPr/>
        </p:nvSpPr>
        <p:spPr>
          <a:xfrm>
            <a:off x="3998002" y="3308322"/>
            <a:ext cx="1152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  <a:p>
            <a:r>
              <a:rPr lang="en-US" b="1" dirty="0">
                <a:solidFill>
                  <a:srgbClr val="FF0066"/>
                </a:solidFill>
              </a:rPr>
              <a:t>(</a:t>
            </a:r>
            <a:r>
              <a:rPr lang="en-US" dirty="0">
                <a:solidFill>
                  <a:srgbClr val="FFFFFF"/>
                </a:solidFill>
              </a:rPr>
              <a:t>end of </a:t>
            </a:r>
          </a:p>
          <a:p>
            <a:r>
              <a:rPr lang="en-US" dirty="0">
                <a:solidFill>
                  <a:srgbClr val="FFFFFF"/>
                </a:solidFill>
              </a:rPr>
              <a:t>indented </a:t>
            </a:r>
          </a:p>
          <a:p>
            <a:r>
              <a:rPr lang="en-US" dirty="0">
                <a:solidFill>
                  <a:srgbClr val="FFFFFF"/>
                </a:solidFill>
              </a:rPr>
              <a:t>code</a:t>
            </a:r>
            <a:r>
              <a:rPr lang="en-US" b="1" dirty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DCF9B08-0341-22EE-9A13-0E7BDBE1D900}"/>
              </a:ext>
            </a:extLst>
          </p:cNvPr>
          <p:cNvSpPr/>
          <p:nvPr/>
        </p:nvSpPr>
        <p:spPr>
          <a:xfrm>
            <a:off x="4694665" y="3380671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98F745-71CC-6023-1762-113DCD53D300}"/>
              </a:ext>
            </a:extLst>
          </p:cNvPr>
          <p:cNvSpPr/>
          <p:nvPr/>
        </p:nvSpPr>
        <p:spPr>
          <a:xfrm>
            <a:off x="8063948" y="1688123"/>
            <a:ext cx="3909221" cy="4931508"/>
          </a:xfrm>
          <a:prstGeom prst="rect">
            <a:avLst/>
          </a:prstGeom>
          <a:solidFill>
            <a:srgbClr val="2D2D2D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CFDA6B-FDD2-270E-05A3-875B086AF4F7}"/>
              </a:ext>
            </a:extLst>
          </p:cNvPr>
          <p:cNvSpPr txBox="1"/>
          <p:nvPr/>
        </p:nvSpPr>
        <p:spPr>
          <a:xfrm>
            <a:off x="5369499" y="4286127"/>
            <a:ext cx="2760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If there is no return statement</a:t>
            </a:r>
            <a:r>
              <a:rPr lang="en-US" sz="1600" dirty="0">
                <a:solidFill>
                  <a:srgbClr val="FF0066"/>
                </a:solidFill>
              </a:rPr>
              <a:t>,</a:t>
            </a:r>
            <a:r>
              <a:rPr lang="en-US" sz="1600" dirty="0">
                <a:solidFill>
                  <a:srgbClr val="FFFFFF"/>
                </a:solidFill>
              </a:rPr>
              <a:t> Python adds one and returns None</a:t>
            </a:r>
            <a:r>
              <a:rPr lang="en-US" sz="1600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387ADED-4D55-561C-15A7-94B51582A11E}"/>
              </a:ext>
            </a:extLst>
          </p:cNvPr>
          <p:cNvSpPr/>
          <p:nvPr/>
        </p:nvSpPr>
        <p:spPr>
          <a:xfrm rot="16200000">
            <a:off x="5420231" y="402478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97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5EB1F5-F97B-3A7C-6F89-0222F9227CBB}"/>
              </a:ext>
            </a:extLst>
          </p:cNvPr>
          <p:cNvSpPr txBox="1"/>
          <p:nvPr/>
        </p:nvSpPr>
        <p:spPr>
          <a:xfrm>
            <a:off x="3998002" y="3308322"/>
            <a:ext cx="1152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  <a:p>
            <a:r>
              <a:rPr lang="en-US" b="1" dirty="0">
                <a:solidFill>
                  <a:srgbClr val="FF0066"/>
                </a:solidFill>
              </a:rPr>
              <a:t>(</a:t>
            </a:r>
            <a:r>
              <a:rPr lang="en-US" dirty="0">
                <a:solidFill>
                  <a:srgbClr val="FFFFFF"/>
                </a:solidFill>
              </a:rPr>
              <a:t>end of </a:t>
            </a:r>
          </a:p>
          <a:p>
            <a:r>
              <a:rPr lang="en-US" dirty="0">
                <a:solidFill>
                  <a:srgbClr val="FFFFFF"/>
                </a:solidFill>
              </a:rPr>
              <a:t>indented </a:t>
            </a:r>
          </a:p>
          <a:p>
            <a:r>
              <a:rPr lang="en-US" dirty="0">
                <a:solidFill>
                  <a:srgbClr val="FFFFFF"/>
                </a:solidFill>
              </a:rPr>
              <a:t>code</a:t>
            </a:r>
            <a:r>
              <a:rPr lang="en-US" b="1" dirty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245765-A011-702D-6DF9-C655BF2E116C}"/>
              </a:ext>
            </a:extLst>
          </p:cNvPr>
          <p:cNvSpPr/>
          <p:nvPr/>
        </p:nvSpPr>
        <p:spPr>
          <a:xfrm>
            <a:off x="4694665" y="3380671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D37F08-1DAD-2434-78DA-CBC136E11A0D}"/>
              </a:ext>
            </a:extLst>
          </p:cNvPr>
          <p:cNvSpPr txBox="1"/>
          <p:nvPr/>
        </p:nvSpPr>
        <p:spPr>
          <a:xfrm>
            <a:off x="5369499" y="4286127"/>
            <a:ext cx="2760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If there is no return statement</a:t>
            </a:r>
            <a:r>
              <a:rPr lang="en-US" sz="1600" dirty="0">
                <a:solidFill>
                  <a:srgbClr val="FF0066"/>
                </a:solidFill>
              </a:rPr>
              <a:t>,</a:t>
            </a:r>
            <a:r>
              <a:rPr lang="en-US" sz="1600" dirty="0">
                <a:solidFill>
                  <a:srgbClr val="FFFFFF"/>
                </a:solidFill>
              </a:rPr>
              <a:t> Python adds one and returns None</a:t>
            </a:r>
            <a:r>
              <a:rPr lang="en-US" sz="1600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2D008F9-4000-8EB8-6B14-A9004CD3D694}"/>
              </a:ext>
            </a:extLst>
          </p:cNvPr>
          <p:cNvSpPr/>
          <p:nvPr/>
        </p:nvSpPr>
        <p:spPr>
          <a:xfrm rot="16200000">
            <a:off x="5420231" y="402478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8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function</a:t>
            </a:r>
            <a:r>
              <a:rPr lang="en-US" dirty="0"/>
              <a:t> confusion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DC0F8-2D91-F825-6F25-258C04786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Review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When is a function done</a:t>
            </a:r>
            <a:r>
              <a:rPr lang="en-US" dirty="0">
                <a:solidFill>
                  <a:schemeClr val="accent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88625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None</a:t>
            </a:r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2ED13E-79A9-066C-ACD6-64F64517C01F}"/>
              </a:ext>
            </a:extLst>
          </p:cNvPr>
          <p:cNvSpPr txBox="1"/>
          <p:nvPr/>
        </p:nvSpPr>
        <p:spPr>
          <a:xfrm>
            <a:off x="7956496" y="294438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45FD5DD-56F8-E91E-917A-E15F6232C4E8}"/>
              </a:ext>
            </a:extLst>
          </p:cNvPr>
          <p:cNvSpPr/>
          <p:nvPr/>
        </p:nvSpPr>
        <p:spPr>
          <a:xfrm>
            <a:off x="8653159" y="3016733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F8B4E0F-2995-2FE0-F435-3F7332FA79CA}"/>
              </a:ext>
            </a:extLst>
          </p:cNvPr>
          <p:cNvSpPr/>
          <p:nvPr/>
        </p:nvSpPr>
        <p:spPr>
          <a:xfrm>
            <a:off x="4694665" y="3380671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8E0728-206B-9812-A1FC-76E21CE03ECA}"/>
              </a:ext>
            </a:extLst>
          </p:cNvPr>
          <p:cNvSpPr txBox="1"/>
          <p:nvPr/>
        </p:nvSpPr>
        <p:spPr>
          <a:xfrm>
            <a:off x="3998002" y="3308322"/>
            <a:ext cx="1152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  <a:p>
            <a:r>
              <a:rPr lang="en-US" b="1" dirty="0">
                <a:solidFill>
                  <a:srgbClr val="FF0066"/>
                </a:solidFill>
              </a:rPr>
              <a:t>(</a:t>
            </a:r>
            <a:r>
              <a:rPr lang="en-US" dirty="0">
                <a:solidFill>
                  <a:srgbClr val="FFFFFF"/>
                </a:solidFill>
              </a:rPr>
              <a:t>end of </a:t>
            </a:r>
          </a:p>
          <a:p>
            <a:r>
              <a:rPr lang="en-US" dirty="0">
                <a:solidFill>
                  <a:srgbClr val="FFFFFF"/>
                </a:solidFill>
              </a:rPr>
              <a:t>indented </a:t>
            </a:r>
          </a:p>
          <a:p>
            <a:r>
              <a:rPr lang="en-US" dirty="0">
                <a:solidFill>
                  <a:srgbClr val="FFFFFF"/>
                </a:solidFill>
              </a:rPr>
              <a:t>code</a:t>
            </a:r>
            <a:r>
              <a:rPr lang="en-US" b="1" dirty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1D0EB7-A27F-2E1A-59B5-82A469FE7130}"/>
              </a:ext>
            </a:extLst>
          </p:cNvPr>
          <p:cNvSpPr txBox="1"/>
          <p:nvPr/>
        </p:nvSpPr>
        <p:spPr>
          <a:xfrm>
            <a:off x="5369499" y="4286127"/>
            <a:ext cx="2760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If there is no return statement</a:t>
            </a:r>
            <a:r>
              <a:rPr lang="en-US" sz="1600" dirty="0">
                <a:solidFill>
                  <a:srgbClr val="FF0066"/>
                </a:solidFill>
              </a:rPr>
              <a:t>,</a:t>
            </a:r>
            <a:r>
              <a:rPr lang="en-US" sz="1600" dirty="0">
                <a:solidFill>
                  <a:srgbClr val="FFFFFF"/>
                </a:solidFill>
              </a:rPr>
              <a:t> Python adds one and returns None</a:t>
            </a:r>
            <a:r>
              <a:rPr lang="en-US" sz="1600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D1A4292-088D-6BAB-2EF9-06773345326F}"/>
              </a:ext>
            </a:extLst>
          </p:cNvPr>
          <p:cNvSpPr/>
          <p:nvPr/>
        </p:nvSpPr>
        <p:spPr>
          <a:xfrm rot="16200000">
            <a:off x="5420231" y="402478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14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look at some examples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When is a function done</a:t>
            </a:r>
            <a:r>
              <a:rPr lang="en-US" sz="2600" b="1" dirty="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29714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sz="2800" dirty="0"/>
              <a:t>Looping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aka iteration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/>
              <a:t> is the second key control structure in programming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if</a:t>
            </a:r>
            <a:r>
              <a:rPr lang="en-US" sz="2800" dirty="0">
                <a:solidFill>
                  <a:schemeClr val="accent2"/>
                </a:solidFill>
              </a:rPr>
              <a:t>-</a:t>
            </a:r>
            <a:r>
              <a:rPr lang="en-US" sz="2800" dirty="0"/>
              <a:t>statements</a:t>
            </a:r>
            <a:r>
              <a:rPr lang="en-US" sz="2800" dirty="0">
                <a:solidFill>
                  <a:schemeClr val="accent2"/>
                </a:solidFill>
              </a:rPr>
              <a:t>/</a:t>
            </a:r>
            <a:r>
              <a:rPr lang="en-US" sz="2800" dirty="0"/>
              <a:t>branching was the first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319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Customers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Send Promotional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416087" y="449621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Email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632449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Tweets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Does the Tweet contain </a:t>
            </a:r>
            <a:r>
              <a:rPr lang="en-US" sz="2800" b="1" dirty="0">
                <a:solidFill>
                  <a:schemeClr val="accent6"/>
                </a:solidFill>
              </a:rPr>
              <a:t>#</a:t>
            </a:r>
            <a:r>
              <a:rPr lang="en-US" sz="2800" b="1" dirty="0">
                <a:solidFill>
                  <a:srgbClr val="FFFFFF"/>
                </a:solidFill>
              </a:rPr>
              <a:t>cleancode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215512" y="4496218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42338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2B7E0-B526-41BC-8024-DD9FE4A9D64C}"/>
              </a:ext>
            </a:extLst>
          </p:cNvPr>
          <p:cNvSpPr/>
          <p:nvPr/>
        </p:nvSpPr>
        <p:spPr>
          <a:xfrm>
            <a:off x="6972611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93C11156-6201-4A89-A9A4-4CC1095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0085DA-82B7-417E-BF68-FAD6F2D9329A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393872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B6918-D9FC-4A9B-B80E-FCF8629F3CCC}"/>
              </a:ext>
            </a:extLst>
          </p:cNvPr>
          <p:cNvSpPr/>
          <p:nvPr/>
        </p:nvSpPr>
        <p:spPr>
          <a:xfrm>
            <a:off x="752097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A4B1FBC9-8059-45FE-9A9A-DE5CEFE39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4FF112-76AF-417D-B16F-27EBBB040EE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753738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FB3141-7694-41C9-A4A2-62EA1DE6B4FD}"/>
              </a:ext>
            </a:extLst>
          </p:cNvPr>
          <p:cNvSpPr/>
          <p:nvPr/>
        </p:nvSpPr>
        <p:spPr>
          <a:xfrm>
            <a:off x="807715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2311B441-965F-4B36-8C80-BBB27A5E9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439F07-59DF-4FB6-A8F6-7B094F94DE33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27463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8632045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8DFFA9F9-8FF5-407F-AEA8-92C0405D6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C5AACE-98A2-48AA-B9F6-4D83CC2793B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405637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6960814" y="5253889"/>
            <a:ext cx="500184" cy="500184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169F3E34-67A7-44AA-B6F8-7833D4E4F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BAF5D6-B302-4B64-AFEC-3782BBB2F632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96957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function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/>
              <a:t>what are they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DAD58D6-4EAB-D25A-71A2-B726CD504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58486" cy="4835479"/>
          </a:xfrm>
        </p:spPr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 function is best explained as a self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-</a:t>
            </a:r>
            <a:r>
              <a:rPr lang="en-US" dirty="0">
                <a:cs typeface="Courier New" panose="02070309020205020404" pitchFamily="49" charset="0"/>
              </a:rPr>
              <a:t>contained piece of code that has inputs and an output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.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71E914E-BE49-E3BA-5BA7-B2EE0A2E4A4A}"/>
              </a:ext>
            </a:extLst>
          </p:cNvPr>
          <p:cNvSpPr/>
          <p:nvPr/>
        </p:nvSpPr>
        <p:spPr>
          <a:xfrm>
            <a:off x="1860287" y="5824036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10E09D7-55FE-D15D-15DC-EEDEB4378F1C}"/>
              </a:ext>
            </a:extLst>
          </p:cNvPr>
          <p:cNvSpPr/>
          <p:nvPr/>
        </p:nvSpPr>
        <p:spPr>
          <a:xfrm>
            <a:off x="1120864" y="4060233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403898C-8DF8-9597-C411-B320F397A19F}"/>
              </a:ext>
            </a:extLst>
          </p:cNvPr>
          <p:cNvSpPr/>
          <p:nvPr/>
        </p:nvSpPr>
        <p:spPr>
          <a:xfrm>
            <a:off x="1860286" y="3516187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AC4C67-9154-7088-CE28-8B20F74E8FF4}"/>
              </a:ext>
            </a:extLst>
          </p:cNvPr>
          <p:cNvSpPr txBox="1"/>
          <p:nvPr/>
        </p:nvSpPr>
        <p:spPr>
          <a:xfrm>
            <a:off x="1893876" y="6190822"/>
            <a:ext cx="31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994862-A5C5-70FA-1766-FE920FCDC970}"/>
              </a:ext>
            </a:extLst>
          </p:cNvPr>
          <p:cNvSpPr txBox="1"/>
          <p:nvPr/>
        </p:nvSpPr>
        <p:spPr>
          <a:xfrm>
            <a:off x="397511" y="3140148"/>
            <a:ext cx="3298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day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  <a:r>
              <a:rPr lang="en-US" b="1" dirty="0">
                <a:solidFill>
                  <a:srgbClr val="FFFFFF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month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  <a:r>
              <a:rPr lang="en-US" b="1" dirty="0">
                <a:solidFill>
                  <a:srgbClr val="FFFFFF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year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2022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D640791-3BCF-2DD0-6570-650F1B9942EB}"/>
              </a:ext>
            </a:extLst>
          </p:cNvPr>
          <p:cNvSpPr/>
          <p:nvPr/>
        </p:nvSpPr>
        <p:spPr>
          <a:xfrm>
            <a:off x="5906261" y="5824036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6EE4777-787E-638E-3786-F805E05A6A0C}"/>
              </a:ext>
            </a:extLst>
          </p:cNvPr>
          <p:cNvSpPr/>
          <p:nvPr/>
        </p:nvSpPr>
        <p:spPr>
          <a:xfrm>
            <a:off x="5166838" y="4060233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1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7216DAD6-E667-BE4F-BB61-7D239874F7C2}"/>
              </a:ext>
            </a:extLst>
          </p:cNvPr>
          <p:cNvSpPr/>
          <p:nvPr/>
        </p:nvSpPr>
        <p:spPr>
          <a:xfrm>
            <a:off x="5906260" y="3516187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1F0351-DE67-9C4F-586A-20AD8B684FE7}"/>
              </a:ext>
            </a:extLst>
          </p:cNvPr>
          <p:cNvSpPr txBox="1"/>
          <p:nvPr/>
        </p:nvSpPr>
        <p:spPr>
          <a:xfrm>
            <a:off x="5842067" y="619082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0.5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C5B963-6A67-9568-31CB-CAD9E374D691}"/>
              </a:ext>
            </a:extLst>
          </p:cNvPr>
          <p:cNvSpPr txBox="1"/>
          <p:nvPr/>
        </p:nvSpPr>
        <p:spPr>
          <a:xfrm>
            <a:off x="5044614" y="3140148"/>
            <a:ext cx="209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base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  <a:r>
              <a:rPr lang="en-US" b="1" dirty="0">
                <a:solidFill>
                  <a:srgbClr val="FFFFFF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height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E0E310A5-AB47-875B-1545-9953617070F7}"/>
              </a:ext>
            </a:extLst>
          </p:cNvPr>
          <p:cNvSpPr/>
          <p:nvPr/>
        </p:nvSpPr>
        <p:spPr>
          <a:xfrm>
            <a:off x="9952235" y="5830743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DF9D725-C86A-1D97-CA88-00A9B405AD7C}"/>
              </a:ext>
            </a:extLst>
          </p:cNvPr>
          <p:cNvSpPr/>
          <p:nvPr/>
        </p:nvSpPr>
        <p:spPr>
          <a:xfrm>
            <a:off x="9212812" y="4066940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sine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62D82758-19F7-575F-1F59-D5519C0AB28B}"/>
              </a:ext>
            </a:extLst>
          </p:cNvPr>
          <p:cNvSpPr/>
          <p:nvPr/>
        </p:nvSpPr>
        <p:spPr>
          <a:xfrm>
            <a:off x="9952234" y="3522894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969DB9-16AC-4CD7-4733-B2B9559A02D8}"/>
              </a:ext>
            </a:extLst>
          </p:cNvPr>
          <p:cNvSpPr txBox="1"/>
          <p:nvPr/>
        </p:nvSpPr>
        <p:spPr>
          <a:xfrm>
            <a:off x="9985824" y="6197529"/>
            <a:ext cx="31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11B030-C2E8-F366-BC80-9A7BAB4DCCA3}"/>
              </a:ext>
            </a:extLst>
          </p:cNvPr>
          <p:cNvSpPr txBox="1"/>
          <p:nvPr/>
        </p:nvSpPr>
        <p:spPr>
          <a:xfrm>
            <a:off x="9533496" y="314685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angle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90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E02740-52CB-B248-EB60-7AC18AD7E1A0}"/>
              </a:ext>
            </a:extLst>
          </p:cNvPr>
          <p:cNvSpPr txBox="1"/>
          <p:nvPr/>
        </p:nvSpPr>
        <p:spPr>
          <a:xfrm>
            <a:off x="7530336" y="2872621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F41595-C355-915D-522C-9984DE89771A}"/>
              </a:ext>
            </a:extLst>
          </p:cNvPr>
          <p:cNvSpPr txBox="1"/>
          <p:nvPr/>
        </p:nvSpPr>
        <p:spPr>
          <a:xfrm>
            <a:off x="7606693" y="5649430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88193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Sometimes we need to keep looping as long as some condition is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stop when it becomes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Let</a:t>
            </a:r>
            <a:r>
              <a:rPr lang="en-US" dirty="0">
                <a:solidFill>
                  <a:schemeClr val="accent1"/>
                </a:solidFill>
              </a:rPr>
              <a:t>'</a:t>
            </a:r>
            <a:r>
              <a:rPr lang="en-US" dirty="0"/>
              <a:t>s say you want to ask the user a question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Do you think the Toronto Maple Leafs will win the Stanley Cup in your lifetime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 </a:t>
            </a:r>
          </a:p>
          <a:p>
            <a:r>
              <a:rPr lang="en-US" dirty="0"/>
              <a:t>If the user answers 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/>
              <a:t>y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print out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You are going to live for a very long time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 If the user answers 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/>
              <a:t>n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print out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Well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sometimes miracles happen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"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Asking the User a Question</a:t>
            </a:r>
          </a:p>
        </p:txBody>
      </p:sp>
      <p:pic>
        <p:nvPicPr>
          <p:cNvPr id="1030" name="Picture 6" descr="Ben K.">
            <a:extLst>
              <a:ext uri="{FF2B5EF4-FFF2-40B4-BE49-F238E27FC236}">
                <a16:creationId xmlns:a16="http://schemas.microsoft.com/office/drawing/2014/main" id="{0CB80532-DD76-1DCA-B67A-1446C0DD2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809" y="505859"/>
            <a:ext cx="2099184" cy="2099184"/>
          </a:xfrm>
          <a:prstGeom prst="ellipse">
            <a:avLst/>
          </a:prstGeom>
          <a:ln w="76200" cap="rnd">
            <a:solidFill>
              <a:srgbClr val="00205B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ronto Maple Leafs Logo SVG, Maple Leafs Logo PNG, Toronto Maple Leaf  Symbol, TML Logo, Maple Logo">
            <a:extLst>
              <a:ext uri="{FF2B5EF4-FFF2-40B4-BE49-F238E27FC236}">
                <a16:creationId xmlns:a16="http://schemas.microsoft.com/office/drawing/2014/main" id="{2A455DE7-3854-80B9-A9FE-9C31C13C1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126" y="456790"/>
            <a:ext cx="2197321" cy="219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d Heart Symbol on Transparent Background 18868329 PNG">
            <a:extLst>
              <a:ext uri="{FF2B5EF4-FFF2-40B4-BE49-F238E27FC236}">
                <a16:creationId xmlns:a16="http://schemas.microsoft.com/office/drawing/2014/main" id="{56624131-83FD-A56C-E12A-AEB4258C4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633" y="1465307"/>
            <a:ext cx="808892" cy="80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0885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10964778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code kinda worked but if the user makes a typo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they can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t participate in the questionnaire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The general solution is to loop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  <a:r>
              <a:rPr lang="en-US" sz="3200" dirty="0"/>
              <a:t> to execute the same lines of code more than once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This is also called iteration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We</a:t>
            </a:r>
            <a:r>
              <a:rPr lang="en-US" sz="3200" dirty="0">
                <a:solidFill>
                  <a:schemeClr val="accent6"/>
                </a:solidFill>
              </a:rPr>
              <a:t>'</a:t>
            </a:r>
            <a:r>
              <a:rPr lang="en-US" sz="3200" dirty="0"/>
              <a:t>re going to talk about one loop construct today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  <a:r>
              <a:rPr lang="en-US" sz="3200" dirty="0"/>
              <a:t> the while</a:t>
            </a:r>
            <a:r>
              <a:rPr lang="en-US" sz="3200" dirty="0">
                <a:solidFill>
                  <a:schemeClr val="accent6"/>
                </a:solidFill>
              </a:rPr>
              <a:t>-</a:t>
            </a:r>
            <a:r>
              <a:rPr lang="en-US" sz="3200" dirty="0"/>
              <a:t>loop where you loop while some boolean expression is True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0375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while loop </a:t>
            </a:r>
            <a:r>
              <a:rPr lang="en-US" dirty="0"/>
              <a:t>keeps executing a piece of code as long as a particular condition is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There must be a colon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at the end of the while statement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action to be performed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7027397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D4C98-2197-4026-BA18-2560D06128D3}"/>
              </a:ext>
            </a:extLst>
          </p:cNvPr>
          <p:cNvSpPr txBox="1"/>
          <p:nvPr/>
        </p:nvSpPr>
        <p:spPr>
          <a:xfrm>
            <a:off x="7087557" y="367818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DF12F6F6-C5A3-4FB9-A620-AD248921680E}"/>
              </a:ext>
            </a:extLst>
          </p:cNvPr>
          <p:cNvSpPr/>
          <p:nvPr/>
        </p:nvSpPr>
        <p:spPr>
          <a:xfrm rot="5400000" flipH="1">
            <a:off x="6976593" y="2776088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76090EB6-7EC8-4D9C-82DD-D8D34A6709F0}"/>
              </a:ext>
            </a:extLst>
          </p:cNvPr>
          <p:cNvSpPr/>
          <p:nvPr/>
        </p:nvSpPr>
        <p:spPr>
          <a:xfrm rot="10800000" flipH="1">
            <a:off x="8488561" y="1245544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82EE26-0D92-4CCF-A77A-481BE028A8DB}"/>
              </a:ext>
            </a:extLst>
          </p:cNvPr>
          <p:cNvSpPr txBox="1"/>
          <p:nvPr/>
        </p:nvSpPr>
        <p:spPr>
          <a:xfrm>
            <a:off x="6174936" y="554470"/>
            <a:ext cx="312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Must evaluate to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True </a:t>
            </a:r>
            <a:r>
              <a:rPr lang="en-US" sz="2800" b="1" dirty="0">
                <a:solidFill>
                  <a:srgbClr val="FFFFFF"/>
                </a:solidFill>
              </a:rPr>
              <a:t>or</a:t>
            </a:r>
            <a:r>
              <a:rPr lang="en-US" sz="2800" b="1" dirty="0">
                <a:solidFill>
                  <a:schemeClr val="accent6"/>
                </a:solidFill>
              </a:rPr>
              <a:t> 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0BED55-7CFE-48D9-BE38-4EB3A2F9AAB4}"/>
              </a:ext>
            </a:extLst>
          </p:cNvPr>
          <p:cNvSpPr txBox="1"/>
          <p:nvPr/>
        </p:nvSpPr>
        <p:spPr>
          <a:xfrm>
            <a:off x="10407761" y="81599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D6FA868-73C8-49D1-851B-1FD6B24D247A}"/>
              </a:ext>
            </a:extLst>
          </p:cNvPr>
          <p:cNvSpPr/>
          <p:nvPr/>
        </p:nvSpPr>
        <p:spPr>
          <a:xfrm rot="16200000" flipH="1">
            <a:off x="11056723" y="1503532"/>
            <a:ext cx="656148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56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>
            <a:normAutofit/>
          </a:bodyPr>
          <a:lstStyle/>
          <a:p>
            <a:r>
              <a:rPr lang="en-US" dirty="0"/>
              <a:t>The condition that gets evaluated is just a boolean expression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In particular it can include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Something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pPr lvl="1"/>
            <a:r>
              <a:rPr lang="en-US" dirty="0"/>
              <a:t>logical operators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or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not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dirty="0"/>
              <a:t>comparison operators</a:t>
            </a:r>
          </a:p>
          <a:p>
            <a:pPr lvl="1"/>
            <a:r>
              <a:rPr lang="en-US" dirty="0"/>
              <a:t>function calls</a:t>
            </a:r>
          </a:p>
          <a:p>
            <a:r>
              <a:rPr lang="en-US" dirty="0">
                <a:solidFill>
                  <a:schemeClr val="accent2"/>
                </a:solidFill>
              </a:rPr>
              <a:t>...</a:t>
            </a:r>
            <a:r>
              <a:rPr lang="en-US" dirty="0"/>
              <a:t> really anything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506115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506115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7879181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9480675" y="355579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7531558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5A27F-F72C-78D9-CF2E-ACDF1B18730E}"/>
              </a:ext>
            </a:extLst>
          </p:cNvPr>
          <p:cNvSpPr txBox="1"/>
          <p:nvPr/>
        </p:nvSpPr>
        <p:spPr>
          <a:xfrm>
            <a:off x="9624648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E6915B-F479-1086-486E-F2AD78ED33A0}"/>
              </a:ext>
            </a:extLst>
          </p:cNvPr>
          <p:cNvSpPr txBox="1"/>
          <p:nvPr/>
        </p:nvSpPr>
        <p:spPr>
          <a:xfrm>
            <a:off x="7135388" y="5037638"/>
            <a:ext cx="11528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Exit</a:t>
            </a:r>
          </a:p>
          <a:p>
            <a:pPr algn="ctr"/>
            <a:r>
              <a:rPr lang="en-US" sz="3200" b="1" dirty="0">
                <a:solidFill>
                  <a:srgbClr val="FFFFFF"/>
                </a:solidFill>
              </a:rPr>
              <a:t>Loop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724348" y="2938847"/>
            <a:ext cx="12035" cy="6459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8554245" y="133648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731860" y="1336486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9657550" y="1861484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32F48A-27C8-D555-31FB-FE7A3C95787C}"/>
              </a:ext>
            </a:extLst>
          </p:cNvPr>
          <p:cNvSpPr txBox="1"/>
          <p:nvPr/>
        </p:nvSpPr>
        <p:spPr>
          <a:xfrm>
            <a:off x="8748896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D483F4-8124-6374-A63E-702491DA4D08}"/>
              </a:ext>
            </a:extLst>
          </p:cNvPr>
          <p:cNvSpPr txBox="1"/>
          <p:nvPr/>
        </p:nvSpPr>
        <p:spPr>
          <a:xfrm>
            <a:off x="6526749" y="2522636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  <p:pic>
        <p:nvPicPr>
          <p:cNvPr id="33" name="Picture 2" descr="Loop - Free arrows icons">
            <a:extLst>
              <a:ext uri="{FF2B5EF4-FFF2-40B4-BE49-F238E27FC236}">
                <a16:creationId xmlns:a16="http://schemas.microsoft.com/office/drawing/2014/main" id="{CC23337C-9633-9980-702B-85CD28C77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43934" y="1885383"/>
            <a:ext cx="707711" cy="8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636AD96-B4F2-2F50-C4F3-D07E89EE9EA1}"/>
              </a:ext>
            </a:extLst>
          </p:cNvPr>
          <p:cNvSpPr txBox="1"/>
          <p:nvPr/>
        </p:nvSpPr>
        <p:spPr>
          <a:xfrm>
            <a:off x="8763013" y="659262"/>
            <a:ext cx="219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Will loop until condition is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046478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506115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506115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7879181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9480675" y="355579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7531558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5A27F-F72C-78D9-CF2E-ACDF1B18730E}"/>
              </a:ext>
            </a:extLst>
          </p:cNvPr>
          <p:cNvSpPr txBox="1"/>
          <p:nvPr/>
        </p:nvSpPr>
        <p:spPr>
          <a:xfrm>
            <a:off x="9624648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724348" y="2938847"/>
            <a:ext cx="12035" cy="6459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8554245" y="133648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731860" y="1336486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9657550" y="1861484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181E7C-8D44-D634-ED5E-6C6367A998A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2515617" y="449661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66250C-A170-F68B-2410-CF30EEBB161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515617" y="50409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EAACC1-D07A-AC86-1533-609086D85434}"/>
              </a:ext>
            </a:extLst>
          </p:cNvPr>
          <p:cNvSpPr txBox="1"/>
          <p:nvPr/>
        </p:nvSpPr>
        <p:spPr>
          <a:xfrm>
            <a:off x="1888683" y="334147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19B97-6E5E-9B03-C7F8-70A9AC94D17C}"/>
              </a:ext>
            </a:extLst>
          </p:cNvPr>
          <p:cNvCxnSpPr>
            <a:cxnSpLocks/>
          </p:cNvCxnSpPr>
          <p:nvPr/>
        </p:nvCxnSpPr>
        <p:spPr>
          <a:xfrm flipH="1">
            <a:off x="3490177" y="355970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D887D90E-166E-2DA2-1C36-9CE60E4C8A81}"/>
              </a:ext>
            </a:extLst>
          </p:cNvPr>
          <p:cNvSpPr/>
          <p:nvPr/>
        </p:nvSpPr>
        <p:spPr>
          <a:xfrm>
            <a:off x="1541060" y="262279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BC782C-3069-DECA-193A-000983D73DD6}"/>
              </a:ext>
            </a:extLst>
          </p:cNvPr>
          <p:cNvSpPr txBox="1"/>
          <p:nvPr/>
        </p:nvSpPr>
        <p:spPr>
          <a:xfrm>
            <a:off x="3618764" y="2941446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FBDECD-A779-F61D-3D87-D45069D36130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745884" y="3522229"/>
            <a:ext cx="1" cy="96913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A05C64-93D1-8E37-8CE3-D30AD7104E55}"/>
              </a:ext>
            </a:extLst>
          </p:cNvPr>
          <p:cNvSpPr txBox="1"/>
          <p:nvPr/>
        </p:nvSpPr>
        <p:spPr>
          <a:xfrm>
            <a:off x="1179694" y="531849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57D63E-DE66-C8D4-0F81-B0761B316FAC}"/>
              </a:ext>
            </a:extLst>
          </p:cNvPr>
          <p:cNvSpPr txBox="1"/>
          <p:nvPr/>
        </p:nvSpPr>
        <p:spPr>
          <a:xfrm>
            <a:off x="6050008" y="3257279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9AEDC4-4DC1-C241-FB47-0052DB297AA4}"/>
              </a:ext>
            </a:extLst>
          </p:cNvPr>
          <p:cNvSpPr txBox="1"/>
          <p:nvPr/>
        </p:nvSpPr>
        <p:spPr>
          <a:xfrm>
            <a:off x="804418" y="3257279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8748896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3A1695C-BD7E-1A5C-122F-0BF1F939859E}"/>
              </a:ext>
            </a:extLst>
          </p:cNvPr>
          <p:cNvCxnSpPr>
            <a:cxnSpLocks/>
          </p:cNvCxnSpPr>
          <p:nvPr/>
        </p:nvCxnSpPr>
        <p:spPr>
          <a:xfrm>
            <a:off x="4741361" y="5568731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09214F5-E619-8A3A-A204-63B33DB4271B}"/>
              </a:ext>
            </a:extLst>
          </p:cNvPr>
          <p:cNvCxnSpPr>
            <a:cxnSpLocks/>
          </p:cNvCxnSpPr>
          <p:nvPr/>
        </p:nvCxnSpPr>
        <p:spPr>
          <a:xfrm flipH="1">
            <a:off x="2571562" y="607424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73C3E0E-EB10-991D-F505-5BD4131F089C}"/>
              </a:ext>
            </a:extLst>
          </p:cNvPr>
          <p:cNvSpPr/>
          <p:nvPr/>
        </p:nvSpPr>
        <p:spPr>
          <a:xfrm>
            <a:off x="3667052" y="4491368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</p:spTree>
    <p:extLst>
      <p:ext uri="{BB962C8B-B14F-4D97-AF65-F5344CB8AC3E}">
        <p14:creationId xmlns:p14="http://schemas.microsoft.com/office/powerpoint/2010/main" val="21013404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A7E66B-C171-B92C-D5E5-A12297FF77E2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721F4C-E6D8-BABF-B0A5-51A72DE47822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FF3051A-FE63-F266-02B8-E1A13AB5B64C}"/>
              </a:ext>
            </a:extLst>
          </p:cNvPr>
          <p:cNvSpPr txBox="1"/>
          <p:nvPr/>
        </p:nvSpPr>
        <p:spPr>
          <a:xfrm>
            <a:off x="6785030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572E40-0361-AF53-B52F-DB0BA2B7AAA3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56E04F2F-7638-A8BA-CD76-2075FE55D4F4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EC4ED3-4BF7-EA24-DB5A-623DFD24CE7F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0E12EE-F320-682E-46C0-CE3B77FB8E76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F7F778-09F8-B18F-5DAD-33B47D19F3BF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322011-6787-DBE3-E837-88262FA3B09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5C755EB-FA92-285E-B8FE-9DFE4AC44024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Do Something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ACA4E0-BA05-D59D-DF35-C9B3CA954D7D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40BFD3-436B-1471-0961-9C4805635EF8}"/>
              </a:ext>
            </a:extLst>
          </p:cNvPr>
          <p:cNvSpPr txBox="1"/>
          <p:nvPr/>
        </p:nvSpPr>
        <p:spPr>
          <a:xfrm>
            <a:off x="5385706" y="335887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C5E91F-4BBE-76DE-CE4F-59653826C3B1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</p:spTree>
    <p:extLst>
      <p:ext uri="{BB962C8B-B14F-4D97-AF65-F5344CB8AC3E}">
        <p14:creationId xmlns:p14="http://schemas.microsoft.com/office/powerpoint/2010/main" val="37162703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4C1B4-A09B-C569-314C-70EFD7ED6FD3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427E3A-9489-9979-C5D6-BDD3680918B3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85E630-25BF-9F50-8DE0-9638FBEADDE4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26969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C34F5-8778-FF9C-8914-867B39F4596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5BB657-0BA0-E12B-5F18-1BECFAFD2B2E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3DADDE-0BC5-C715-BEAA-DBD3255CCAF9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69500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8CD48C-3A3A-417D-177E-26C7D690375D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97EE76A-EF9C-7020-9DD9-7FD5492B95F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BFEE7-28FB-AAE3-7D85-DA2C4C464254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74F9A3-7223-7CCB-3FCB-D81489547012}"/>
              </a:ext>
            </a:extLst>
          </p:cNvPr>
          <p:cNvSpPr txBox="1"/>
          <p:nvPr/>
        </p:nvSpPr>
        <p:spPr>
          <a:xfrm>
            <a:off x="626006" y="450401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824471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8CD48C-3A3A-417D-177E-26C7D690375D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97EE76A-EF9C-7020-9DD9-7FD5492B95F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BFEE7-28FB-AAE3-7D85-DA2C4C464254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74F9A3-7223-7CCB-3FCB-D81489547012}"/>
              </a:ext>
            </a:extLst>
          </p:cNvPr>
          <p:cNvSpPr txBox="1"/>
          <p:nvPr/>
        </p:nvSpPr>
        <p:spPr>
          <a:xfrm>
            <a:off x="626006" y="450401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346910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function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/>
              <a:t>what are they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look at a real example of using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Function use cases</a:t>
            </a:r>
          </a:p>
        </p:txBody>
      </p:sp>
    </p:spTree>
    <p:extLst>
      <p:ext uri="{BB962C8B-B14F-4D97-AF65-F5344CB8AC3E}">
        <p14:creationId xmlns:p14="http://schemas.microsoft.com/office/powerpoint/2010/main" val="39061044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DD1054-5FA1-43C0-C299-97CB19AF2BF0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F77B847-A6E0-D64F-42C8-F61AC28226F1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B4568D-838B-37CE-477D-F52687055BE7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EB795F-B8E0-48F9-C470-046DEF7DBCA5}"/>
              </a:ext>
            </a:extLst>
          </p:cNvPr>
          <p:cNvSpPr txBox="1"/>
          <p:nvPr/>
        </p:nvSpPr>
        <p:spPr>
          <a:xfrm>
            <a:off x="626006" y="450401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22514514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1D067-822D-DAB8-B453-31DD8F961B3B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4EA73D-66F6-5BEE-056F-52C0C613E3C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CCCA6-92A7-5D2D-55BB-9E8E31478018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322C44-B2A5-5123-658D-BE1917529EEC}"/>
              </a:ext>
            </a:extLst>
          </p:cNvPr>
          <p:cNvSpPr txBox="1"/>
          <p:nvPr/>
        </p:nvSpPr>
        <p:spPr>
          <a:xfrm>
            <a:off x="626006" y="4504012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</p:spTree>
    <p:extLst>
      <p:ext uri="{BB962C8B-B14F-4D97-AF65-F5344CB8AC3E}">
        <p14:creationId xmlns:p14="http://schemas.microsoft.com/office/powerpoint/2010/main" val="32886820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1D067-822D-DAB8-B453-31DD8F961B3B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4EA73D-66F6-5BEE-056F-52C0C613E3C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CCCA6-92A7-5D2D-55BB-9E8E31478018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322C44-B2A5-5123-658D-BE1917529EEC}"/>
              </a:ext>
            </a:extLst>
          </p:cNvPr>
          <p:cNvSpPr txBox="1"/>
          <p:nvPr/>
        </p:nvSpPr>
        <p:spPr>
          <a:xfrm>
            <a:off x="626006" y="4504012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</p:spTree>
    <p:extLst>
      <p:ext uri="{BB962C8B-B14F-4D97-AF65-F5344CB8AC3E}">
        <p14:creationId xmlns:p14="http://schemas.microsoft.com/office/powerpoint/2010/main" val="37973678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F8BCE9-BAF7-9916-2312-4DC0FB517099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04836EA-B44D-4D66-3030-F6A8346CC519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8F8788-93FB-69EE-4546-B7852AB5BB63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E2CA42-AC55-E11E-FBE7-5DCDA6C7EB7A}"/>
              </a:ext>
            </a:extLst>
          </p:cNvPr>
          <p:cNvSpPr txBox="1"/>
          <p:nvPr/>
        </p:nvSpPr>
        <p:spPr>
          <a:xfrm>
            <a:off x="626006" y="4504012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</p:spTree>
    <p:extLst>
      <p:ext uri="{BB962C8B-B14F-4D97-AF65-F5344CB8AC3E}">
        <p14:creationId xmlns:p14="http://schemas.microsoft.com/office/powerpoint/2010/main" val="41395929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8B1D3B-D2FD-3AD6-00DF-E1E499ED9A0C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3D7CC3-1291-F29C-1FF2-3814D85EF6E5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1C3617-1132-F335-7E1A-B5CFB1079EF7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D384B-DF02-D763-9F7B-1D33768BF1F5}"/>
              </a:ext>
            </a:extLst>
          </p:cNvPr>
          <p:cNvSpPr txBox="1"/>
          <p:nvPr/>
        </p:nvSpPr>
        <p:spPr>
          <a:xfrm>
            <a:off x="626006" y="4504012"/>
            <a:ext cx="87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</p:spTree>
    <p:extLst>
      <p:ext uri="{BB962C8B-B14F-4D97-AF65-F5344CB8AC3E}">
        <p14:creationId xmlns:p14="http://schemas.microsoft.com/office/powerpoint/2010/main" val="5036141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8B1D3B-D2FD-3AD6-00DF-E1E499ED9A0C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3D7CC3-1291-F29C-1FF2-3814D85EF6E5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1C3617-1132-F335-7E1A-B5CFB1079EF7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D384B-DF02-D763-9F7B-1D33768BF1F5}"/>
              </a:ext>
            </a:extLst>
          </p:cNvPr>
          <p:cNvSpPr txBox="1"/>
          <p:nvPr/>
        </p:nvSpPr>
        <p:spPr>
          <a:xfrm>
            <a:off x="626006" y="4504012"/>
            <a:ext cx="87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</p:spTree>
    <p:extLst>
      <p:ext uri="{BB962C8B-B14F-4D97-AF65-F5344CB8AC3E}">
        <p14:creationId xmlns:p14="http://schemas.microsoft.com/office/powerpoint/2010/main" val="36813092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305227-8786-E4D7-4C6F-729C5AA1024E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C34027-AE58-9026-213A-75CA5EC00FC7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A1BF74-57F2-2DC4-22C6-550FF20F2214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A29ECD-C4C1-4F19-791B-6E22C2C39328}"/>
              </a:ext>
            </a:extLst>
          </p:cNvPr>
          <p:cNvSpPr txBox="1"/>
          <p:nvPr/>
        </p:nvSpPr>
        <p:spPr>
          <a:xfrm>
            <a:off x="626006" y="4504012"/>
            <a:ext cx="87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</p:spTree>
    <p:extLst>
      <p:ext uri="{BB962C8B-B14F-4D97-AF65-F5344CB8AC3E}">
        <p14:creationId xmlns:p14="http://schemas.microsoft.com/office/powerpoint/2010/main" val="31404838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7F32B0-C4C2-13F4-59C9-3AAE7C61269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782E05-5D60-DB71-E124-F0B6A08917EC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F7552B-9834-DD5C-EC8B-2128F65A6C0B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92E50D-8771-B237-A344-00B9823195AC}"/>
              </a:ext>
            </a:extLst>
          </p:cNvPr>
          <p:cNvSpPr txBox="1"/>
          <p:nvPr/>
        </p:nvSpPr>
        <p:spPr>
          <a:xfrm>
            <a:off x="626006" y="4504012"/>
            <a:ext cx="873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</p:spTree>
    <p:extLst>
      <p:ext uri="{BB962C8B-B14F-4D97-AF65-F5344CB8AC3E}">
        <p14:creationId xmlns:p14="http://schemas.microsoft.com/office/powerpoint/2010/main" val="18865765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7F32B0-C4C2-13F4-59C9-3AAE7C61269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782E05-5D60-DB71-E124-F0B6A08917EC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F7552B-9834-DD5C-EC8B-2128F65A6C0B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92E50D-8771-B237-A344-00B9823195AC}"/>
              </a:ext>
            </a:extLst>
          </p:cNvPr>
          <p:cNvSpPr txBox="1"/>
          <p:nvPr/>
        </p:nvSpPr>
        <p:spPr>
          <a:xfrm>
            <a:off x="626006" y="4504012"/>
            <a:ext cx="873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</p:spTree>
    <p:extLst>
      <p:ext uri="{BB962C8B-B14F-4D97-AF65-F5344CB8AC3E}">
        <p14:creationId xmlns:p14="http://schemas.microsoft.com/office/powerpoint/2010/main" val="14435299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FB531-9C25-1967-E433-35D78174C750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13B807-68C5-C664-3C93-CC53C8C79167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32DDCD-169C-D5FB-58DD-1E951EA43697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E02EB7-9781-AD65-84BF-3144ACBCB88D}"/>
              </a:ext>
            </a:extLst>
          </p:cNvPr>
          <p:cNvSpPr txBox="1"/>
          <p:nvPr/>
        </p:nvSpPr>
        <p:spPr>
          <a:xfrm>
            <a:off x="626006" y="4504012"/>
            <a:ext cx="873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</p:spTree>
    <p:extLst>
      <p:ext uri="{BB962C8B-B14F-4D97-AF65-F5344CB8AC3E}">
        <p14:creationId xmlns:p14="http://schemas.microsoft.com/office/powerpoint/2010/main" val="3175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6258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triangle_area(base, height):</a:t>
            </a:r>
          </a:p>
          <a:p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(number, number) -&gt; number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""“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0.5 * base * height</a:t>
            </a:r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734065" y="6093515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0.5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021051-47E9-AC49-6FAB-BC0F71180CEF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D093AB-131D-1846-A342-95295CF0BE92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C468FF-6841-4DF4-A337-7F096E35133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21BEB19A-0957-9E7B-7BC7-84D9A5F27ADE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E64DC24D-0D73-68DC-F17D-85E21D0B73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5FE63940-6FBB-E64F-E779-A8DBCA6C15A8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662466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22EE4-AA8E-7B8E-4D3E-6CEF66B3590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DC9A31-CFC8-6A52-9F3B-4419886D3ADB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71D38B-989A-4B7F-9BBD-4C62EA75263E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C74A6-AFEA-C3BB-CB9F-0156ACC05EAA}"/>
              </a:ext>
            </a:extLst>
          </p:cNvPr>
          <p:cNvSpPr txBox="1"/>
          <p:nvPr/>
        </p:nvSpPr>
        <p:spPr>
          <a:xfrm>
            <a:off x="626006" y="4504012"/>
            <a:ext cx="873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23196253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22EE4-AA8E-7B8E-4D3E-6CEF66B3590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DC9A31-CFC8-6A52-9F3B-4419886D3ADB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71D38B-989A-4B7F-9BBD-4C62EA75263E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C74A6-AFEA-C3BB-CB9F-0156ACC05EAA}"/>
              </a:ext>
            </a:extLst>
          </p:cNvPr>
          <p:cNvSpPr txBox="1"/>
          <p:nvPr/>
        </p:nvSpPr>
        <p:spPr>
          <a:xfrm>
            <a:off x="626006" y="4504012"/>
            <a:ext cx="873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15829529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02F505-5CC6-05FF-7930-9BC416048955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B43997-9017-D64D-F9D0-27A01D2AE5B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4D2ED4-4740-58EA-16D1-7457072A60C0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9F0BC6-17EC-566C-0B42-9E1F83B4CCBA}"/>
              </a:ext>
            </a:extLst>
          </p:cNvPr>
          <p:cNvSpPr txBox="1"/>
          <p:nvPr/>
        </p:nvSpPr>
        <p:spPr>
          <a:xfrm>
            <a:off x="626006" y="4504012"/>
            <a:ext cx="873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29905117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34253A-B688-8F9A-8E44-899EBF565A8F}"/>
              </a:ext>
            </a:extLst>
          </p:cNvPr>
          <p:cNvSpPr/>
          <p:nvPr/>
        </p:nvSpPr>
        <p:spPr>
          <a:xfrm>
            <a:off x="5652416" y="4994234"/>
            <a:ext cx="1439572" cy="1264104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02F505-5CC6-05FF-7930-9BC416048955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8BB23-C5FE-D42D-F0F5-9CA792B929F4}"/>
              </a:ext>
            </a:extLst>
          </p:cNvPr>
          <p:cNvSpPr txBox="1"/>
          <p:nvPr/>
        </p:nvSpPr>
        <p:spPr>
          <a:xfrm>
            <a:off x="5806772" y="5076713"/>
            <a:ext cx="11528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Exit</a:t>
            </a:r>
          </a:p>
          <a:p>
            <a:pPr algn="ctr"/>
            <a:r>
              <a:rPr lang="en-US" sz="3200" b="1" dirty="0">
                <a:solidFill>
                  <a:srgbClr val="FFFFFF"/>
                </a:solidFill>
              </a:rPr>
              <a:t>Loop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1B06D3-CC7E-E5CC-F21C-12AF15227D0E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372DCC-1346-667F-2B58-B4F34E460FC0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73C80E-EDB1-7BB4-7717-7C281F16DDB3}"/>
              </a:ext>
            </a:extLst>
          </p:cNvPr>
          <p:cNvSpPr txBox="1"/>
          <p:nvPr/>
        </p:nvSpPr>
        <p:spPr>
          <a:xfrm>
            <a:off x="626006" y="4504012"/>
            <a:ext cx="873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41424399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A3109E-E755-4A5A-A247-07E72E9B1BB6}"/>
              </a:ext>
            </a:extLst>
          </p:cNvPr>
          <p:cNvSpPr/>
          <p:nvPr/>
        </p:nvSpPr>
        <p:spPr>
          <a:xfrm>
            <a:off x="97455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While Loops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F9DC0C-BEDC-4219-840F-B95647FCD8A4}"/>
              </a:ext>
            </a:extLst>
          </p:cNvPr>
          <p:cNvSpPr txBox="1"/>
          <p:nvPr/>
        </p:nvSpPr>
        <p:spPr>
          <a:xfrm>
            <a:off x="7027397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something.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B28E4A-7D5C-4EA0-8D7C-51C362B257BC}"/>
              </a:ext>
            </a:extLst>
          </p:cNvPr>
          <p:cNvSpPr txBox="1"/>
          <p:nvPr/>
        </p:nvSpPr>
        <p:spPr>
          <a:xfrm>
            <a:off x="7087557" y="367818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AE18D8-F423-450A-92D9-0BA0259ADE80}"/>
              </a:ext>
            </a:extLst>
          </p:cNvPr>
          <p:cNvSpPr txBox="1"/>
          <p:nvPr/>
        </p:nvSpPr>
        <p:spPr>
          <a:xfrm>
            <a:off x="10407761" y="81599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4EE1A28F-2B6B-4F87-A083-CCD7218024DB}"/>
              </a:ext>
            </a:extLst>
          </p:cNvPr>
          <p:cNvSpPr/>
          <p:nvPr/>
        </p:nvSpPr>
        <p:spPr>
          <a:xfrm rot="16200000" flipH="1">
            <a:off x="11056723" y="1503532"/>
            <a:ext cx="656148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Bent-Up 47">
            <a:extLst>
              <a:ext uri="{FF2B5EF4-FFF2-40B4-BE49-F238E27FC236}">
                <a16:creationId xmlns:a16="http://schemas.microsoft.com/office/drawing/2014/main" id="{A6668D85-FE70-4D60-9CA8-D8D34A50775D}"/>
              </a:ext>
            </a:extLst>
          </p:cNvPr>
          <p:cNvSpPr/>
          <p:nvPr/>
        </p:nvSpPr>
        <p:spPr>
          <a:xfrm rot="5400000" flipH="1">
            <a:off x="6976593" y="2776088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Bent-Up 48">
            <a:extLst>
              <a:ext uri="{FF2B5EF4-FFF2-40B4-BE49-F238E27FC236}">
                <a16:creationId xmlns:a16="http://schemas.microsoft.com/office/drawing/2014/main" id="{A0784CE2-C6B5-4163-B8CE-2BB20C781717}"/>
              </a:ext>
            </a:extLst>
          </p:cNvPr>
          <p:cNvSpPr/>
          <p:nvPr/>
        </p:nvSpPr>
        <p:spPr>
          <a:xfrm rot="10800000" flipH="1">
            <a:off x="8488561" y="1245544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16FF3F-0158-4480-BD45-BE366443DC85}"/>
              </a:ext>
            </a:extLst>
          </p:cNvPr>
          <p:cNvSpPr txBox="1"/>
          <p:nvPr/>
        </p:nvSpPr>
        <p:spPr>
          <a:xfrm>
            <a:off x="6174936" y="554470"/>
            <a:ext cx="312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Must evaluate to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True or False</a:t>
            </a:r>
          </a:p>
        </p:txBody>
      </p:sp>
    </p:spTree>
    <p:extLst>
      <p:ext uri="{BB962C8B-B14F-4D97-AF65-F5344CB8AC3E}">
        <p14:creationId xmlns:p14="http://schemas.microsoft.com/office/powerpoint/2010/main" val="12684170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9F63-DA20-42B9-BE8B-BCE9947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67F6-93D8-4A5B-B408-087A8FBD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057274" cy="4835479"/>
          </a:xfrm>
        </p:spPr>
        <p:txBody>
          <a:bodyPr/>
          <a:lstStyle/>
          <a:p>
            <a:r>
              <a:rPr lang="en-US" dirty="0"/>
              <a:t>In Python there are two types of loops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For loops will be introduced in Week 6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What is the difference between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loops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loops and when would we use one over the other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2DE41D-A1A0-4EE6-B60D-6EFC7510B727}"/>
              </a:ext>
            </a:extLst>
          </p:cNvPr>
          <p:cNvSpPr txBox="1"/>
          <p:nvPr/>
        </p:nvSpPr>
        <p:spPr>
          <a:xfrm>
            <a:off x="6461914" y="1825623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E59FA7-20B6-4224-A82E-E7AB18E6A826}"/>
              </a:ext>
            </a:extLst>
          </p:cNvPr>
          <p:cNvSpPr txBox="1"/>
          <p:nvPr/>
        </p:nvSpPr>
        <p:spPr>
          <a:xfrm>
            <a:off x="7483055" y="4508666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</p:spTree>
    <p:extLst>
      <p:ext uri="{BB962C8B-B14F-4D97-AF65-F5344CB8AC3E}">
        <p14:creationId xmlns:p14="http://schemas.microsoft.com/office/powerpoint/2010/main" val="19627930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9F63-DA20-42B9-BE8B-BCE9947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67F6-93D8-4A5B-B408-087A8FBD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057274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cs typeface="Courier New" panose="02070309020205020404" pitchFamily="49" charset="0"/>
              </a:rPr>
              <a:t> loop</a:t>
            </a:r>
          </a:p>
          <a:p>
            <a:r>
              <a:rPr lang="en-US" dirty="0"/>
              <a:t>The number of iterations to be done is already known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D7C1D-C381-4DBC-A0A8-CF42F45D70EF}"/>
              </a:ext>
            </a:extLst>
          </p:cNvPr>
          <p:cNvSpPr txBox="1"/>
          <p:nvPr/>
        </p:nvSpPr>
        <p:spPr>
          <a:xfrm>
            <a:off x="6461914" y="1825623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4EA28-C818-4A8B-8D06-7FE64BDE3A52}"/>
              </a:ext>
            </a:extLst>
          </p:cNvPr>
          <p:cNvSpPr txBox="1"/>
          <p:nvPr/>
        </p:nvSpPr>
        <p:spPr>
          <a:xfrm>
            <a:off x="838200" y="3582235"/>
            <a:ext cx="75598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cats = [‘Persian’, ‘Siamese’, ‘Ragdoll’]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cats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print(cat)</a:t>
            </a:r>
          </a:p>
          <a:p>
            <a:endParaRPr lang="en-US" sz="24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Persian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Siamese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Ragdoll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A0466-E882-4178-9403-D227934B7793}"/>
              </a:ext>
            </a:extLst>
          </p:cNvPr>
          <p:cNvSpPr txBox="1"/>
          <p:nvPr/>
        </p:nvSpPr>
        <p:spPr>
          <a:xfrm>
            <a:off x="7483055" y="4508666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F32E0-9C25-4073-A4E4-9C5346035F6A}"/>
              </a:ext>
            </a:extLst>
          </p:cNvPr>
          <p:cNvSpPr/>
          <p:nvPr/>
        </p:nvSpPr>
        <p:spPr>
          <a:xfrm>
            <a:off x="7483055" y="4331515"/>
            <a:ext cx="4626588" cy="1660358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865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9F63-DA20-42B9-BE8B-BCE9947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67F6-93D8-4A5B-B408-087A8FBD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63389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cs typeface="Courier New" panose="02070309020205020404" pitchFamily="49" charset="0"/>
              </a:rPr>
              <a:t> loop</a:t>
            </a:r>
          </a:p>
          <a:p>
            <a:r>
              <a:rPr lang="en-US" dirty="0"/>
              <a:t>The number of iterations to be done is NOT known and iteration continues until a condition is met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D7C1D-C381-4DBC-A0A8-CF42F45D70EF}"/>
              </a:ext>
            </a:extLst>
          </p:cNvPr>
          <p:cNvSpPr txBox="1"/>
          <p:nvPr/>
        </p:nvSpPr>
        <p:spPr>
          <a:xfrm>
            <a:off x="6461914" y="1825623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FE7BA-3E72-442E-8125-68AC45F40D45}"/>
              </a:ext>
            </a:extLst>
          </p:cNvPr>
          <p:cNvSpPr txBox="1"/>
          <p:nvPr/>
        </p:nvSpPr>
        <p:spPr>
          <a:xfrm>
            <a:off x="7483055" y="4508666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F32E0-9C25-4073-A4E4-9C5346035F6A}"/>
              </a:ext>
            </a:extLst>
          </p:cNvPr>
          <p:cNvSpPr/>
          <p:nvPr/>
        </p:nvSpPr>
        <p:spPr>
          <a:xfrm>
            <a:off x="6461913" y="1670370"/>
            <a:ext cx="5623713" cy="1660358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4EA28-C818-4A8B-8D06-7FE64BDE3A52}"/>
              </a:ext>
            </a:extLst>
          </p:cNvPr>
          <p:cNvSpPr txBox="1"/>
          <p:nvPr/>
        </p:nvSpPr>
        <p:spPr>
          <a:xfrm>
            <a:off x="838200" y="3654428"/>
            <a:ext cx="56237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x*x &lt; 200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x += 1</a:t>
            </a:r>
          </a:p>
          <a:p>
            <a:endParaRPr lang="en-US" sz="24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0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…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C88BC-62CA-4A4B-8D5A-2CD1DA8D723D}"/>
              </a:ext>
            </a:extLst>
          </p:cNvPr>
          <p:cNvSpPr txBox="1"/>
          <p:nvPr/>
        </p:nvSpPr>
        <p:spPr>
          <a:xfrm>
            <a:off x="3951601" y="4793200"/>
            <a:ext cx="31407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I don</a:t>
            </a:r>
            <a:r>
              <a:rPr lang="en-US" sz="2400" dirty="0">
                <a:solidFill>
                  <a:schemeClr val="accent3"/>
                </a:solidFill>
              </a:rPr>
              <a:t>’</a:t>
            </a:r>
            <a:r>
              <a:rPr lang="en-US" sz="2400" dirty="0">
                <a:solidFill>
                  <a:srgbClr val="FFFFFF"/>
                </a:solidFill>
              </a:rPr>
              <a:t>t know how many times I should iterate but I know when I should stop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61051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Customers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Send Promotional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416087" y="449621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Email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24268443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Tweets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Does the Tweet contain </a:t>
            </a:r>
            <a:r>
              <a:rPr lang="en-US" sz="2800" b="1" dirty="0">
                <a:solidFill>
                  <a:schemeClr val="accent6"/>
                </a:solidFill>
              </a:rPr>
              <a:t>#</a:t>
            </a:r>
            <a:r>
              <a:rPr lang="en-US" sz="2800" b="1" dirty="0">
                <a:solidFill>
                  <a:srgbClr val="FFFFFF"/>
                </a:solidFill>
              </a:rPr>
              <a:t>cleancode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215512" y="4496218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25367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C2D858-036F-50A3-9BE8-8490108C82D6}"/>
              </a:ext>
            </a:extLst>
          </p:cNvPr>
          <p:cNvCxnSpPr>
            <a:cxnSpLocks/>
          </p:cNvCxnSpPr>
          <p:nvPr/>
        </p:nvCxnSpPr>
        <p:spPr>
          <a:xfrm>
            <a:off x="3457022" y="4177771"/>
            <a:ext cx="460150" cy="16153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83F012-F78C-952C-EED8-113E8B2445D1}"/>
              </a:ext>
            </a:extLst>
          </p:cNvPr>
          <p:cNvCxnSpPr>
            <a:cxnSpLocks/>
          </p:cNvCxnSpPr>
          <p:nvPr/>
        </p:nvCxnSpPr>
        <p:spPr>
          <a:xfrm>
            <a:off x="4843370" y="4177771"/>
            <a:ext cx="134048" cy="16153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0FCA7D-A81B-76E1-12AF-7D3434A806EB}"/>
              </a:ext>
            </a:extLst>
          </p:cNvPr>
          <p:cNvCxnSpPr>
            <a:cxnSpLocks/>
          </p:cNvCxnSpPr>
          <p:nvPr/>
        </p:nvCxnSpPr>
        <p:spPr>
          <a:xfrm>
            <a:off x="9169094" y="3256444"/>
            <a:ext cx="399659" cy="25012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2938BA-9957-0C4D-EFE5-1B7C9C18E6EE}"/>
              </a:ext>
            </a:extLst>
          </p:cNvPr>
          <p:cNvCxnSpPr>
            <a:cxnSpLocks/>
          </p:cNvCxnSpPr>
          <p:nvPr/>
        </p:nvCxnSpPr>
        <p:spPr>
          <a:xfrm>
            <a:off x="10140990" y="3256444"/>
            <a:ext cx="0" cy="25012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5303028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F25F33-A5F3-7F83-EB97-0B7B73D8731E}"/>
              </a:ext>
            </a:extLst>
          </p:cNvPr>
          <p:cNvSpPr txBox="1"/>
          <p:nvPr/>
        </p:nvSpPr>
        <p:spPr>
          <a:xfrm>
            <a:off x="254644" y="2032596"/>
            <a:ext cx="608371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function_name(parameters):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triangle_area(base, height):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* x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6666267" y="727514"/>
            <a:ext cx="4695887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Calling Functions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FD68C-9EC8-973D-D9B7-8AB8F894B70D}"/>
              </a:ext>
            </a:extLst>
          </p:cNvPr>
          <p:cNvSpPr txBox="1"/>
          <p:nvPr/>
        </p:nvSpPr>
        <p:spPr>
          <a:xfrm>
            <a:off x="6864617" y="2032596"/>
            <a:ext cx="460895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function_name(arguments)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triangle_area(1, 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3C985-1D8A-B6A2-A208-DB0557C6F924}"/>
              </a:ext>
            </a:extLst>
          </p:cNvPr>
          <p:cNvSpPr txBox="1"/>
          <p:nvPr/>
        </p:nvSpPr>
        <p:spPr>
          <a:xfrm>
            <a:off x="2785939" y="3712516"/>
            <a:ext cx="37402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2800" dirty="0">
                <a:solidFill>
                  <a:srgbClr val="FFFFFF"/>
                </a:solidFill>
              </a:rPr>
              <a:t> and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are the parameter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97FFC-21E9-BE69-A22D-9A90CD24B30E}"/>
              </a:ext>
            </a:extLst>
          </p:cNvPr>
          <p:cNvSpPr txBox="1"/>
          <p:nvPr/>
        </p:nvSpPr>
        <p:spPr>
          <a:xfrm>
            <a:off x="8981227" y="2786523"/>
            <a:ext cx="30752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solidFill>
                  <a:srgbClr val="FFFFFF"/>
                </a:solidFill>
              </a:rPr>
              <a:t> and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are the arguments </a:t>
            </a:r>
            <a:r>
              <a:rPr lang="en-US" sz="2800" dirty="0">
                <a:solidFill>
                  <a:schemeClr val="accent2"/>
                </a:solidFill>
              </a:rPr>
              <a:t>(</a:t>
            </a:r>
            <a:r>
              <a:rPr lang="en-US" sz="2800" dirty="0">
                <a:solidFill>
                  <a:srgbClr val="FFFFFF"/>
                </a:solidFill>
              </a:rPr>
              <a:t>data</a:t>
            </a:r>
            <a:r>
              <a:rPr lang="en-US" sz="2800" dirty="0">
                <a:solidFill>
                  <a:schemeClr val="accent2"/>
                </a:solidFill>
              </a:rPr>
              <a:t>)</a:t>
            </a:r>
            <a:r>
              <a:rPr lang="en-US" sz="2800" dirty="0">
                <a:solidFill>
                  <a:srgbClr val="FFFFFF"/>
                </a:solidFill>
              </a:rPr>
              <a:t> passed to 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 </a:t>
            </a:r>
            <a:r>
              <a:rPr lang="en-US" sz="2800" dirty="0">
                <a:solidFill>
                  <a:srgbClr val="FFFFFF"/>
                </a:solidFill>
              </a:rPr>
              <a:t>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3049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2B7E0-B526-41BC-8024-DD9FE4A9D64C}"/>
              </a:ext>
            </a:extLst>
          </p:cNvPr>
          <p:cNvSpPr/>
          <p:nvPr/>
        </p:nvSpPr>
        <p:spPr>
          <a:xfrm>
            <a:off x="6972611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888051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Infinite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98105" cy="4900029"/>
          </a:xfrm>
        </p:spPr>
        <p:txBody>
          <a:bodyPr>
            <a:normAutofit/>
          </a:bodyPr>
          <a:lstStyle/>
          <a:p>
            <a:r>
              <a:rPr lang="en-US" dirty="0"/>
              <a:t>Remember that a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 ends when the condition is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.</a:t>
            </a:r>
          </a:p>
          <a:p>
            <a:r>
              <a:rPr lang="en-US" dirty="0"/>
              <a:t>A common error when working with while loops is for the condition to never be satisfied and therefore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the loop to continue forever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till infinity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/>
              <a:t>We need some way inside the loop for the condition to become false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91250-ADF2-40D2-B2D7-5D63E790AECC}"/>
              </a:ext>
            </a:extLst>
          </p:cNvPr>
          <p:cNvSpPr txBox="1"/>
          <p:nvPr/>
        </p:nvSpPr>
        <p:spPr>
          <a:xfrm>
            <a:off x="8325853" y="674255"/>
            <a:ext cx="35372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10</a:t>
            </a:r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64976-CE79-4883-BFA6-C6AAE93DBD7E}"/>
              </a:ext>
            </a:extLst>
          </p:cNvPr>
          <p:cNvSpPr txBox="1"/>
          <p:nvPr/>
        </p:nvSpPr>
        <p:spPr>
          <a:xfrm>
            <a:off x="8325853" y="3040047"/>
            <a:ext cx="35372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0, 1, 2, 3, 4, 5, 6, 7, 8, 9</a:t>
            </a:r>
          </a:p>
          <a:p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10</a:t>
            </a:r>
          </a:p>
        </p:txBody>
      </p:sp>
    </p:spTree>
    <p:extLst>
      <p:ext uri="{BB962C8B-B14F-4D97-AF65-F5344CB8AC3E}">
        <p14:creationId xmlns:p14="http://schemas.microsoft.com/office/powerpoint/2010/main" val="23002018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Infinite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Remember that a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 ends when the condition is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.</a:t>
            </a:r>
          </a:p>
          <a:p>
            <a:r>
              <a:rPr lang="en-US" dirty="0"/>
              <a:t>A common error when working with while loops is for the condition to never be satisfied and therefore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the loop to continue forever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till infinity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/>
              <a:t>We need some way inside the loop for the condition to become false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Infinite Loops</a:t>
            </a:r>
          </a:p>
        </p:txBody>
      </p:sp>
    </p:spTree>
    <p:extLst>
      <p:ext uri="{BB962C8B-B14F-4D97-AF65-F5344CB8AC3E}">
        <p14:creationId xmlns:p14="http://schemas.microsoft.com/office/powerpoint/2010/main" val="39138891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789B4-60FF-4D7A-96E5-DC85ACDF3A55}"/>
              </a:ext>
            </a:extLst>
          </p:cNvPr>
          <p:cNvSpPr txBox="1"/>
          <p:nvPr/>
        </p:nvSpPr>
        <p:spPr>
          <a:xfrm>
            <a:off x="8030499" y="3010148"/>
            <a:ext cx="35372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10</a:t>
            </a:r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+=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6E222B-D9EF-4478-B4B2-3B7DDEE6BF3E}"/>
              </a:ext>
            </a:extLst>
          </p:cNvPr>
          <p:cNvSpPr txBox="1"/>
          <p:nvPr/>
        </p:nvSpPr>
        <p:spPr>
          <a:xfrm>
            <a:off x="1320341" y="3010148"/>
            <a:ext cx="35372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func(x)</a:t>
            </a:r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+= 1</a:t>
            </a:r>
          </a:p>
          <a:p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func(x)</a:t>
            </a:r>
          </a:p>
          <a:p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A3042-767F-40F7-B465-2DFEF2BAD882}"/>
              </a:ext>
            </a:extLst>
          </p:cNvPr>
          <p:cNvSpPr txBox="1"/>
          <p:nvPr/>
        </p:nvSpPr>
        <p:spPr>
          <a:xfrm>
            <a:off x="3804496" y="4331278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(Local)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660D0-4C7A-48BA-9FC8-FB1BE03889F4}"/>
              </a:ext>
            </a:extLst>
          </p:cNvPr>
          <p:cNvSpPr txBox="1"/>
          <p:nvPr/>
        </p:nvSpPr>
        <p:spPr>
          <a:xfrm>
            <a:off x="215952" y="5996636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(Global)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A0E1C0-0211-486A-AE4B-ABB40C52A6E4}"/>
              </a:ext>
            </a:extLst>
          </p:cNvPr>
          <p:cNvSpPr txBox="1"/>
          <p:nvPr/>
        </p:nvSpPr>
        <p:spPr>
          <a:xfrm>
            <a:off x="8338509" y="1591600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(Global)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C1668C-03E0-42B0-8AFE-83BACF7F90B4}"/>
              </a:ext>
            </a:extLst>
          </p:cNvPr>
          <p:cNvSpPr txBox="1"/>
          <p:nvPr/>
        </p:nvSpPr>
        <p:spPr>
          <a:xfrm>
            <a:off x="7250960" y="5206598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(Global)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98B706-E35C-469D-B279-EB993D4C87D5}"/>
              </a:ext>
            </a:extLst>
          </p:cNvPr>
          <p:cNvCxnSpPr>
            <a:cxnSpLocks/>
          </p:cNvCxnSpPr>
          <p:nvPr/>
        </p:nvCxnSpPr>
        <p:spPr>
          <a:xfrm flipH="1">
            <a:off x="8265019" y="1976286"/>
            <a:ext cx="247751" cy="116217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37DC55-00BB-4BE7-B68E-B52580F53116}"/>
              </a:ext>
            </a:extLst>
          </p:cNvPr>
          <p:cNvCxnSpPr>
            <a:cxnSpLocks/>
          </p:cNvCxnSpPr>
          <p:nvPr/>
        </p:nvCxnSpPr>
        <p:spPr>
          <a:xfrm flipV="1">
            <a:off x="7562973" y="4418619"/>
            <a:ext cx="1474839" cy="94979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7A4D83-2A10-4C5A-A00A-A9BCA9B60295}"/>
              </a:ext>
            </a:extLst>
          </p:cNvPr>
          <p:cNvCxnSpPr>
            <a:cxnSpLocks/>
          </p:cNvCxnSpPr>
          <p:nvPr/>
        </p:nvCxnSpPr>
        <p:spPr>
          <a:xfrm flipV="1">
            <a:off x="529695" y="4980925"/>
            <a:ext cx="892047" cy="114956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E02F57-766B-4BBE-AA43-37093B0F69A8}"/>
              </a:ext>
            </a:extLst>
          </p:cNvPr>
          <p:cNvCxnSpPr>
            <a:cxnSpLocks/>
          </p:cNvCxnSpPr>
          <p:nvPr/>
        </p:nvCxnSpPr>
        <p:spPr>
          <a:xfrm flipH="1" flipV="1">
            <a:off x="2672405" y="3926438"/>
            <a:ext cx="1162173" cy="56297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1857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416842" cy="490002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revisit our User Input code and see if the While Loop will solve out problem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Back to User Input</a:t>
            </a:r>
          </a:p>
        </p:txBody>
      </p:sp>
    </p:spTree>
    <p:extLst>
      <p:ext uri="{BB962C8B-B14F-4D97-AF65-F5344CB8AC3E}">
        <p14:creationId xmlns:p14="http://schemas.microsoft.com/office/powerpoint/2010/main" val="15829181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657474" cy="4900029"/>
          </a:xfrm>
        </p:spPr>
        <p:txBody>
          <a:bodyPr>
            <a:normAutofit/>
          </a:bodyPr>
          <a:lstStyle/>
          <a:p>
            <a:r>
              <a:rPr lang="en-US" sz="3200" dirty="0"/>
              <a:t>Write code to print all the numbers from 0 to 20 that aren’t evenly divisible by either 3 or 5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Zero is divisible by everything and should not appear in the output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9.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4882414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521C-0C01-4201-9CDF-89824645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Turtles and </a:t>
            </a:r>
            <a:r>
              <a:rPr lang="en-US" b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/>
              <a:t> loops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8078-1B31-4266-8AD7-0006109FE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23547" cy="4835479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m a little turtle and I want to take steps to the right until I get to the brick wall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However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 don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t know how far away the brick wall I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4" name="Picture 4" descr="Turtle Icon | Flat Animal Iconset | Martin Berube">
            <a:extLst>
              <a:ext uri="{FF2B5EF4-FFF2-40B4-BE49-F238E27FC236}">
                <a16:creationId xmlns:a16="http://schemas.microsoft.com/office/drawing/2014/main" id="{035FDF54-D5D3-4271-B4A0-650BC058A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"/>
          <a:stretch/>
        </p:blipFill>
        <p:spPr bwMode="auto">
          <a:xfrm>
            <a:off x="168440" y="3701120"/>
            <a:ext cx="2707320" cy="285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CAC3EB-E8F0-4FE3-935D-BE18FF7E7B1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10. </a:t>
            </a:r>
            <a:r>
              <a:rPr lang="en-US" sz="2600" b="1" dirty="0">
                <a:solidFill>
                  <a:schemeClr val="accent6"/>
                </a:solidFill>
              </a:rPr>
              <a:t>Turtles and while loops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9AEA2D2-3CC8-4E94-9D78-9C4B1E45D6D5}"/>
              </a:ext>
            </a:extLst>
          </p:cNvPr>
          <p:cNvSpPr/>
          <p:nvPr/>
        </p:nvSpPr>
        <p:spPr>
          <a:xfrm>
            <a:off x="2937174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1B05114-C52F-4BA4-A972-BD511AACB75F}"/>
              </a:ext>
            </a:extLst>
          </p:cNvPr>
          <p:cNvSpPr/>
          <p:nvPr/>
        </p:nvSpPr>
        <p:spPr>
          <a:xfrm>
            <a:off x="3825827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801C39-6F4F-4AED-9846-70E982601BE7}"/>
              </a:ext>
            </a:extLst>
          </p:cNvPr>
          <p:cNvSpPr/>
          <p:nvPr/>
        </p:nvSpPr>
        <p:spPr>
          <a:xfrm>
            <a:off x="4714480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lassic Red Brick Wall transparent PNG - StickPNG">
            <a:extLst>
              <a:ext uri="{FF2B5EF4-FFF2-40B4-BE49-F238E27FC236}">
                <a16:creationId xmlns:a16="http://schemas.microsoft.com/office/drawing/2014/main" id="{7AE4CA31-6F92-482A-9CF6-62C0EEAB8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642" y="4075640"/>
            <a:ext cx="1881068" cy="205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747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Random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This module implements pseudo</a:t>
            </a:r>
            <a:r>
              <a:rPr lang="en-US" sz="3200" dirty="0">
                <a:solidFill>
                  <a:schemeClr val="accent3"/>
                </a:solidFill>
              </a:rPr>
              <a:t>-</a:t>
            </a:r>
            <a:r>
              <a:rPr lang="en-US" sz="3200" dirty="0"/>
              <a:t>random number generators for various distributions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11. </a:t>
            </a:r>
            <a:r>
              <a:rPr lang="en-US" sz="2600" b="1" dirty="0">
                <a:solidFill>
                  <a:schemeClr val="accent6"/>
                </a:solidFill>
              </a:rPr>
              <a:t>Random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983D5-35D0-4FA4-A078-52AE59EA8EE6}"/>
              </a:ext>
            </a:extLst>
          </p:cNvPr>
          <p:cNvSpPr txBox="1"/>
          <p:nvPr/>
        </p:nvSpPr>
        <p:spPr>
          <a:xfrm>
            <a:off x="987055" y="3429000"/>
            <a:ext cx="51541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endParaRPr lang="en-US" sz="3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random.uniform()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random.random()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random.randint()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343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2EEF2-7F5F-A4DD-B31F-831F27BE6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0F26B-83F7-DF21-27CB-0D5A00C1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1B931-37BC-A6FE-ABF5-404AC665C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657474" cy="4900029"/>
          </a:xfrm>
        </p:spPr>
        <p:txBody>
          <a:bodyPr>
            <a:normAutofit/>
          </a:bodyPr>
          <a:lstStyle/>
          <a:p>
            <a:r>
              <a:rPr lang="en-US" sz="3200" dirty="0"/>
              <a:t>Write a function that roles a 6-sided dice until a lucky number is rolled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B0EC03C-EFB7-9326-110B-3CB39040DD3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12. Breakout Session 2</a:t>
            </a:r>
          </a:p>
        </p:txBody>
      </p:sp>
      <p:pic>
        <p:nvPicPr>
          <p:cNvPr id="2050" name="Picture 2" descr="Dice PNG, Dice Transparent Background - FreeIconsPNG">
            <a:extLst>
              <a:ext uri="{FF2B5EF4-FFF2-40B4-BE49-F238E27FC236}">
                <a16:creationId xmlns:a16="http://schemas.microsoft.com/office/drawing/2014/main" id="{5636AF83-8B6B-218D-AC73-48B2E07AE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414" y="3830484"/>
            <a:ext cx="4149969" cy="24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3106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869" y="2586087"/>
            <a:ext cx="8032262" cy="1685825"/>
          </a:xfrm>
        </p:spPr>
        <p:txBody>
          <a:bodyPr>
            <a:noAutofit/>
          </a:bodyPr>
          <a:lstStyle/>
          <a:p>
            <a:pPr algn="ctr"/>
            <a:r>
              <a:rPr lang="en-US" sz="12000" b="1" dirty="0"/>
              <a:t>PRACTICE</a:t>
            </a:r>
            <a:r>
              <a:rPr lang="en-US" sz="12000" b="1" dirty="0">
                <a:solidFill>
                  <a:srgbClr val="CC99FF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6258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triangle_area(base, height):</a:t>
            </a:r>
          </a:p>
          <a:p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(number, number) -&gt; number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""“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0.5 * base * height</a:t>
            </a:r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734065" y="6093515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0.5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DD95D1D-5083-F9E6-6571-AF1A48509338}"/>
              </a:ext>
            </a:extLst>
          </p:cNvPr>
          <p:cNvGrpSpPr/>
          <p:nvPr/>
        </p:nvGrpSpPr>
        <p:grpSpPr>
          <a:xfrm>
            <a:off x="4261680" y="2111295"/>
            <a:ext cx="5189400" cy="1013400"/>
            <a:chOff x="4261680" y="2111295"/>
            <a:chExt cx="5189400" cy="101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C35F665-6103-A6DC-26F3-019F0582C8D6}"/>
                    </a:ext>
                  </a:extLst>
                </p14:cNvPr>
                <p14:cNvContentPartPr/>
                <p14:nvPr/>
              </p14:nvContentPartPr>
              <p14:xfrm>
                <a:off x="4261680" y="2111295"/>
                <a:ext cx="5189400" cy="1013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C35F665-6103-A6DC-26F3-019F0582C8D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33240" y="2082855"/>
                  <a:ext cx="5245920" cy="10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840B5F8-71E0-82A4-BC81-1BA8607D6E1B}"/>
                    </a:ext>
                  </a:extLst>
                </p14:cNvPr>
                <p14:cNvContentPartPr/>
                <p14:nvPr/>
              </p14:nvContentPartPr>
              <p14:xfrm>
                <a:off x="4323960" y="2964495"/>
                <a:ext cx="265320" cy="144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840B5F8-71E0-82A4-BC81-1BA8607D6E1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95520" y="2936055"/>
                  <a:ext cx="321840" cy="20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A88198D-64B0-6839-CA2E-3E1ABD1C359A}"/>
                  </a:ext>
                </a:extLst>
              </p14:cNvPr>
              <p14:cNvContentPartPr/>
              <p14:nvPr/>
            </p14:nvContentPartPr>
            <p14:xfrm>
              <a:off x="5612039" y="2477071"/>
              <a:ext cx="4983201" cy="665264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A88198D-64B0-6839-CA2E-3E1ABD1C35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3599" y="2448632"/>
                <a:ext cx="5040082" cy="722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04EF76F-26B2-6D86-D301-BFF0CF0160DE}"/>
                  </a:ext>
                </a:extLst>
              </p14:cNvPr>
              <p14:cNvContentPartPr/>
              <p14:nvPr/>
            </p14:nvContentPartPr>
            <p14:xfrm rot="21393182">
              <a:off x="3576877" y="4317062"/>
              <a:ext cx="6613467" cy="1086889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04EF76F-26B2-6D86-D301-BFF0CF0160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21393182">
                <a:off x="3548439" y="4288621"/>
                <a:ext cx="6669983" cy="1143772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40289B7-C5DE-BC60-2BBC-4255C46F2FDB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4F59D3-84EB-F1D3-25D6-7544178A6DB3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0E127F-5599-9F64-FD21-B5DA9AAE44D3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588999B-5E1C-2C5D-0E59-7D0D3D45F22D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9AF7155-E5FF-A87D-6EC0-88417B825593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2FEFA33-CC10-8696-4AF6-86A172045CA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42E8D-B2EE-0AAA-7940-2C66C3259FA1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9293519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43591-A10E-1DD2-14BD-BAC4948F2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A022-DBA5-16EC-EFDC-8BE272A0A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715B6-BF76-F833-63C8-5A82966A6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DD441-B08A-B313-0CA7-8BBFBF27621F}"/>
              </a:ext>
            </a:extLst>
          </p:cNvPr>
          <p:cNvSpPr txBox="1"/>
          <p:nvPr/>
        </p:nvSpPr>
        <p:spPr>
          <a:xfrm>
            <a:off x="335947" y="5102715"/>
            <a:ext cx="661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C99FF"/>
                </a:solidFill>
              </a:rPr>
              <a:t>Upcoming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2 Due 11:59 pm Friday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3 is released this Thursday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Reflection 4 Released Friday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Tutorial (Online), Practical, Office Hour sessions running all week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0289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734065" y="6093515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0.5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0C3733-7B80-0376-3F77-3C090E83A082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4100334566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Theme" id="{3BEEB87C-8A6C-443F-995D-4A4893CCEBD8}" vid="{9B7A7CDB-8752-4A8C-8C1A-92E8A92114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APS106_Theme</Template>
  <TotalTime>33893</TotalTime>
  <Words>4231</Words>
  <Application>Microsoft Office PowerPoint</Application>
  <PresentationFormat>Widescreen</PresentationFormat>
  <Paragraphs>1169</Paragraphs>
  <Slides>80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6" baseType="lpstr">
      <vt:lpstr>Arial</vt:lpstr>
      <vt:lpstr>Consolas</vt:lpstr>
      <vt:lpstr>Courier New</vt:lpstr>
      <vt:lpstr>Segoe UI</vt:lpstr>
      <vt:lpstr>Wingdings</vt:lpstr>
      <vt:lpstr>APS106_Theme</vt:lpstr>
      <vt:lpstr>while loops.</vt:lpstr>
      <vt:lpstr>This Week’s Content</vt:lpstr>
      <vt:lpstr>function confusion</vt:lpstr>
      <vt:lpstr>function, what are they?</vt:lpstr>
      <vt:lpstr>function, what are they?</vt:lpstr>
      <vt:lpstr>parameters &amp; arguments</vt:lpstr>
      <vt:lpstr>Function Definitions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print v.s. return</vt:lpstr>
      <vt:lpstr>print</vt:lpstr>
      <vt:lpstr>print</vt:lpstr>
      <vt:lpstr>print</vt:lpstr>
      <vt:lpstr>print</vt:lpstr>
      <vt:lpstr>print v.s. return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While Loops</vt:lpstr>
      <vt:lpstr>While Loops</vt:lpstr>
      <vt:lpstr>While Loops</vt:lpstr>
      <vt:lpstr>While Loops</vt:lpstr>
      <vt:lpstr>PowerPoint Presentation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&amp; for Loops</vt:lpstr>
      <vt:lpstr>while &amp; for Loops</vt:lpstr>
      <vt:lpstr>while &amp; for Loops</vt:lpstr>
      <vt:lpstr>while &amp; for Loops</vt:lpstr>
      <vt:lpstr>while &amp; for Loops</vt:lpstr>
      <vt:lpstr>while &amp; for Loops</vt:lpstr>
      <vt:lpstr>Infinite Loops</vt:lpstr>
      <vt:lpstr>Infinite Loops</vt:lpstr>
      <vt:lpstr>Variable Scope and Loops</vt:lpstr>
      <vt:lpstr>While Loops</vt:lpstr>
      <vt:lpstr>Breakout Session 1</vt:lpstr>
      <vt:lpstr>Turtles and while loops</vt:lpstr>
      <vt:lpstr>Random Module</vt:lpstr>
      <vt:lpstr>Breakout Session 2</vt:lpstr>
      <vt:lpstr>PRACTICE!</vt:lpstr>
      <vt:lpstr>while loops.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169</cp:revision>
  <dcterms:created xsi:type="dcterms:W3CDTF">2021-11-03T00:49:37Z</dcterms:created>
  <dcterms:modified xsi:type="dcterms:W3CDTF">2025-01-27T03:22:23Z</dcterms:modified>
</cp:coreProperties>
</file>