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261" r:id="rId4"/>
    <p:sldId id="326" r:id="rId5"/>
    <p:sldId id="384" r:id="rId6"/>
    <p:sldId id="325" r:id="rId7"/>
    <p:sldId id="328" r:id="rId8"/>
    <p:sldId id="333" r:id="rId9"/>
    <p:sldId id="266" r:id="rId10"/>
    <p:sldId id="341" r:id="rId11"/>
    <p:sldId id="267" r:id="rId12"/>
    <p:sldId id="335" r:id="rId13"/>
    <p:sldId id="336" r:id="rId14"/>
    <p:sldId id="339" r:id="rId15"/>
    <p:sldId id="337" r:id="rId16"/>
    <p:sldId id="340" r:id="rId17"/>
    <p:sldId id="338" r:id="rId18"/>
    <p:sldId id="334" r:id="rId19"/>
    <p:sldId id="386" r:id="rId20"/>
    <p:sldId id="38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83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02611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757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836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528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763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303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41628-1639-56F1-28F9-18ADBFAF951B}"/>
              </a:ext>
            </a:extLst>
          </p:cNvPr>
          <p:cNvSpPr txBox="1"/>
          <p:nvPr/>
        </p:nvSpPr>
        <p:spPr>
          <a:xfrm>
            <a:off x="335947" y="5102715"/>
            <a:ext cx="661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2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3 is released this Thursday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4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(Online), Practical, Office Hour sessions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Random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This module implements pseudo</a:t>
            </a:r>
            <a:r>
              <a:rPr lang="en-US" sz="3200" dirty="0">
                <a:solidFill>
                  <a:schemeClr val="accent3"/>
                </a:solidFill>
              </a:rPr>
              <a:t>-</a:t>
            </a:r>
            <a:r>
              <a:rPr lang="en-US" sz="3200" dirty="0"/>
              <a:t>random number generators for various distributions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Random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F983D5-35D0-4FA4-A078-52AE59EA8EE6}"/>
              </a:ext>
            </a:extLst>
          </p:cNvPr>
          <p:cNvSpPr txBox="1"/>
          <p:nvPr/>
        </p:nvSpPr>
        <p:spPr>
          <a:xfrm>
            <a:off x="987055" y="3429000"/>
            <a:ext cx="51541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endParaRPr lang="en-US" sz="32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random.uniform()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random.random()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random.randint()</a:t>
            </a:r>
          </a:p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3200" b="1" dirty="0">
              <a:solidFill>
                <a:schemeClr val="accent6">
                  <a:lumMod val="40000"/>
                  <a:lumOff val="6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83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lvl="1"/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pic>
        <p:nvPicPr>
          <p:cNvPr id="3080" name="Picture 8" descr="Fantasmas comecocos png 3 » PNG Image">
            <a:extLst>
              <a:ext uri="{FF2B5EF4-FFF2-40B4-BE49-F238E27FC236}">
                <a16:creationId xmlns:a16="http://schemas.microsoft.com/office/drawing/2014/main" id="{5ACEBED3-EB92-414C-81E9-E52FA32B2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072" y="1825624"/>
            <a:ext cx="3395580" cy="33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14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Get the computer to choose a random integer from 0 to 100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selects 45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74963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64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LOWER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12474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100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1DDC466-6659-4A36-A754-88725CFDBD2A}"/>
              </a:ext>
            </a:extLst>
          </p:cNvPr>
          <p:cNvSpPr/>
          <p:nvPr/>
        </p:nvSpPr>
        <p:spPr>
          <a:xfrm>
            <a:off x="7680733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95CD0A-AEF3-4DF9-B80C-46CAB58B0EBE}"/>
              </a:ext>
            </a:extLst>
          </p:cNvPr>
          <p:cNvSpPr txBox="1"/>
          <p:nvPr/>
        </p:nvSpPr>
        <p:spPr>
          <a:xfrm>
            <a:off x="7314504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3339925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99466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40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HIGHER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772513" y="5588259"/>
            <a:ext cx="538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47DA6F-ABB0-4FBD-998C-3A0D0F70597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80967259-EDFC-4AEC-86B9-263E0978450D}"/>
              </a:ext>
            </a:extLst>
          </p:cNvPr>
          <p:cNvSpPr/>
          <p:nvPr/>
        </p:nvSpPr>
        <p:spPr>
          <a:xfrm>
            <a:off x="4913464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8612DF-7D67-4673-97CE-D63B0AD6F0EB}"/>
              </a:ext>
            </a:extLst>
          </p:cNvPr>
          <p:cNvSpPr txBox="1"/>
          <p:nvPr/>
        </p:nvSpPr>
        <p:spPr>
          <a:xfrm>
            <a:off x="4547235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522241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E85E84E-14DE-40EA-9247-23F52F7B9905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8F260-554C-44A4-81BC-AF9C67EB4CCC}"/>
              </a:ext>
            </a:extLst>
          </p:cNvPr>
          <p:cNvSpPr txBox="1"/>
          <p:nvPr/>
        </p:nvSpPr>
        <p:spPr>
          <a:xfrm>
            <a:off x="5652746" y="4102767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472762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16453" cy="4900029"/>
          </a:xfrm>
        </p:spPr>
        <p:txBody>
          <a:bodyPr>
            <a:normAutofit/>
          </a:bodyPr>
          <a:lstStyle/>
          <a:p>
            <a:r>
              <a:rPr lang="en-US" sz="3200" dirty="0"/>
              <a:t>The user guesses 45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sz="2800" dirty="0"/>
              <a:t>The computer says </a:t>
            </a:r>
            <a:r>
              <a:rPr lang="en-US" sz="2800" b="1" dirty="0">
                <a:solidFill>
                  <a:schemeClr val="accent6"/>
                </a:solidFill>
              </a:rPr>
              <a:t>YOU WIN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022C15AC-AF7B-460E-8033-14D8CB69B82B}"/>
              </a:ext>
            </a:extLst>
          </p:cNvPr>
          <p:cNvSpPr/>
          <p:nvPr/>
        </p:nvSpPr>
        <p:spPr>
          <a:xfrm>
            <a:off x="1427748" y="5570621"/>
            <a:ext cx="8518358" cy="8662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AF36E5-475E-4F1E-8085-36D4D314CDDC}"/>
              </a:ext>
            </a:extLst>
          </p:cNvPr>
          <p:cNvSpPr txBox="1"/>
          <p:nvPr/>
        </p:nvSpPr>
        <p:spPr>
          <a:xfrm>
            <a:off x="439728" y="558183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40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4FC8C-0292-4EC9-A622-76089CA49134}"/>
              </a:ext>
            </a:extLst>
          </p:cNvPr>
          <p:cNvSpPr txBox="1"/>
          <p:nvPr/>
        </p:nvSpPr>
        <p:spPr>
          <a:xfrm>
            <a:off x="10062411" y="5564195"/>
            <a:ext cx="893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rgbClr val="FFFFFF"/>
                </a:solidFill>
              </a:rPr>
              <a:t>64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733B50B0-CDBA-4289-A206-53669331BC72}"/>
              </a:ext>
            </a:extLst>
          </p:cNvPr>
          <p:cNvSpPr/>
          <p:nvPr/>
        </p:nvSpPr>
        <p:spPr>
          <a:xfrm>
            <a:off x="5807242" y="4914900"/>
            <a:ext cx="577516" cy="733926"/>
          </a:xfrm>
          <a:prstGeom prst="down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6051AC-A239-4D47-B9D0-CBCB7190414D}"/>
              </a:ext>
            </a:extLst>
          </p:cNvPr>
          <p:cNvSpPr txBox="1"/>
          <p:nvPr/>
        </p:nvSpPr>
        <p:spPr>
          <a:xfrm>
            <a:off x="5437571" y="3613918"/>
            <a:ext cx="13099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Guess</a:t>
            </a:r>
          </a:p>
          <a:p>
            <a:pPr algn="ctr"/>
            <a:r>
              <a:rPr lang="en-US" sz="4800" b="1" dirty="0">
                <a:solidFill>
                  <a:srgbClr val="FFFFFF"/>
                </a:solidFill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24179197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Guessing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62011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build a simple guessing game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chemeClr val="accent1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Get the computer to choose a random integer from 0 to 100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Ask the user for a guess and allow the user to input a guess or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“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inputs 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q</a:t>
            </a:r>
            <a:r>
              <a:rPr lang="en-US" sz="2800" dirty="0">
                <a:solidFill>
                  <a:schemeClr val="accent6"/>
                </a:solidFill>
              </a:rPr>
              <a:t>"</a:t>
            </a:r>
            <a:r>
              <a:rPr lang="en-US" sz="2800" dirty="0"/>
              <a:t> print a nice message and end the program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 user enters a guess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tell them if they should guess higher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lower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or if they got it right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If they got it right</a:t>
            </a:r>
            <a:r>
              <a:rPr lang="en-US" sz="2800" dirty="0">
                <a:solidFill>
                  <a:schemeClr val="accent1"/>
                </a:solidFill>
              </a:rPr>
              <a:t>,</a:t>
            </a:r>
            <a:r>
              <a:rPr lang="en-US" sz="2800" dirty="0"/>
              <a:t> print a nice message and quit</a:t>
            </a:r>
            <a:r>
              <a:rPr lang="en-US" sz="28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A Simple Guessing Game</a:t>
            </a:r>
          </a:p>
        </p:txBody>
      </p:sp>
    </p:spTree>
    <p:extLst>
      <p:ext uri="{BB962C8B-B14F-4D97-AF65-F5344CB8AC3E}">
        <p14:creationId xmlns:p14="http://schemas.microsoft.com/office/powerpoint/2010/main" val="3911853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869" y="2586087"/>
            <a:ext cx="8032262" cy="1685825"/>
          </a:xfrm>
        </p:spPr>
        <p:txBody>
          <a:bodyPr>
            <a:noAutofit/>
          </a:bodyPr>
          <a:lstStyle/>
          <a:p>
            <a:pPr algn="ctr"/>
            <a:r>
              <a:rPr lang="en-US" sz="12000" b="1" dirty="0"/>
              <a:t>PRACTICE</a:t>
            </a:r>
            <a:r>
              <a:rPr lang="en-US" sz="12000" b="1" dirty="0">
                <a:solidFill>
                  <a:srgbClr val="CC99FF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1993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4.1</a:t>
            </a:r>
          </a:p>
          <a:p>
            <a:pPr lvl="1"/>
            <a:r>
              <a:rPr lang="en-US" dirty="0"/>
              <a:t>function review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while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4.2</a:t>
            </a:r>
          </a:p>
          <a:p>
            <a:pPr lvl="1"/>
            <a:r>
              <a:rPr lang="en-US" b="1" dirty="0"/>
              <a:t>more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4.3</a:t>
            </a:r>
          </a:p>
          <a:p>
            <a:pPr lvl="1"/>
            <a:r>
              <a:rPr lang="en-US" dirty="0"/>
              <a:t>Midterm Review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2E2E2-EB7E-9AEE-19B6-817D95E15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848B-C4F5-AD16-636E-CACA52137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while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883DC-7C99-BF10-34DD-21A479AAD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4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4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918E2-0429-4CD5-E252-11EE280607BF}"/>
              </a:ext>
            </a:extLst>
          </p:cNvPr>
          <p:cNvSpPr txBox="1"/>
          <p:nvPr/>
        </p:nvSpPr>
        <p:spPr>
          <a:xfrm>
            <a:off x="335947" y="5102715"/>
            <a:ext cx="6619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2 Due 11:59 pm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3 is released this Thursday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4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(Online), Practical, Office Hour sessions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25583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accent6"/>
                </a:solidFill>
              </a:rPr>
              <a:t>while loop </a:t>
            </a:r>
            <a:r>
              <a:rPr lang="en-US" dirty="0"/>
              <a:t>keeps executing a piece of code as long as a particular condition is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There must be a colon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: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at the end of the while statement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action to be performed must be indented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7027397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expression: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0D4C98-2197-4026-BA18-2560D06128D3}"/>
              </a:ext>
            </a:extLst>
          </p:cNvPr>
          <p:cNvSpPr txBox="1"/>
          <p:nvPr/>
        </p:nvSpPr>
        <p:spPr>
          <a:xfrm>
            <a:off x="7087557" y="3678181"/>
            <a:ext cx="1290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DF12F6F6-C5A3-4FB9-A620-AD248921680E}"/>
              </a:ext>
            </a:extLst>
          </p:cNvPr>
          <p:cNvSpPr/>
          <p:nvPr/>
        </p:nvSpPr>
        <p:spPr>
          <a:xfrm rot="5400000" flipH="1">
            <a:off x="6976593" y="2776088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B515CC84-8FCC-4E78-A2F3-73CAD7C4B5D5}"/>
              </a:ext>
            </a:extLst>
          </p:cNvPr>
          <p:cNvSpPr/>
          <p:nvPr/>
        </p:nvSpPr>
        <p:spPr>
          <a:xfrm rot="10800000" flipH="1">
            <a:off x="8488561" y="1245544"/>
            <a:ext cx="1189481" cy="728846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8C89FD-5DB5-42CA-AD5B-FC06D407329A}"/>
              </a:ext>
            </a:extLst>
          </p:cNvPr>
          <p:cNvSpPr txBox="1"/>
          <p:nvPr/>
        </p:nvSpPr>
        <p:spPr>
          <a:xfrm>
            <a:off x="6174936" y="554470"/>
            <a:ext cx="31227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Must evaluate to 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True or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A27781-8569-4C2E-AFF9-BE665E4A71A2}"/>
              </a:ext>
            </a:extLst>
          </p:cNvPr>
          <p:cNvSpPr txBox="1"/>
          <p:nvPr/>
        </p:nvSpPr>
        <p:spPr>
          <a:xfrm>
            <a:off x="10407761" y="815999"/>
            <a:ext cx="11689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41D32-C683-4E88-9D52-722E9A1CFF44}"/>
              </a:ext>
            </a:extLst>
          </p:cNvPr>
          <p:cNvSpPr/>
          <p:nvPr/>
        </p:nvSpPr>
        <p:spPr>
          <a:xfrm rot="16200000" flipH="1">
            <a:off x="11056723" y="1503532"/>
            <a:ext cx="656148" cy="3185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4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While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dirty="0"/>
              <a:t>The condition that gets evaluated is just an boolean expression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In particular it can include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Something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dirty="0"/>
              <a:t>logical operators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or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b="1" dirty="0">
                <a:solidFill>
                  <a:schemeClr val="accent6"/>
                </a:solidFill>
              </a:rPr>
              <a:t>not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lvl="1"/>
            <a:r>
              <a:rPr lang="en-US" dirty="0"/>
              <a:t>comparison operators</a:t>
            </a:r>
          </a:p>
          <a:p>
            <a:pPr lvl="1"/>
            <a:r>
              <a:rPr lang="en-US" dirty="0"/>
              <a:t>function calls</a:t>
            </a:r>
          </a:p>
          <a:p>
            <a:r>
              <a:rPr lang="en-US" dirty="0">
                <a:solidFill>
                  <a:schemeClr val="accent2"/>
                </a:solidFill>
              </a:rPr>
              <a:t>...</a:t>
            </a:r>
            <a:r>
              <a:rPr lang="en-US" dirty="0"/>
              <a:t> really anything that evaluates to </a:t>
            </a:r>
            <a:r>
              <a:rPr lang="en-US" b="1" dirty="0">
                <a:solidFill>
                  <a:schemeClr val="accent6"/>
                </a:solidFill>
              </a:rPr>
              <a:t>True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6"/>
                </a:solidFill>
              </a:rPr>
              <a:t>False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E6915B-F479-1086-486E-F2AD78ED33A0}"/>
              </a:ext>
            </a:extLst>
          </p:cNvPr>
          <p:cNvSpPr txBox="1"/>
          <p:nvPr/>
        </p:nvSpPr>
        <p:spPr>
          <a:xfrm>
            <a:off x="7135388" y="5037638"/>
            <a:ext cx="115288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FFFF"/>
                </a:solidFill>
              </a:rPr>
              <a:t>Exit</a:t>
            </a:r>
          </a:p>
          <a:p>
            <a:pPr algn="ctr"/>
            <a:r>
              <a:rPr lang="en-US" sz="3200" b="1" dirty="0">
                <a:solidFill>
                  <a:srgbClr val="FFFFFF"/>
                </a:solidFill>
              </a:rPr>
              <a:t>Loop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632F48A-27C8-D555-31FB-FE7A3C95787C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D483F4-8124-6374-A63E-702491DA4D08}"/>
              </a:ext>
            </a:extLst>
          </p:cNvPr>
          <p:cNvSpPr txBox="1"/>
          <p:nvPr/>
        </p:nvSpPr>
        <p:spPr>
          <a:xfrm>
            <a:off x="6526749" y="2522636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</p:spTree>
    <p:extLst>
      <p:ext uri="{BB962C8B-B14F-4D97-AF65-F5344CB8AC3E}">
        <p14:creationId xmlns:p14="http://schemas.microsoft.com/office/powerpoint/2010/main" val="3804647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FEED38-15F8-BA31-C591-8D16318804E5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8506115" y="449270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8BDCA9-A303-014F-F69F-72C039AD3F3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8506115" y="50018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B2CA57-D268-9E12-21E6-56F6BD882219}"/>
              </a:ext>
            </a:extLst>
          </p:cNvPr>
          <p:cNvSpPr txBox="1"/>
          <p:nvPr/>
        </p:nvSpPr>
        <p:spPr>
          <a:xfrm>
            <a:off x="7879181" y="333756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7BBB49-B585-9E42-6483-1D242A4E61DB}"/>
              </a:ext>
            </a:extLst>
          </p:cNvPr>
          <p:cNvCxnSpPr>
            <a:cxnSpLocks/>
          </p:cNvCxnSpPr>
          <p:nvPr/>
        </p:nvCxnSpPr>
        <p:spPr>
          <a:xfrm flipH="1">
            <a:off x="9480675" y="355579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A00E29B9-8E5D-129C-475E-B8B0916C5C35}"/>
              </a:ext>
            </a:extLst>
          </p:cNvPr>
          <p:cNvSpPr/>
          <p:nvPr/>
        </p:nvSpPr>
        <p:spPr>
          <a:xfrm>
            <a:off x="7531558" y="261888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75A27F-F72C-78D9-CF2E-ACDF1B18730E}"/>
              </a:ext>
            </a:extLst>
          </p:cNvPr>
          <p:cNvSpPr txBox="1"/>
          <p:nvPr/>
        </p:nvSpPr>
        <p:spPr>
          <a:xfrm>
            <a:off x="9624648" y="3614478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99C6B7A-F1BC-7D95-B1A1-475369EE1687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10724348" y="2938847"/>
            <a:ext cx="12035" cy="645902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BF33CE8-F165-D9FB-F840-BCB56733CB1A}"/>
              </a:ext>
            </a:extLst>
          </p:cNvPr>
          <p:cNvCxnSpPr>
            <a:cxnSpLocks/>
          </p:cNvCxnSpPr>
          <p:nvPr/>
        </p:nvCxnSpPr>
        <p:spPr>
          <a:xfrm flipH="1">
            <a:off x="8554245" y="133648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F4E0F41-01D0-CCAF-46DE-A13218C3C9A5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31860" y="1336486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91FFFCDE-1B32-D17B-9A13-55E4F1B4565A}"/>
              </a:ext>
            </a:extLst>
          </p:cNvPr>
          <p:cNvSpPr/>
          <p:nvPr/>
        </p:nvSpPr>
        <p:spPr>
          <a:xfrm>
            <a:off x="9657550" y="1861484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181E7C-8D44-D634-ED5E-6C6367A998A8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2515617" y="4496614"/>
            <a:ext cx="1" cy="22285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A66250C-A170-F68B-2410-CF30EEBB161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15617" y="504095"/>
            <a:ext cx="1" cy="2118704"/>
          </a:xfrm>
          <a:prstGeom prst="straightConnector1">
            <a:avLst/>
          </a:prstGeom>
          <a:ln w="57150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EAACC1-D07A-AC86-1533-609086D85434}"/>
              </a:ext>
            </a:extLst>
          </p:cNvPr>
          <p:cNvSpPr txBox="1"/>
          <p:nvPr/>
        </p:nvSpPr>
        <p:spPr>
          <a:xfrm>
            <a:off x="1888683" y="3341473"/>
            <a:ext cx="1253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Condition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19B97-6E5E-9B03-C7F8-70A9AC94D17C}"/>
              </a:ext>
            </a:extLst>
          </p:cNvPr>
          <p:cNvCxnSpPr>
            <a:cxnSpLocks/>
          </p:cNvCxnSpPr>
          <p:nvPr/>
        </p:nvCxnSpPr>
        <p:spPr>
          <a:xfrm flipH="1">
            <a:off x="3490177" y="3559706"/>
            <a:ext cx="1271338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iamond 16">
            <a:extLst>
              <a:ext uri="{FF2B5EF4-FFF2-40B4-BE49-F238E27FC236}">
                <a16:creationId xmlns:a16="http://schemas.microsoft.com/office/drawing/2014/main" id="{D887D90E-166E-2DA2-1C36-9CE60E4C8A81}"/>
              </a:ext>
            </a:extLst>
          </p:cNvPr>
          <p:cNvSpPr/>
          <p:nvPr/>
        </p:nvSpPr>
        <p:spPr>
          <a:xfrm>
            <a:off x="1541060" y="2622799"/>
            <a:ext cx="1949116" cy="1873815"/>
          </a:xfrm>
          <a:prstGeom prst="diamond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C782C-3069-DECA-193A-000983D73DD6}"/>
              </a:ext>
            </a:extLst>
          </p:cNvPr>
          <p:cNvSpPr txBox="1"/>
          <p:nvPr/>
        </p:nvSpPr>
        <p:spPr>
          <a:xfrm>
            <a:off x="3618764" y="2941446"/>
            <a:ext cx="10302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True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FBDECD-A779-F61D-3D87-D45069D36130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745884" y="3522229"/>
            <a:ext cx="1" cy="96913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A05C64-93D1-8E37-8CE3-D30AD7104E55}"/>
              </a:ext>
            </a:extLst>
          </p:cNvPr>
          <p:cNvSpPr txBox="1"/>
          <p:nvPr/>
        </p:nvSpPr>
        <p:spPr>
          <a:xfrm>
            <a:off x="1179694" y="531849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57D63E-DE66-C8D4-0F81-B0761B316FAC}"/>
              </a:ext>
            </a:extLst>
          </p:cNvPr>
          <p:cNvSpPr txBox="1"/>
          <p:nvPr/>
        </p:nvSpPr>
        <p:spPr>
          <a:xfrm>
            <a:off x="6050008" y="3257279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9AEDC4-4DC1-C241-FB47-0052DB297AA4}"/>
              </a:ext>
            </a:extLst>
          </p:cNvPr>
          <p:cNvSpPr txBox="1"/>
          <p:nvPr/>
        </p:nvSpPr>
        <p:spPr>
          <a:xfrm>
            <a:off x="804418" y="3257279"/>
            <a:ext cx="6783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B1AF5C-916B-428D-AB2C-06BD2AE15A45}"/>
              </a:ext>
            </a:extLst>
          </p:cNvPr>
          <p:cNvSpPr txBox="1"/>
          <p:nvPr/>
        </p:nvSpPr>
        <p:spPr>
          <a:xfrm>
            <a:off x="8748896" y="5314580"/>
            <a:ext cx="112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3A1695C-BD7E-1A5C-122F-0BF1F939859E}"/>
              </a:ext>
            </a:extLst>
          </p:cNvPr>
          <p:cNvCxnSpPr>
            <a:cxnSpLocks/>
          </p:cNvCxnSpPr>
          <p:nvPr/>
        </p:nvCxnSpPr>
        <p:spPr>
          <a:xfrm>
            <a:off x="4741361" y="5568731"/>
            <a:ext cx="4523" cy="52499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09214F5-E619-8A3A-A204-63B33DB4271B}"/>
              </a:ext>
            </a:extLst>
          </p:cNvPr>
          <p:cNvCxnSpPr>
            <a:cxnSpLocks/>
          </p:cNvCxnSpPr>
          <p:nvPr/>
        </p:nvCxnSpPr>
        <p:spPr>
          <a:xfrm flipH="1">
            <a:off x="2571562" y="6074246"/>
            <a:ext cx="2197768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973C3E0E-EB10-991D-F505-5BD4131F089C}"/>
              </a:ext>
            </a:extLst>
          </p:cNvPr>
          <p:cNvSpPr/>
          <p:nvPr/>
        </p:nvSpPr>
        <p:spPr>
          <a:xfrm>
            <a:off x="3667052" y="4491368"/>
            <a:ext cx="2157665" cy="1077363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 Something</a:t>
            </a:r>
          </a:p>
        </p:txBody>
      </p:sp>
    </p:spTree>
    <p:extLst>
      <p:ext uri="{BB962C8B-B14F-4D97-AF65-F5344CB8AC3E}">
        <p14:creationId xmlns:p14="http://schemas.microsoft.com/office/powerpoint/2010/main" val="210134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040728" cy="4835479"/>
          </a:xfrm>
        </p:spPr>
        <p:txBody>
          <a:bodyPr>
            <a:normAutofit/>
          </a:bodyPr>
          <a:lstStyle/>
          <a:p>
            <a:r>
              <a:rPr lang="en-US" sz="3600" dirty="0"/>
              <a:t>How many printouts will the following </a:t>
            </a:r>
            <a:r>
              <a:rPr lang="en-US" sz="3600" b="1" dirty="0">
                <a:solidFill>
                  <a:schemeClr val="accent6"/>
                </a:solidFill>
              </a:rPr>
              <a:t>while</a:t>
            </a:r>
            <a:r>
              <a:rPr lang="en-US" sz="3600" dirty="0"/>
              <a:t> loop produce</a:t>
            </a:r>
            <a:r>
              <a:rPr lang="en-US" sz="3600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168017" y="3955214"/>
            <a:ext cx="3581430" cy="21852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1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= x + 1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Refresher</a:t>
            </a:r>
          </a:p>
        </p:txBody>
      </p:sp>
    </p:spTree>
    <p:extLst>
      <p:ext uri="{BB962C8B-B14F-4D97-AF65-F5344CB8AC3E}">
        <p14:creationId xmlns:p14="http://schemas.microsoft.com/office/powerpoint/2010/main" val="379069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Refresher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837946" cy="4835479"/>
          </a:xfrm>
        </p:spPr>
        <p:txBody>
          <a:bodyPr>
            <a:normAutofit/>
          </a:bodyPr>
          <a:lstStyle/>
          <a:p>
            <a:r>
              <a:rPr lang="en-US" sz="3600" dirty="0"/>
              <a:t>Just like for </a:t>
            </a:r>
            <a:r>
              <a:rPr lang="en-US" sz="3600" b="1" dirty="0">
                <a:solidFill>
                  <a:schemeClr val="accent6"/>
                </a:solidFill>
              </a:rPr>
              <a:t>if</a:t>
            </a:r>
            <a:r>
              <a:rPr lang="en-US" sz="3600" dirty="0"/>
              <a:t>-statements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if you use </a:t>
            </a:r>
            <a:r>
              <a:rPr lang="en-US" sz="3600" b="1" dirty="0">
                <a:solidFill>
                  <a:schemeClr val="accent6"/>
                </a:solidFill>
              </a:rPr>
              <a:t>and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chemeClr val="accent6"/>
                </a:solidFill>
              </a:rPr>
              <a:t>or </a:t>
            </a:r>
            <a:r>
              <a:rPr lang="en-US" sz="3600" dirty="0"/>
              <a:t>in a while</a:t>
            </a:r>
            <a:r>
              <a:rPr lang="en-US" sz="3600" dirty="0">
                <a:solidFill>
                  <a:schemeClr val="accent6"/>
                </a:solidFill>
              </a:rPr>
              <a:t>-</a:t>
            </a:r>
            <a:r>
              <a:rPr lang="en-US" sz="3600" dirty="0"/>
              <a:t>loop expression</a:t>
            </a:r>
            <a:r>
              <a:rPr lang="en-US" sz="3600" dirty="0">
                <a:solidFill>
                  <a:schemeClr val="accent2"/>
                </a:solidFill>
              </a:rPr>
              <a:t>,</a:t>
            </a:r>
            <a:r>
              <a:rPr lang="en-US" sz="3600" dirty="0"/>
              <a:t> it is subject to lazy evaluation</a:t>
            </a:r>
            <a:r>
              <a:rPr lang="en-US" sz="36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600" dirty="0"/>
              <a:t>Only if </a:t>
            </a:r>
            <a:r>
              <a:rPr lang="en-US" sz="3600" b="1" dirty="0">
                <a:solidFill>
                  <a:schemeClr val="accent6"/>
                </a:solidFill>
              </a:rPr>
              <a:t>x &lt; 4 </a:t>
            </a:r>
            <a:r>
              <a:rPr lang="en-US" sz="3600" dirty="0"/>
              <a:t>is </a:t>
            </a:r>
            <a:r>
              <a:rPr lang="en-US" sz="3600" b="1" dirty="0">
                <a:solidFill>
                  <a:schemeClr val="accent6"/>
                </a:solidFill>
              </a:rPr>
              <a:t>True</a:t>
            </a:r>
            <a:r>
              <a:rPr lang="en-US" sz="3600" dirty="0"/>
              <a:t> will </a:t>
            </a:r>
            <a:r>
              <a:rPr lang="en-US" sz="3600" b="1" dirty="0">
                <a:solidFill>
                  <a:schemeClr val="accent6"/>
                </a:solidFill>
              </a:rPr>
              <a:t>y &lt; 4 </a:t>
            </a:r>
            <a:r>
              <a:rPr lang="en-US" sz="3600" dirty="0"/>
              <a:t>be evaluated</a:t>
            </a:r>
            <a:r>
              <a:rPr lang="en-US" sz="3600" dirty="0">
                <a:solidFill>
                  <a:schemeClr val="accent2"/>
                </a:solidFill>
              </a:rPr>
              <a:t>. </a:t>
            </a:r>
            <a:r>
              <a:rPr lang="en-US" sz="3600" dirty="0">
                <a:solidFill>
                  <a:schemeClr val="accent6"/>
                </a:solidFill>
              </a:rPr>
              <a:t>#solazy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70ACCF-3AA6-4238-95F7-2DDF40B8029A}"/>
              </a:ext>
            </a:extLst>
          </p:cNvPr>
          <p:cNvSpPr txBox="1"/>
          <p:nvPr/>
        </p:nvSpPr>
        <p:spPr>
          <a:xfrm>
            <a:off x="1216143" y="535087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x &lt; 4 and y &lt; 4: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D38F76-BA6A-4107-8A26-C72290192DF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Lazy Evaluation</a:t>
            </a:r>
          </a:p>
        </p:txBody>
      </p:sp>
    </p:spTree>
    <p:extLst>
      <p:ext uri="{BB962C8B-B14F-4D97-AF65-F5344CB8AC3E}">
        <p14:creationId xmlns:p14="http://schemas.microsoft.com/office/powerpoint/2010/main" val="2889048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521C-0C01-4201-9CDF-89824645A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Turtles and </a:t>
            </a:r>
            <a:r>
              <a:rPr lang="en-US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/>
              <a:t> loops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38078-1B31-4266-8AD7-0006109FE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23547" cy="4835479"/>
          </a:xfrm>
        </p:spPr>
        <p:txBody>
          <a:bodyPr/>
          <a:lstStyle/>
          <a:p>
            <a:r>
              <a:rPr lang="en-US" dirty="0"/>
              <a:t>I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m a little turtle and I want to take steps to the right until I get to the brick wall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However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 don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t know how far away the brick wall I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pic>
        <p:nvPicPr>
          <p:cNvPr id="4" name="Picture 4" descr="Turtle Icon | Flat Animal Iconset | Martin Berube">
            <a:extLst>
              <a:ext uri="{FF2B5EF4-FFF2-40B4-BE49-F238E27FC236}">
                <a16:creationId xmlns:a16="http://schemas.microsoft.com/office/drawing/2014/main" id="{035FDF54-D5D3-4271-B4A0-650BC058A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"/>
          <a:stretch/>
        </p:blipFill>
        <p:spPr bwMode="auto">
          <a:xfrm>
            <a:off x="168440" y="3701120"/>
            <a:ext cx="2707320" cy="285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CCAC3EB-E8F0-4FE3-935D-BE18FF7E7B10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Turtles and while loops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9AEA2D2-3CC8-4E94-9D78-9C4B1E45D6D5}"/>
              </a:ext>
            </a:extLst>
          </p:cNvPr>
          <p:cNvSpPr/>
          <p:nvPr/>
        </p:nvSpPr>
        <p:spPr>
          <a:xfrm>
            <a:off x="2937174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D1B05114-C52F-4BA4-A972-BD511AACB75F}"/>
              </a:ext>
            </a:extLst>
          </p:cNvPr>
          <p:cNvSpPr/>
          <p:nvPr/>
        </p:nvSpPr>
        <p:spPr>
          <a:xfrm>
            <a:off x="3825827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6801C39-6F4F-4AED-9846-70E982601BE7}"/>
              </a:ext>
            </a:extLst>
          </p:cNvPr>
          <p:cNvSpPr/>
          <p:nvPr/>
        </p:nvSpPr>
        <p:spPr>
          <a:xfrm>
            <a:off x="4714480" y="5101390"/>
            <a:ext cx="697832" cy="673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lassic Red Brick Wall transparent PNG - StickPNG">
            <a:extLst>
              <a:ext uri="{FF2B5EF4-FFF2-40B4-BE49-F238E27FC236}">
                <a16:creationId xmlns:a16="http://schemas.microsoft.com/office/drawing/2014/main" id="{7AE4CA31-6F92-482A-9CF6-62C0EEAB8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8642" y="4075640"/>
            <a:ext cx="1881068" cy="205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907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6657474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some code to allow someone to play Rock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Paper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Scissors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Lizard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Spock repeatedly until they beat the computer </a:t>
            </a:r>
            <a:r>
              <a:rPr lang="en-US" sz="3200" dirty="0">
                <a:solidFill>
                  <a:schemeClr val="accent2"/>
                </a:solidFill>
              </a:rPr>
              <a:t>`</a:t>
            </a:r>
            <a:r>
              <a:rPr lang="en-US" sz="3200" dirty="0"/>
              <a:t>3</a:t>
            </a:r>
            <a:r>
              <a:rPr lang="en-US" sz="3200" dirty="0">
                <a:solidFill>
                  <a:schemeClr val="accent2"/>
                </a:solidFill>
              </a:rPr>
              <a:t>`</a:t>
            </a:r>
            <a:r>
              <a:rPr lang="en-US" sz="3200" dirty="0"/>
              <a:t> times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  <p:pic>
        <p:nvPicPr>
          <p:cNvPr id="1026" name="Picture 2" descr="Spock (Character) - Comic Vine">
            <a:extLst>
              <a:ext uri="{FF2B5EF4-FFF2-40B4-BE49-F238E27FC236}">
                <a16:creationId xmlns:a16="http://schemas.microsoft.com/office/drawing/2014/main" id="{906D33B3-7CFB-2914-A234-0F3FDAC17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81191" y="4317165"/>
            <a:ext cx="1757501" cy="222292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omodo dragons">
            <a:extLst>
              <a:ext uri="{FF2B5EF4-FFF2-40B4-BE49-F238E27FC236}">
                <a16:creationId xmlns:a16="http://schemas.microsoft.com/office/drawing/2014/main" id="{833F8489-F331-406C-3953-9BC6B9723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19" r="25321"/>
          <a:stretch/>
        </p:blipFill>
        <p:spPr bwMode="auto">
          <a:xfrm>
            <a:off x="3335982" y="4317165"/>
            <a:ext cx="2175641" cy="22253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31700</TotalTime>
  <Words>757</Words>
  <Application>Microsoft Office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Segoe UI</vt:lpstr>
      <vt:lpstr>Wingdings</vt:lpstr>
      <vt:lpstr>APS106_Theme</vt:lpstr>
      <vt:lpstr>more while loops.</vt:lpstr>
      <vt:lpstr>This Week’s Content</vt:lpstr>
      <vt:lpstr>While Loops</vt:lpstr>
      <vt:lpstr>While Loops</vt:lpstr>
      <vt:lpstr>PowerPoint Presentation</vt:lpstr>
      <vt:lpstr>Refresher</vt:lpstr>
      <vt:lpstr>Refresher</vt:lpstr>
      <vt:lpstr>Turtles and while loops</vt:lpstr>
      <vt:lpstr>Breakout Session 1</vt:lpstr>
      <vt:lpstr>Random Module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Guessing Game</vt:lpstr>
      <vt:lpstr>PRACTICE!</vt:lpstr>
      <vt:lpstr>more while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113</cp:revision>
  <dcterms:created xsi:type="dcterms:W3CDTF">2021-11-03T00:49:37Z</dcterms:created>
  <dcterms:modified xsi:type="dcterms:W3CDTF">2025-01-27T03:22:13Z</dcterms:modified>
</cp:coreProperties>
</file>