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4"/>
    <p:restoredTop sz="94479"/>
  </p:normalViewPr>
  <p:slideViewPr>
    <p:cSldViewPr snapToGrid="0" snapToObjects="1">
      <p:cViewPr varScale="1">
        <p:scale>
          <a:sx n="126" d="100"/>
          <a:sy n="126" d="100"/>
        </p:scale>
        <p:origin x="23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8F638-606D-A22E-8F9F-A4A6D858EDA6}"/>
              </a:ext>
            </a:extLst>
          </p:cNvPr>
          <p:cNvSpPr>
            <a:spLocks noGrp="1"/>
          </p:cNvSpPr>
          <p:nvPr>
            <p:ph type="ctrTitle"/>
          </p:nvPr>
        </p:nvSpPr>
        <p:spPr>
          <a:xfrm>
            <a:off x="335947" y="3285779"/>
            <a:ext cx="11391065" cy="893580"/>
          </a:xfrm>
        </p:spPr>
        <p:txBody>
          <a:bodyPr/>
          <a:lstStyle>
            <a:lvl1pPr>
              <a:defRPr>
                <a:solidFill>
                  <a:srgbClr val="FFFFFF"/>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EB4BAB1-A261-2102-CEA9-063F697A42AF}"/>
              </a:ext>
            </a:extLst>
          </p:cNvPr>
          <p:cNvSpPr>
            <a:spLocks noGrp="1"/>
          </p:cNvSpPr>
          <p:nvPr>
            <p:ph type="subTitle" idx="1"/>
          </p:nvPr>
        </p:nvSpPr>
        <p:spPr>
          <a:xfrm>
            <a:off x="335947" y="4553849"/>
            <a:ext cx="11391065" cy="1655762"/>
          </a:xfrm>
        </p:spPr>
        <p:txBody>
          <a:bodyPr/>
          <a:lstStyle>
            <a:lvl1pPr marL="0" indent="0">
              <a:buNone/>
              <a:defRPr>
                <a:solidFill>
                  <a:srgbClr val="FFFFFF"/>
                </a:solidFill>
              </a:defRPr>
            </a:lvl1pPr>
          </a:lstStyle>
          <a:p>
            <a:r>
              <a:rPr lang="en-US"/>
              <a:t>Click to edit Master subtitle style</a:t>
            </a:r>
            <a:endParaRPr lang="en-US" dirty="0"/>
          </a:p>
        </p:txBody>
      </p:sp>
    </p:spTree>
    <p:extLst>
      <p:ext uri="{BB962C8B-B14F-4D97-AF65-F5344CB8AC3E}">
        <p14:creationId xmlns:p14="http://schemas.microsoft.com/office/powerpoint/2010/main" val="2158578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accent2"/>
              </a:buClr>
              <a:defRPr>
                <a:solidFill>
                  <a:srgbClr val="444445"/>
                </a:solidFill>
              </a:defRPr>
            </a:lvl1pPr>
            <a:lvl2pPr>
              <a:buClr>
                <a:schemeClr val="accent2"/>
              </a:buClr>
              <a:defRPr>
                <a:solidFill>
                  <a:srgbClr val="444445"/>
                </a:solidFill>
              </a:defRPr>
            </a:lvl2pPr>
            <a:lvl3pPr>
              <a:buClr>
                <a:schemeClr val="accent2"/>
              </a:buClr>
              <a:defRPr>
                <a:solidFill>
                  <a:srgbClr val="444445"/>
                </a:solidFill>
              </a:defRPr>
            </a:lvl3pPr>
            <a:lvl4pPr>
              <a:buClr>
                <a:schemeClr val="accent2"/>
              </a:buClr>
              <a:defRPr>
                <a:solidFill>
                  <a:srgbClr val="444445"/>
                </a:solidFill>
              </a:defRPr>
            </a:lvl4pPr>
            <a:lvl5pPr>
              <a:buClr>
                <a:schemeClr val="accent2"/>
              </a:buCl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47943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accent6"/>
              </a:buClr>
              <a:defRPr>
                <a:solidFill>
                  <a:srgbClr val="FFFFFF"/>
                </a:solidFill>
              </a:defRPr>
            </a:lvl1pPr>
            <a:lvl2pPr>
              <a:buClr>
                <a:schemeClr val="accent6"/>
              </a:buClr>
              <a:defRPr>
                <a:solidFill>
                  <a:srgbClr val="FFFFFF"/>
                </a:solidFill>
              </a:defRPr>
            </a:lvl2pPr>
            <a:lvl3pPr>
              <a:buClr>
                <a:schemeClr val="accent6"/>
              </a:buClr>
              <a:defRPr>
                <a:solidFill>
                  <a:srgbClr val="FFFFFF"/>
                </a:solidFill>
              </a:defRPr>
            </a:lvl3pPr>
            <a:lvl4pPr>
              <a:buClr>
                <a:schemeClr val="accent6"/>
              </a:buClr>
              <a:defRPr>
                <a:solidFill>
                  <a:srgbClr val="FFFFFF"/>
                </a:solidFill>
              </a:defRPr>
            </a:lvl4pPr>
            <a:lvl5pPr>
              <a:buClr>
                <a:schemeClr val="accent6"/>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611752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accent6"/>
              </a:buClr>
              <a:defRPr>
                <a:solidFill>
                  <a:srgbClr val="FFFFFF"/>
                </a:solidFill>
              </a:defRPr>
            </a:lvl1pPr>
            <a:lvl2pPr>
              <a:buClr>
                <a:schemeClr val="accent6"/>
              </a:buClr>
              <a:defRPr>
                <a:solidFill>
                  <a:srgbClr val="FFFFFF"/>
                </a:solidFill>
              </a:defRPr>
            </a:lvl2pPr>
            <a:lvl3pPr>
              <a:buClr>
                <a:schemeClr val="accent6"/>
              </a:buClr>
              <a:defRPr>
                <a:solidFill>
                  <a:srgbClr val="FFFFFF"/>
                </a:solidFill>
              </a:defRPr>
            </a:lvl3pPr>
            <a:lvl4pPr>
              <a:buClr>
                <a:schemeClr val="accent6"/>
              </a:buClr>
              <a:defRPr>
                <a:solidFill>
                  <a:srgbClr val="FFFFFF"/>
                </a:solidFill>
              </a:defRPr>
            </a:lvl4pPr>
            <a:lvl5pPr>
              <a:buClr>
                <a:schemeClr val="accent6"/>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761877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171717"/>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accent2"/>
              </a:buClr>
              <a:defRPr>
                <a:solidFill>
                  <a:srgbClr val="171717"/>
                </a:solidFill>
              </a:defRPr>
            </a:lvl1pPr>
            <a:lvl2pPr>
              <a:buClr>
                <a:schemeClr val="accent2"/>
              </a:buClr>
              <a:defRPr>
                <a:solidFill>
                  <a:srgbClr val="171717"/>
                </a:solidFill>
              </a:defRPr>
            </a:lvl2pPr>
            <a:lvl3pPr>
              <a:buClr>
                <a:schemeClr val="accent2"/>
              </a:buClr>
              <a:defRPr>
                <a:solidFill>
                  <a:srgbClr val="171717"/>
                </a:solidFill>
              </a:defRPr>
            </a:lvl3pPr>
            <a:lvl4pPr>
              <a:buClr>
                <a:schemeClr val="accent2"/>
              </a:buClr>
              <a:defRPr>
                <a:solidFill>
                  <a:srgbClr val="171717"/>
                </a:solidFill>
              </a:defRPr>
            </a:lvl4pPr>
            <a:lvl5pPr>
              <a:buClr>
                <a:schemeClr val="accent2"/>
              </a:buClr>
              <a:defRPr>
                <a:solidFill>
                  <a:srgbClr val="171717"/>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393052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91184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6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accent2"/>
              </a:buClr>
              <a:defRPr>
                <a:solidFill>
                  <a:srgbClr val="FFFFFF"/>
                </a:solidFill>
              </a:defRPr>
            </a:lvl1pPr>
            <a:lvl2pPr>
              <a:buClr>
                <a:schemeClr val="accent2"/>
              </a:buClr>
              <a:defRPr>
                <a:solidFill>
                  <a:srgbClr val="FFFFFF"/>
                </a:solidFill>
              </a:defRPr>
            </a:lvl2pPr>
            <a:lvl3pPr>
              <a:buClr>
                <a:schemeClr val="accent2"/>
              </a:buClr>
              <a:defRPr>
                <a:solidFill>
                  <a:srgbClr val="FFFFFF"/>
                </a:solidFill>
              </a:defRPr>
            </a:lvl3pPr>
            <a:lvl4pPr>
              <a:buClr>
                <a:schemeClr val="accent2"/>
              </a:buClr>
              <a:defRPr>
                <a:solidFill>
                  <a:srgbClr val="FFFFFF"/>
                </a:solidFill>
              </a:defRPr>
            </a:lvl4pPr>
            <a:lvl5pPr>
              <a:buClr>
                <a:schemeClr val="accent2"/>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870107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758963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0189-4193-0C4E-A7DB-ACF046A960BC}"/>
              </a:ext>
            </a:extLst>
          </p:cNvPr>
          <p:cNvSpPr>
            <a:spLocks noGrp="1"/>
          </p:cNvSpPr>
          <p:nvPr>
            <p:ph type="ctrTitle"/>
          </p:nvPr>
        </p:nvSpPr>
        <p:spPr/>
        <p:txBody>
          <a:bodyPr/>
          <a:lstStyle/>
          <a:p>
            <a:r>
              <a:rPr lang="en-US" dirty="0"/>
              <a:t>How Does That Work?</a:t>
            </a:r>
          </a:p>
        </p:txBody>
      </p:sp>
      <p:sp>
        <p:nvSpPr>
          <p:cNvPr id="3" name="Subtitle 2">
            <a:extLst>
              <a:ext uri="{FF2B5EF4-FFF2-40B4-BE49-F238E27FC236}">
                <a16:creationId xmlns:a16="http://schemas.microsoft.com/office/drawing/2014/main" id="{3F65DD95-2C2B-B14C-A96B-6149919BF8DF}"/>
              </a:ext>
            </a:extLst>
          </p:cNvPr>
          <p:cNvSpPr>
            <a:spLocks noGrp="1"/>
          </p:cNvSpPr>
          <p:nvPr>
            <p:ph type="subTitle" idx="1"/>
          </p:nvPr>
        </p:nvSpPr>
        <p:spPr/>
        <p:txBody>
          <a:bodyPr/>
          <a:lstStyle/>
          <a:p>
            <a:r>
              <a:rPr lang="en-US" dirty="0"/>
              <a:t>Debugging with PyCharm</a:t>
            </a:r>
          </a:p>
        </p:txBody>
      </p:sp>
    </p:spTree>
    <p:extLst>
      <p:ext uri="{BB962C8B-B14F-4D97-AF65-F5344CB8AC3E}">
        <p14:creationId xmlns:p14="http://schemas.microsoft.com/office/powerpoint/2010/main" val="176021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EB86-E05A-A14C-9410-65E319638405}"/>
              </a:ext>
            </a:extLst>
          </p:cNvPr>
          <p:cNvSpPr>
            <a:spLocks noGrp="1"/>
          </p:cNvSpPr>
          <p:nvPr>
            <p:ph type="title"/>
          </p:nvPr>
        </p:nvSpPr>
        <p:spPr/>
        <p:txBody>
          <a:bodyPr>
            <a:normAutofit fontScale="90000"/>
          </a:bodyPr>
          <a:lstStyle/>
          <a:p>
            <a:r>
              <a:rPr lang="en-US" dirty="0"/>
              <a:t>What is debugging?</a:t>
            </a:r>
          </a:p>
        </p:txBody>
      </p:sp>
      <p:sp>
        <p:nvSpPr>
          <p:cNvPr id="3" name="Content Placeholder 2">
            <a:extLst>
              <a:ext uri="{FF2B5EF4-FFF2-40B4-BE49-F238E27FC236}">
                <a16:creationId xmlns:a16="http://schemas.microsoft.com/office/drawing/2014/main" id="{E86D9201-8E6A-524D-952E-D8241B7B9D1C}"/>
              </a:ext>
            </a:extLst>
          </p:cNvPr>
          <p:cNvSpPr>
            <a:spLocks noGrp="1"/>
          </p:cNvSpPr>
          <p:nvPr>
            <p:ph idx="1"/>
          </p:nvPr>
        </p:nvSpPr>
        <p:spPr/>
        <p:txBody>
          <a:bodyPr>
            <a:normAutofit/>
          </a:bodyPr>
          <a:lstStyle/>
          <a:p>
            <a:r>
              <a:rPr lang="en-CA" dirty="0"/>
              <a:t>Debugging is the process of identifying, isolating, and fixing problems or bugs within software. It involves systematically testing and tracing how a program operates to ensure it functions as intended.</a:t>
            </a:r>
          </a:p>
          <a:p>
            <a:r>
              <a:rPr lang="en-CA" dirty="0"/>
              <a:t>Debugging in PyCharm involves setting breakpoints in the code to pause execution, allowing the developer to inspect variables, evaluate expressions, and step through the code line by line to identify and fix errors. </a:t>
            </a:r>
          </a:p>
        </p:txBody>
      </p:sp>
    </p:spTree>
    <p:extLst>
      <p:ext uri="{BB962C8B-B14F-4D97-AF65-F5344CB8AC3E}">
        <p14:creationId xmlns:p14="http://schemas.microsoft.com/office/powerpoint/2010/main" val="77328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29A2-AAE7-7041-B13A-CA6BE2D05805}"/>
              </a:ext>
            </a:extLst>
          </p:cNvPr>
          <p:cNvSpPr>
            <a:spLocks noGrp="1"/>
          </p:cNvSpPr>
          <p:nvPr>
            <p:ph type="title"/>
          </p:nvPr>
        </p:nvSpPr>
        <p:spPr/>
        <p:txBody>
          <a:bodyPr>
            <a:normAutofit fontScale="90000"/>
          </a:bodyPr>
          <a:lstStyle/>
          <a:p>
            <a:r>
              <a:rPr lang="en-US" dirty="0"/>
              <a:t>Workflow of Debugger in PyCharm</a:t>
            </a:r>
          </a:p>
        </p:txBody>
      </p:sp>
      <p:sp>
        <p:nvSpPr>
          <p:cNvPr id="3" name="Content Placeholder 2">
            <a:extLst>
              <a:ext uri="{FF2B5EF4-FFF2-40B4-BE49-F238E27FC236}">
                <a16:creationId xmlns:a16="http://schemas.microsoft.com/office/drawing/2014/main" id="{DA9D68FC-3ECC-824C-8EB3-2070A820FE0C}"/>
              </a:ext>
            </a:extLst>
          </p:cNvPr>
          <p:cNvSpPr>
            <a:spLocks noGrp="1"/>
          </p:cNvSpPr>
          <p:nvPr>
            <p:ph idx="1"/>
          </p:nvPr>
        </p:nvSpPr>
        <p:spPr/>
        <p:txBody>
          <a:bodyPr>
            <a:normAutofit lnSpcReduction="10000"/>
          </a:bodyPr>
          <a:lstStyle/>
          <a:p>
            <a:pPr marL="514350" indent="-514350">
              <a:buFont typeface="+mj-lt"/>
              <a:buAutoNum type="arabicPeriod"/>
            </a:pPr>
            <a:r>
              <a:rPr lang="en-US" dirty="0"/>
              <a:t>Set a breakpoint</a:t>
            </a:r>
          </a:p>
          <a:p>
            <a:pPr marL="514350" indent="-514350">
              <a:buFont typeface="+mj-lt"/>
              <a:buAutoNum type="arabicPeriod"/>
            </a:pPr>
            <a:endParaRPr lang="en-US" dirty="0"/>
          </a:p>
          <a:p>
            <a:pPr marL="514350" indent="-514350">
              <a:buFont typeface="+mj-lt"/>
              <a:buAutoNum type="arabicPeriod"/>
            </a:pPr>
            <a:r>
              <a:rPr lang="en-US" dirty="0"/>
              <a:t>Run your code with the debugger</a:t>
            </a:r>
          </a:p>
          <a:p>
            <a:pPr marL="514350" indent="-514350">
              <a:buFont typeface="+mj-lt"/>
              <a:buAutoNum type="arabicPeriod"/>
            </a:pPr>
            <a:endParaRPr lang="en-US" dirty="0"/>
          </a:p>
          <a:p>
            <a:pPr marL="514350" indent="-514350">
              <a:buFont typeface="+mj-lt"/>
              <a:buAutoNum type="arabicPeriod"/>
            </a:pPr>
            <a:r>
              <a:rPr lang="en-US" dirty="0"/>
              <a:t>Step-through, check the values of </a:t>
            </a:r>
            <a:br>
              <a:rPr lang="en-US" dirty="0"/>
            </a:br>
            <a:r>
              <a:rPr lang="en-US" dirty="0"/>
              <a:t>your variables</a:t>
            </a:r>
          </a:p>
          <a:p>
            <a:pPr marL="514350" indent="-514350">
              <a:buFont typeface="+mj-lt"/>
              <a:buAutoNum type="arabicPeriod"/>
            </a:pPr>
            <a:endParaRPr lang="en-US" dirty="0"/>
          </a:p>
          <a:p>
            <a:pPr marL="514350" indent="-514350">
              <a:buFont typeface="+mj-lt"/>
              <a:buAutoNum type="arabicPeriod"/>
            </a:pPr>
            <a:r>
              <a:rPr lang="en-US" dirty="0"/>
              <a:t>Optional: check scenarios with watches</a:t>
            </a:r>
          </a:p>
          <a:p>
            <a:pPr marL="514350" indent="-514350">
              <a:buFont typeface="+mj-lt"/>
              <a:buAutoNum type="arabicPeriod"/>
            </a:pPr>
            <a:endParaRPr lang="en-US" dirty="0"/>
          </a:p>
          <a:p>
            <a:pPr marL="514350" indent="-514350">
              <a:buFont typeface="+mj-lt"/>
              <a:buAutoNum type="arabicPeriod"/>
            </a:pPr>
            <a:r>
              <a:rPr lang="en-US" dirty="0"/>
              <a:t>Fix your code </a:t>
            </a:r>
            <a:r>
              <a:rPr lang="en-US" dirty="0">
                <a:sym typeface="Wingdings" pitchFamily="2" charset="2"/>
              </a:rPr>
              <a:t></a:t>
            </a:r>
            <a:endParaRPr lang="en-US" dirty="0"/>
          </a:p>
        </p:txBody>
      </p:sp>
      <p:pic>
        <p:nvPicPr>
          <p:cNvPr id="4" name="Picture 3">
            <a:extLst>
              <a:ext uri="{FF2B5EF4-FFF2-40B4-BE49-F238E27FC236}">
                <a16:creationId xmlns:a16="http://schemas.microsoft.com/office/drawing/2014/main" id="{EEBD0959-598C-F741-BD19-12E333B6909F}"/>
              </a:ext>
            </a:extLst>
          </p:cNvPr>
          <p:cNvPicPr>
            <a:picLocks noChangeAspect="1"/>
          </p:cNvPicPr>
          <p:nvPr/>
        </p:nvPicPr>
        <p:blipFill>
          <a:blip r:embed="rId2"/>
          <a:stretch>
            <a:fillRect/>
          </a:stretch>
        </p:blipFill>
        <p:spPr>
          <a:xfrm>
            <a:off x="6591300" y="2823478"/>
            <a:ext cx="4838700" cy="711200"/>
          </a:xfrm>
          <a:prstGeom prst="rect">
            <a:avLst/>
          </a:prstGeom>
        </p:spPr>
      </p:pic>
      <p:sp>
        <p:nvSpPr>
          <p:cNvPr id="5" name="Rectangle 4">
            <a:extLst>
              <a:ext uri="{FF2B5EF4-FFF2-40B4-BE49-F238E27FC236}">
                <a16:creationId xmlns:a16="http://schemas.microsoft.com/office/drawing/2014/main" id="{8F62B26E-7E73-F943-A427-F15A1F16ABA6}"/>
              </a:ext>
            </a:extLst>
          </p:cNvPr>
          <p:cNvSpPr/>
          <p:nvPr/>
        </p:nvSpPr>
        <p:spPr>
          <a:xfrm>
            <a:off x="9331960" y="2798078"/>
            <a:ext cx="518160" cy="660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07C9F17-0701-6845-A989-8E317DD77B7E}"/>
              </a:ext>
            </a:extLst>
          </p:cNvPr>
          <p:cNvPicPr>
            <a:picLocks noChangeAspect="1"/>
          </p:cNvPicPr>
          <p:nvPr/>
        </p:nvPicPr>
        <p:blipFill>
          <a:blip r:embed="rId3"/>
          <a:stretch>
            <a:fillRect/>
          </a:stretch>
        </p:blipFill>
        <p:spPr>
          <a:xfrm>
            <a:off x="6591300" y="1413687"/>
            <a:ext cx="4838700" cy="1218076"/>
          </a:xfrm>
          <a:prstGeom prst="rect">
            <a:avLst/>
          </a:prstGeom>
        </p:spPr>
      </p:pic>
      <p:sp>
        <p:nvSpPr>
          <p:cNvPr id="7" name="Rectangle 6">
            <a:extLst>
              <a:ext uri="{FF2B5EF4-FFF2-40B4-BE49-F238E27FC236}">
                <a16:creationId xmlns:a16="http://schemas.microsoft.com/office/drawing/2014/main" id="{7FFB54CC-A61E-5F46-8956-26EE2473891C}"/>
              </a:ext>
            </a:extLst>
          </p:cNvPr>
          <p:cNvSpPr/>
          <p:nvPr/>
        </p:nvSpPr>
        <p:spPr>
          <a:xfrm>
            <a:off x="6766560" y="1413687"/>
            <a:ext cx="518160" cy="1218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AA6ACBB-38A9-0946-AF66-7B52FBE2AAF6}"/>
              </a:ext>
            </a:extLst>
          </p:cNvPr>
          <p:cNvPicPr>
            <a:picLocks noChangeAspect="1"/>
          </p:cNvPicPr>
          <p:nvPr/>
        </p:nvPicPr>
        <p:blipFill>
          <a:blip r:embed="rId4"/>
          <a:stretch>
            <a:fillRect/>
          </a:stretch>
        </p:blipFill>
        <p:spPr>
          <a:xfrm>
            <a:off x="7434579" y="4714436"/>
            <a:ext cx="2924201" cy="1416050"/>
          </a:xfrm>
          <a:prstGeom prst="rect">
            <a:avLst/>
          </a:prstGeom>
        </p:spPr>
      </p:pic>
      <p:pic>
        <p:nvPicPr>
          <p:cNvPr id="9" name="Picture 8">
            <a:extLst>
              <a:ext uri="{FF2B5EF4-FFF2-40B4-BE49-F238E27FC236}">
                <a16:creationId xmlns:a16="http://schemas.microsoft.com/office/drawing/2014/main" id="{21DFF4D8-5FD4-404C-9AC5-309A925F085E}"/>
              </a:ext>
            </a:extLst>
          </p:cNvPr>
          <p:cNvPicPr>
            <a:picLocks noChangeAspect="1"/>
          </p:cNvPicPr>
          <p:nvPr/>
        </p:nvPicPr>
        <p:blipFill>
          <a:blip r:embed="rId5"/>
          <a:stretch>
            <a:fillRect/>
          </a:stretch>
        </p:blipFill>
        <p:spPr>
          <a:xfrm>
            <a:off x="6591300" y="3679673"/>
            <a:ext cx="5539740" cy="868758"/>
          </a:xfrm>
          <a:prstGeom prst="rect">
            <a:avLst/>
          </a:prstGeom>
        </p:spPr>
      </p:pic>
      <p:sp>
        <p:nvSpPr>
          <p:cNvPr id="10" name="Rectangle 9">
            <a:extLst>
              <a:ext uri="{FF2B5EF4-FFF2-40B4-BE49-F238E27FC236}">
                <a16:creationId xmlns:a16="http://schemas.microsoft.com/office/drawing/2014/main" id="{AE332E13-C7D8-AD49-9A05-09541882D311}"/>
              </a:ext>
            </a:extLst>
          </p:cNvPr>
          <p:cNvSpPr/>
          <p:nvPr/>
        </p:nvSpPr>
        <p:spPr>
          <a:xfrm>
            <a:off x="9464040" y="4104640"/>
            <a:ext cx="518160" cy="4017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69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C0B5-1B9B-994D-B754-E8CB1BF80074}"/>
              </a:ext>
            </a:extLst>
          </p:cNvPr>
          <p:cNvSpPr>
            <a:spLocks noGrp="1"/>
          </p:cNvSpPr>
          <p:nvPr>
            <p:ph type="title"/>
          </p:nvPr>
        </p:nvSpPr>
        <p:spPr/>
        <p:txBody>
          <a:bodyPr>
            <a:normAutofit fontScale="90000"/>
          </a:bodyPr>
          <a:lstStyle/>
          <a:p>
            <a:r>
              <a:rPr lang="en-US" dirty="0"/>
              <a:t>Example: Finding the Square Root of a Quadratic Equation</a:t>
            </a:r>
          </a:p>
        </p:txBody>
      </p:sp>
      <p:sp>
        <p:nvSpPr>
          <p:cNvPr id="3" name="Content Placeholder 2">
            <a:extLst>
              <a:ext uri="{FF2B5EF4-FFF2-40B4-BE49-F238E27FC236}">
                <a16:creationId xmlns:a16="http://schemas.microsoft.com/office/drawing/2014/main" id="{F88BAA6C-4A5D-2B4D-8732-50E7800DDD60}"/>
              </a:ext>
            </a:extLst>
          </p:cNvPr>
          <p:cNvSpPr>
            <a:spLocks noGrp="1"/>
          </p:cNvSpPr>
          <p:nvPr>
            <p:ph idx="1"/>
          </p:nvPr>
        </p:nvSpPr>
        <p:spPr/>
        <p:txBody>
          <a:bodyPr/>
          <a:lstStyle/>
          <a:p>
            <a:r>
              <a:rPr lang="en-US" dirty="0"/>
              <a:t>We can find the roots using the following equation:</a:t>
            </a:r>
          </a:p>
          <a:p>
            <a:endParaRPr lang="en-US" dirty="0"/>
          </a:p>
          <a:p>
            <a:endParaRPr lang="en-US" dirty="0"/>
          </a:p>
          <a:p>
            <a:endParaRPr lang="en-US" dirty="0"/>
          </a:p>
          <a:p>
            <a:endParaRPr lang="en-US" dirty="0"/>
          </a:p>
          <a:p>
            <a:pPr marL="0" indent="0">
              <a:buNone/>
            </a:pPr>
            <a:r>
              <a:rPr lang="en-US" dirty="0"/>
              <a:t>   where </a:t>
            </a:r>
            <a:r>
              <a:rPr lang="en-US" i="1" dirty="0"/>
              <a:t>a</a:t>
            </a:r>
            <a:r>
              <a:rPr lang="en-US" dirty="0"/>
              <a:t>,</a:t>
            </a:r>
            <a:r>
              <a:rPr lang="en-US" i="1" dirty="0"/>
              <a:t> b</a:t>
            </a:r>
            <a:r>
              <a:rPr lang="en-US" dirty="0"/>
              <a:t> and </a:t>
            </a:r>
            <a:r>
              <a:rPr lang="en-US" i="1" dirty="0"/>
              <a:t>c</a:t>
            </a:r>
            <a:r>
              <a:rPr lang="en-US" dirty="0"/>
              <a:t> are the coefficients in your quadratic function. </a:t>
            </a:r>
          </a:p>
          <a:p>
            <a:r>
              <a:rPr lang="en-US" i="1" dirty="0"/>
              <a:t>x </a:t>
            </a:r>
            <a:r>
              <a:rPr lang="en-US" dirty="0"/>
              <a:t>has the following solutions:</a:t>
            </a:r>
          </a:p>
          <a:p>
            <a:pPr lvl="1"/>
            <a:r>
              <a:rPr lang="en-US" dirty="0"/>
              <a:t>2 roots</a:t>
            </a:r>
          </a:p>
          <a:p>
            <a:pPr lvl="1"/>
            <a:r>
              <a:rPr lang="en-US" dirty="0"/>
              <a:t>1 root</a:t>
            </a:r>
          </a:p>
          <a:p>
            <a:pPr lvl="1"/>
            <a:r>
              <a:rPr lang="en-US" dirty="0"/>
              <a:t>No roots (i.e. indicated by the negative value in the square root (</a:t>
            </a:r>
            <a:r>
              <a:rPr lang="en-US" i="1" dirty="0"/>
              <a:t>b</a:t>
            </a:r>
            <a:r>
              <a:rPr lang="en-US" i="1" baseline="30000" dirty="0"/>
              <a:t>2</a:t>
            </a:r>
            <a:r>
              <a:rPr lang="en-US" i="1" dirty="0"/>
              <a:t> – 4ac</a:t>
            </a:r>
            <a:r>
              <a:rPr lang="en-US" dirty="0"/>
              <a:t>) </a:t>
            </a:r>
          </a:p>
        </p:txBody>
      </p:sp>
      <p:pic>
        <p:nvPicPr>
          <p:cNvPr id="4" name="Picture 3">
            <a:extLst>
              <a:ext uri="{FF2B5EF4-FFF2-40B4-BE49-F238E27FC236}">
                <a16:creationId xmlns:a16="http://schemas.microsoft.com/office/drawing/2014/main" id="{85510399-9908-A846-8959-E600D21CC9CA}"/>
              </a:ext>
            </a:extLst>
          </p:cNvPr>
          <p:cNvPicPr>
            <a:picLocks noChangeAspect="1"/>
          </p:cNvPicPr>
          <p:nvPr/>
        </p:nvPicPr>
        <p:blipFill rotWithShape="1">
          <a:blip r:embed="rId2"/>
          <a:srcRect l="29627" r="36987" b="73145"/>
          <a:stretch/>
        </p:blipFill>
        <p:spPr>
          <a:xfrm>
            <a:off x="4267200" y="2437765"/>
            <a:ext cx="3180080" cy="1149350"/>
          </a:xfrm>
          <a:prstGeom prst="rect">
            <a:avLst/>
          </a:prstGeom>
        </p:spPr>
      </p:pic>
    </p:spTree>
    <p:extLst>
      <p:ext uri="{BB962C8B-B14F-4D97-AF65-F5344CB8AC3E}">
        <p14:creationId xmlns:p14="http://schemas.microsoft.com/office/powerpoint/2010/main" val="357042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D3FA-9A3D-2A48-9F31-0194C69247DC}"/>
              </a:ext>
            </a:extLst>
          </p:cNvPr>
          <p:cNvSpPr>
            <a:spLocks noGrp="1"/>
          </p:cNvSpPr>
          <p:nvPr>
            <p:ph type="title"/>
          </p:nvPr>
        </p:nvSpPr>
        <p:spPr/>
        <p:txBody>
          <a:bodyPr>
            <a:normAutofit fontScale="90000"/>
          </a:bodyPr>
          <a:lstStyle/>
          <a:p>
            <a:r>
              <a:rPr lang="en-US" dirty="0"/>
              <a:t>Test Cases for Types of Roots</a:t>
            </a:r>
          </a:p>
        </p:txBody>
      </p:sp>
      <p:sp>
        <p:nvSpPr>
          <p:cNvPr id="3" name="Content Placeholder 2">
            <a:extLst>
              <a:ext uri="{FF2B5EF4-FFF2-40B4-BE49-F238E27FC236}">
                <a16:creationId xmlns:a16="http://schemas.microsoft.com/office/drawing/2014/main" id="{9EE5298A-C9AC-854E-B62E-241917A4C1F7}"/>
              </a:ext>
            </a:extLst>
          </p:cNvPr>
          <p:cNvSpPr>
            <a:spLocks noGrp="1"/>
          </p:cNvSpPr>
          <p:nvPr>
            <p:ph idx="1"/>
          </p:nvPr>
        </p:nvSpPr>
        <p:spPr/>
        <p:txBody>
          <a:bodyPr/>
          <a:lstStyle/>
          <a:p>
            <a:r>
              <a:rPr lang="en-US" dirty="0"/>
              <a:t>2 real roots</a:t>
            </a:r>
          </a:p>
          <a:p>
            <a:pPr lvl="1"/>
            <a:r>
              <a:rPr lang="en-US" i="1" dirty="0"/>
              <a:t>x</a:t>
            </a:r>
            <a:r>
              <a:rPr lang="en-US" i="1" baseline="30000" dirty="0"/>
              <a:t>2</a:t>
            </a:r>
            <a:r>
              <a:rPr lang="en-US" i="1" dirty="0"/>
              <a:t> – 14x + 45</a:t>
            </a:r>
          </a:p>
          <a:p>
            <a:pPr lvl="1"/>
            <a:r>
              <a:rPr lang="en-US" i="1" dirty="0"/>
              <a:t>x = 9, x = 5</a:t>
            </a:r>
            <a:endParaRPr lang="en-US" dirty="0"/>
          </a:p>
          <a:p>
            <a:r>
              <a:rPr lang="en-US" dirty="0"/>
              <a:t>1 real root</a:t>
            </a:r>
          </a:p>
          <a:p>
            <a:pPr lvl="1"/>
            <a:r>
              <a:rPr lang="en-US" i="1" dirty="0"/>
              <a:t>x</a:t>
            </a:r>
            <a:r>
              <a:rPr lang="en-US" i="1" baseline="30000" dirty="0"/>
              <a:t>2</a:t>
            </a:r>
            <a:r>
              <a:rPr lang="en-US" i="1" dirty="0"/>
              <a:t> + 6x + 9</a:t>
            </a:r>
          </a:p>
          <a:p>
            <a:pPr lvl="1"/>
            <a:r>
              <a:rPr lang="en-US" i="1" dirty="0"/>
              <a:t>x = -3</a:t>
            </a:r>
            <a:endParaRPr lang="en-US" dirty="0"/>
          </a:p>
          <a:p>
            <a:r>
              <a:rPr lang="en-US" dirty="0"/>
              <a:t>No roots</a:t>
            </a:r>
          </a:p>
          <a:p>
            <a:pPr lvl="1"/>
            <a:r>
              <a:rPr lang="en-US" i="1" dirty="0"/>
              <a:t>x</a:t>
            </a:r>
            <a:r>
              <a:rPr lang="en-US" i="1" baseline="30000" dirty="0"/>
              <a:t>2</a:t>
            </a:r>
            <a:r>
              <a:rPr lang="en-US" i="1" dirty="0"/>
              <a:t> + 4x + 5</a:t>
            </a:r>
          </a:p>
        </p:txBody>
      </p:sp>
    </p:spTree>
    <p:extLst>
      <p:ext uri="{BB962C8B-B14F-4D97-AF65-F5344CB8AC3E}">
        <p14:creationId xmlns:p14="http://schemas.microsoft.com/office/powerpoint/2010/main" val="1774423173"/>
      </p:ext>
    </p:extLst>
  </p:cSld>
  <p:clrMapOvr>
    <a:masterClrMapping/>
  </p:clrMapOvr>
</p:sld>
</file>

<file path=ppt/theme/theme1.xml><?xml version="1.0" encoding="utf-8"?>
<a:theme xmlns:a="http://schemas.openxmlformats.org/drawingml/2006/main" name="APS106_Theme">
  <a:themeElements>
    <a:clrScheme name="Custom 2">
      <a:dk1>
        <a:srgbClr val="444445"/>
      </a:dk1>
      <a:lt1>
        <a:srgbClr val="000000"/>
      </a:lt1>
      <a:dk2>
        <a:srgbClr val="7B8994"/>
      </a:dk2>
      <a:lt2>
        <a:srgbClr val="3D464D"/>
      </a:lt2>
      <a:accent1>
        <a:srgbClr val="0061FF"/>
      </a:accent1>
      <a:accent2>
        <a:srgbClr val="0061FF"/>
      </a:accent2>
      <a:accent3>
        <a:srgbClr val="0061FF"/>
      </a:accent3>
      <a:accent4>
        <a:srgbClr val="7B8994"/>
      </a:accent4>
      <a:accent5>
        <a:srgbClr val="7B8994"/>
      </a:accent5>
      <a:accent6>
        <a:srgbClr val="F7B41A"/>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Theme" id="{7F03B7FC-5228-46F7-89CC-E1381591FA7B}" vid="{1FFC07E1-19C0-494F-A9B3-1210541B9153}"/>
    </a:ext>
  </a:extLst>
</a:theme>
</file>

<file path=docProps/app.xml><?xml version="1.0" encoding="utf-8"?>
<Properties xmlns="http://schemas.openxmlformats.org/officeDocument/2006/extended-properties" xmlns:vt="http://schemas.openxmlformats.org/officeDocument/2006/docPropsVTypes">
  <Template>APS106_Theme</Template>
  <TotalTime>142</TotalTime>
  <Words>209</Words>
  <Application>Microsoft Macintosh PowerPoint</Application>
  <PresentationFormat>Widescreen</PresentationFormat>
  <Paragraphs>35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Segoe UI</vt:lpstr>
      <vt:lpstr>Wingdings</vt:lpstr>
      <vt:lpstr>APS106_Theme</vt:lpstr>
      <vt:lpstr>How Does That Work?</vt:lpstr>
      <vt:lpstr>What is debugging?</vt:lpstr>
      <vt:lpstr>Workflow of Debugger in PyCharm</vt:lpstr>
      <vt:lpstr>Example: Finding the Square Root of a Quadratic Equation</vt:lpstr>
      <vt:lpstr>Test Cases for Types of Roots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Does That Work?</dc:title>
  <dc:creator>Katia Ossetchkina</dc:creator>
  <cp:lastModifiedBy>Katia Ossetchkina</cp:lastModifiedBy>
  <cp:revision>7</cp:revision>
  <dcterms:created xsi:type="dcterms:W3CDTF">2024-01-23T04:08:22Z</dcterms:created>
  <dcterms:modified xsi:type="dcterms:W3CDTF">2024-02-28T19:56:49Z</dcterms:modified>
</cp:coreProperties>
</file>