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34"/>
    <p:restoredTop sz="94479"/>
  </p:normalViewPr>
  <p:slideViewPr>
    <p:cSldViewPr snapToGrid="0" snapToObjects="1">
      <p:cViewPr varScale="1">
        <p:scale>
          <a:sx n="126" d="100"/>
          <a:sy n="126" d="100"/>
        </p:scale>
        <p:origin x="232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8F638-606D-A22E-8F9F-A4A6D858ED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47" y="3285779"/>
            <a:ext cx="11391065" cy="89358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B4BAB1-A261-2102-CEA9-063F697A42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47" y="4553849"/>
            <a:ext cx="11391065" cy="1655762"/>
          </a:xfrm>
        </p:spPr>
        <p:txBody>
          <a:bodyPr/>
          <a:lstStyle>
            <a:lvl1pPr marL="0" indent="0">
              <a:buNone/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578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rgbClr val="444445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rgbClr val="444445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rgbClr val="444445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rgbClr val="444445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rgbClr val="444445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79438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accent6"/>
              </a:buClr>
              <a:defRPr>
                <a:solidFill>
                  <a:srgbClr val="FFFFFF"/>
                </a:solidFill>
              </a:defRPr>
            </a:lvl1pPr>
            <a:lvl2pPr>
              <a:buClr>
                <a:schemeClr val="accent6"/>
              </a:buClr>
              <a:defRPr>
                <a:solidFill>
                  <a:srgbClr val="FFFFFF"/>
                </a:solidFill>
              </a:defRPr>
            </a:lvl2pPr>
            <a:lvl3pPr>
              <a:buClr>
                <a:schemeClr val="accent6"/>
              </a:buClr>
              <a:defRPr>
                <a:solidFill>
                  <a:srgbClr val="FFFFFF"/>
                </a:solidFill>
              </a:defRPr>
            </a:lvl3pPr>
            <a:lvl4pPr>
              <a:buClr>
                <a:schemeClr val="accent6"/>
              </a:buClr>
              <a:defRPr>
                <a:solidFill>
                  <a:srgbClr val="FFFFFF"/>
                </a:solidFill>
              </a:defRPr>
            </a:lvl4pPr>
            <a:lvl5pPr>
              <a:buClr>
                <a:schemeClr val="accent6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1752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accent6"/>
              </a:buClr>
              <a:defRPr>
                <a:solidFill>
                  <a:srgbClr val="FFFFFF"/>
                </a:solidFill>
              </a:defRPr>
            </a:lvl1pPr>
            <a:lvl2pPr>
              <a:buClr>
                <a:schemeClr val="accent6"/>
              </a:buClr>
              <a:defRPr>
                <a:solidFill>
                  <a:srgbClr val="FFFFFF"/>
                </a:solidFill>
              </a:defRPr>
            </a:lvl2pPr>
            <a:lvl3pPr>
              <a:buClr>
                <a:schemeClr val="accent6"/>
              </a:buClr>
              <a:defRPr>
                <a:solidFill>
                  <a:srgbClr val="FFFFFF"/>
                </a:solidFill>
              </a:defRPr>
            </a:lvl3pPr>
            <a:lvl4pPr>
              <a:buClr>
                <a:schemeClr val="accent6"/>
              </a:buClr>
              <a:defRPr>
                <a:solidFill>
                  <a:srgbClr val="FFFFFF"/>
                </a:solidFill>
              </a:defRPr>
            </a:lvl4pPr>
            <a:lvl5pPr>
              <a:buClr>
                <a:schemeClr val="accent6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61877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7171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rgbClr val="171717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rgbClr val="171717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rgbClr val="171717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rgbClr val="171717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rgbClr val="171717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30526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11848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rgbClr val="FFFFFF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rgbClr val="FFFFFF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rgbClr val="FFFFFF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rgbClr val="FFFFFF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70107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0C5A8-72D0-4B08-8FDA-49B8D1F97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5D9C3-E281-4B14-8306-28D6CE33E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842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58963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7EE5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1B3B0-B851-C844-84F0-8F56BD8AA7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Does That Work?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5C731B-5FDD-DC49-B8B6-EF4FAD462A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err="1"/>
              <a:t>Jupyter</a:t>
            </a:r>
            <a:r>
              <a:rPr lang="en-US" b="1" dirty="0"/>
              <a:t> Notebooks</a:t>
            </a:r>
          </a:p>
        </p:txBody>
      </p:sp>
    </p:spTree>
    <p:extLst>
      <p:ext uri="{BB962C8B-B14F-4D97-AF65-F5344CB8AC3E}">
        <p14:creationId xmlns:p14="http://schemas.microsoft.com/office/powerpoint/2010/main" val="3829760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0B413-619A-114A-8E91-7D0179A38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Notebooks? Python?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F69F4-F6B8-D24A-BE60-0A805EC14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Jupyter</a:t>
            </a:r>
            <a:r>
              <a:rPr lang="en-US" dirty="0"/>
              <a:t> Notebooks (</a:t>
            </a:r>
            <a:r>
              <a:rPr lang="en-US" b="1" dirty="0"/>
              <a:t>.</a:t>
            </a:r>
            <a:r>
              <a:rPr lang="en-US" b="1" dirty="0" err="1"/>
              <a:t>ipynb</a:t>
            </a:r>
            <a:r>
              <a:rPr lang="en-US" dirty="0"/>
              <a:t>):</a:t>
            </a:r>
          </a:p>
          <a:p>
            <a:pPr lvl="1"/>
            <a:r>
              <a:rPr lang="en-US" dirty="0"/>
              <a:t>Consists of multiple </a:t>
            </a:r>
            <a:r>
              <a:rPr lang="en-US" u="sng" dirty="0"/>
              <a:t>cells</a:t>
            </a:r>
          </a:p>
          <a:p>
            <a:pPr lvl="1"/>
            <a:r>
              <a:rPr lang="en-US" dirty="0"/>
              <a:t>A cell can contain regular Python code </a:t>
            </a:r>
            <a:r>
              <a:rPr lang="en-US" i="1" dirty="0"/>
              <a:t>or</a:t>
            </a:r>
            <a:r>
              <a:rPr lang="en-US" dirty="0"/>
              <a:t> plain text (markdown)</a:t>
            </a:r>
          </a:p>
          <a:p>
            <a:pPr lvl="1"/>
            <a:r>
              <a:rPr lang="en-US" dirty="0"/>
              <a:t>Very good for visually explaining what is happening in your code, plots</a:t>
            </a:r>
          </a:p>
          <a:p>
            <a:pPr lvl="1"/>
            <a:r>
              <a:rPr lang="en-US" dirty="0"/>
              <a:t>You can also run samples of code at a time</a:t>
            </a:r>
          </a:p>
          <a:p>
            <a:pPr lvl="1"/>
            <a:r>
              <a:rPr lang="en-US" dirty="0"/>
              <a:t>Lecture code are in this format in this course</a:t>
            </a:r>
          </a:p>
          <a:p>
            <a:r>
              <a:rPr lang="en-US" dirty="0"/>
              <a:t>Python File (</a:t>
            </a:r>
            <a:r>
              <a:rPr lang="en-US" b="1" dirty="0"/>
              <a:t>.</a:t>
            </a:r>
            <a:r>
              <a:rPr lang="en-US" b="1" dirty="0" err="1"/>
              <a:t>py</a:t>
            </a:r>
            <a:r>
              <a:rPr lang="en-US" dirty="0"/>
              <a:t>):</a:t>
            </a:r>
          </a:p>
          <a:p>
            <a:pPr lvl="1"/>
            <a:r>
              <a:rPr lang="en-US" dirty="0"/>
              <a:t>Executable file. You can even run these on your machine without installing any IDE’s!</a:t>
            </a:r>
          </a:p>
          <a:p>
            <a:pPr lvl="1"/>
            <a:r>
              <a:rPr lang="en-US" dirty="0"/>
              <a:t>Run in a linear format, from start to file.</a:t>
            </a:r>
          </a:p>
          <a:p>
            <a:pPr lvl="1"/>
            <a:r>
              <a:rPr lang="en-US" dirty="0"/>
              <a:t>Good for computation, or batching tasks, like a data engineering pipeline! </a:t>
            </a:r>
          </a:p>
          <a:p>
            <a:pPr lvl="1"/>
            <a:r>
              <a:rPr lang="en-US" dirty="0"/>
              <a:t>No intermittent output saved, no formatted text/figures like in a notebook.</a:t>
            </a:r>
          </a:p>
          <a:p>
            <a:pPr lvl="1"/>
            <a:r>
              <a:rPr lang="en-US" u="sng" dirty="0"/>
              <a:t>Refer to the HDTW PyCharm video for a .</a:t>
            </a:r>
            <a:r>
              <a:rPr lang="en-US" u="sng" dirty="0" err="1"/>
              <a:t>py</a:t>
            </a:r>
            <a:r>
              <a:rPr lang="en-US" u="sng" dirty="0"/>
              <a:t> example!</a:t>
            </a:r>
          </a:p>
        </p:txBody>
      </p:sp>
    </p:spTree>
    <p:extLst>
      <p:ext uri="{BB962C8B-B14F-4D97-AF65-F5344CB8AC3E}">
        <p14:creationId xmlns:p14="http://schemas.microsoft.com/office/powerpoint/2010/main" val="4122295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349B9-4979-8D4D-8322-DAAB13A7E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few different ways we can work with Notebooks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5DDFD-E076-0842-966F-DE4C20F21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Locally</a:t>
            </a:r>
          </a:p>
          <a:p>
            <a:pPr lvl="1"/>
            <a:r>
              <a:rPr lang="en-US" dirty="0" err="1"/>
              <a:t>Juypter</a:t>
            </a:r>
            <a:r>
              <a:rPr lang="en-US" dirty="0"/>
              <a:t> IDE </a:t>
            </a:r>
            <a:r>
              <a:rPr lang="en-US" i="1" dirty="0"/>
              <a:t>through Anaconda</a:t>
            </a:r>
          </a:p>
          <a:p>
            <a:pPr lvl="1"/>
            <a:r>
              <a:rPr lang="en-US" dirty="0"/>
              <a:t>PyCharm Professional IDE* (Community version supports view only)</a:t>
            </a:r>
          </a:p>
          <a:p>
            <a:pPr lvl="1"/>
            <a:r>
              <a:rPr lang="en-US" dirty="0"/>
              <a:t>Visual Studio Code</a:t>
            </a:r>
          </a:p>
          <a:p>
            <a:pPr lvl="1"/>
            <a:r>
              <a:rPr lang="en-US" dirty="0"/>
              <a:t>And more :)</a:t>
            </a:r>
          </a:p>
          <a:p>
            <a:r>
              <a:rPr lang="en-US" dirty="0"/>
              <a:t>Online</a:t>
            </a:r>
          </a:p>
          <a:p>
            <a:pPr lvl="1"/>
            <a:r>
              <a:rPr lang="en-US" dirty="0" err="1"/>
              <a:t>UofT</a:t>
            </a:r>
            <a:r>
              <a:rPr lang="en-US" dirty="0"/>
              <a:t> </a:t>
            </a:r>
            <a:r>
              <a:rPr lang="en-US" dirty="0" err="1"/>
              <a:t>JupyterHub</a:t>
            </a:r>
            <a:r>
              <a:rPr lang="en-US" dirty="0"/>
              <a:t> (such as the lecture notes)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EFF377-4FE4-734D-974E-55DFC0149E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3712"/>
          <a:stretch/>
        </p:blipFill>
        <p:spPr>
          <a:xfrm>
            <a:off x="5547361" y="2049144"/>
            <a:ext cx="1513840" cy="6043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FA95E46-9D4A-A34C-86F9-FB616CA2DB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3920" y="4243363"/>
            <a:ext cx="1289050" cy="5502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3ABA6AE-07C7-8F4A-A467-8556202829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0800" y="2987040"/>
            <a:ext cx="1137920" cy="5689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C4E95A-B1F3-1D48-B65C-DDCDB8C84C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01988" y="2653531"/>
            <a:ext cx="1592171" cy="482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772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BB928-70D9-484D-BA3B-0C67ED81C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Anatomy of a </a:t>
            </a:r>
            <a:r>
              <a:rPr lang="en-US" dirty="0" err="1"/>
              <a:t>Jupyter</a:t>
            </a:r>
            <a:r>
              <a:rPr lang="en-US" dirty="0"/>
              <a:t> Notebook (.</a:t>
            </a:r>
            <a:r>
              <a:rPr lang="en-US" dirty="0" err="1"/>
              <a:t>ipynb</a:t>
            </a:r>
            <a:r>
              <a:rPr lang="en-US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6AF9C3-2F8B-0646-8D50-F3CA06B76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7936" y="780216"/>
            <a:ext cx="1973158" cy="532326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ADF80738-5B89-0147-9E0F-53DAA7F735A4}"/>
              </a:ext>
            </a:extLst>
          </p:cNvPr>
          <p:cNvGrpSpPr>
            <a:grpSpLocks noChangeAspect="1"/>
          </p:cNvGrpSpPr>
          <p:nvPr/>
        </p:nvGrpSpPr>
        <p:grpSpPr>
          <a:xfrm>
            <a:off x="1012167" y="1312542"/>
            <a:ext cx="11068927" cy="5240658"/>
            <a:chOff x="1094913" y="1312542"/>
            <a:chExt cx="8902856" cy="4215117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456FF17-0550-BF44-B259-6FB8FD9D5D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43395" y="1312542"/>
              <a:ext cx="5249918" cy="4191467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654F86D-737B-E840-BC9C-8071F860509A}"/>
                </a:ext>
              </a:extLst>
            </p:cNvPr>
            <p:cNvSpPr/>
            <p:nvPr/>
          </p:nvSpPr>
          <p:spPr>
            <a:xfrm>
              <a:off x="2743394" y="4828685"/>
              <a:ext cx="4958255" cy="69897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08E404B-825F-BC41-BB3E-DDF7142434CB}"/>
                </a:ext>
              </a:extLst>
            </p:cNvPr>
            <p:cNvSpPr/>
            <p:nvPr/>
          </p:nvSpPr>
          <p:spPr>
            <a:xfrm>
              <a:off x="2743394" y="1773121"/>
              <a:ext cx="4958255" cy="300038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E183D39-8545-514C-A972-B0B437FD6B9F}"/>
                </a:ext>
              </a:extLst>
            </p:cNvPr>
            <p:cNvSpPr/>
            <p:nvPr/>
          </p:nvSpPr>
          <p:spPr>
            <a:xfrm>
              <a:off x="2829119" y="1456674"/>
              <a:ext cx="2949137" cy="31644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ABAA1E7-94D0-1745-8A44-8C93341D0377}"/>
                </a:ext>
              </a:extLst>
            </p:cNvPr>
            <p:cNvSpPr/>
            <p:nvPr/>
          </p:nvSpPr>
          <p:spPr>
            <a:xfrm>
              <a:off x="6899578" y="1465700"/>
              <a:ext cx="802071" cy="30742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CF1F9E8-A4BC-4C4A-905C-315D730B402F}"/>
                </a:ext>
              </a:extLst>
            </p:cNvPr>
            <p:cNvSpPr txBox="1"/>
            <p:nvPr/>
          </p:nvSpPr>
          <p:spPr>
            <a:xfrm>
              <a:off x="1227935" y="2417721"/>
              <a:ext cx="1237593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Markdown (.md) Text Cells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04AC724-8CB6-3141-B3A9-2A14D3A2A66F}"/>
                </a:ext>
              </a:extLst>
            </p:cNvPr>
            <p:cNvSpPr txBox="1"/>
            <p:nvPr/>
          </p:nvSpPr>
          <p:spPr>
            <a:xfrm>
              <a:off x="1320557" y="4643286"/>
              <a:ext cx="12375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Python Code!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1206C2F-4C2B-544D-A471-BAC42B932670}"/>
                </a:ext>
              </a:extLst>
            </p:cNvPr>
            <p:cNvSpPr txBox="1"/>
            <p:nvPr/>
          </p:nvSpPr>
          <p:spPr>
            <a:xfrm>
              <a:off x="1094913" y="1312542"/>
              <a:ext cx="168887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Cell controls (run, restart, format, copy/paste…)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7406115-81BF-334F-99E6-79B1849FD21D}"/>
                </a:ext>
              </a:extLst>
            </p:cNvPr>
            <p:cNvSpPr txBox="1"/>
            <p:nvPr/>
          </p:nvSpPr>
          <p:spPr>
            <a:xfrm>
              <a:off x="8308890" y="1465700"/>
              <a:ext cx="168887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Kernel information (Python version + memory)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EAD4E2C-9A33-9541-917F-FFF7DB90B6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75727" y="1590680"/>
              <a:ext cx="533205" cy="8188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F704D2C0-3BCB-CE4B-805C-8AAF729F47F5}"/>
                </a:ext>
              </a:extLst>
            </p:cNvPr>
            <p:cNvCxnSpPr>
              <a:cxnSpLocks/>
            </p:cNvCxnSpPr>
            <p:nvPr/>
          </p:nvCxnSpPr>
          <p:spPr>
            <a:xfrm>
              <a:off x="2142065" y="2900039"/>
              <a:ext cx="924523" cy="9393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799F07E-E506-4240-AC12-2AF5B2DCA03E}"/>
                </a:ext>
              </a:extLst>
            </p:cNvPr>
            <p:cNvCxnSpPr>
              <a:cxnSpLocks/>
            </p:cNvCxnSpPr>
            <p:nvPr/>
          </p:nvCxnSpPr>
          <p:spPr>
            <a:xfrm>
              <a:off x="1909389" y="5037432"/>
              <a:ext cx="924523" cy="9393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F5F980A3-8A35-924C-9ABC-88AF6A51C5C1}"/>
                </a:ext>
              </a:extLst>
            </p:cNvPr>
            <p:cNvCxnSpPr>
              <a:cxnSpLocks/>
              <a:stCxn id="14" idx="1"/>
            </p:cNvCxnSpPr>
            <p:nvPr/>
          </p:nvCxnSpPr>
          <p:spPr>
            <a:xfrm flipH="1" flipV="1">
              <a:off x="7701650" y="1672562"/>
              <a:ext cx="607240" cy="16247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75340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C91C3-B3A4-E24B-9899-D4958EC404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3971905"/>
      </p:ext>
    </p:extLst>
  </p:cSld>
  <p:clrMapOvr>
    <a:masterClrMapping/>
  </p:clrMapOvr>
</p:sld>
</file>

<file path=ppt/theme/theme1.xml><?xml version="1.0" encoding="utf-8"?>
<a:theme xmlns:a="http://schemas.openxmlformats.org/drawingml/2006/main" name="APS106_Theme">
  <a:themeElements>
    <a:clrScheme name="Custom 2">
      <a:dk1>
        <a:srgbClr val="444445"/>
      </a:dk1>
      <a:lt1>
        <a:srgbClr val="000000"/>
      </a:lt1>
      <a:dk2>
        <a:srgbClr val="7B8994"/>
      </a:dk2>
      <a:lt2>
        <a:srgbClr val="3D464D"/>
      </a:lt2>
      <a:accent1>
        <a:srgbClr val="0061FF"/>
      </a:accent1>
      <a:accent2>
        <a:srgbClr val="0061FF"/>
      </a:accent2>
      <a:accent3>
        <a:srgbClr val="0061FF"/>
      </a:accent3>
      <a:accent4>
        <a:srgbClr val="7B8994"/>
      </a:accent4>
      <a:accent5>
        <a:srgbClr val="7B8994"/>
      </a:accent5>
      <a:accent6>
        <a:srgbClr val="F7B41A"/>
      </a:accent6>
      <a:hlink>
        <a:srgbClr val="3D464D"/>
      </a:hlink>
      <a:folHlink>
        <a:srgbClr val="3D464D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S106_Theme" id="{7F03B7FC-5228-46F7-89CC-E1381591FA7B}" vid="{1FFC07E1-19C0-494F-A9B3-1210541B915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APS106_Theme</Template>
  <TotalTime>78</TotalTime>
  <Words>220</Words>
  <Application>Microsoft Macintosh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Segoe UI</vt:lpstr>
      <vt:lpstr>Wingdings</vt:lpstr>
      <vt:lpstr>APS106_Theme</vt:lpstr>
      <vt:lpstr>How Does That Work?</vt:lpstr>
      <vt:lpstr>Notebooks? Python?</vt:lpstr>
      <vt:lpstr>A few different ways we can work with Notebooks</vt:lpstr>
      <vt:lpstr>The Anatomy of a Jupyter Notebook (.ipynb)</vt:lpstr>
      <vt:lpstr>Demo.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Does That Work?</dc:title>
  <dc:creator>Katia Ossetchkina</dc:creator>
  <cp:lastModifiedBy>Katia Ossetchkina</cp:lastModifiedBy>
  <cp:revision>7</cp:revision>
  <dcterms:created xsi:type="dcterms:W3CDTF">2024-01-03T04:16:21Z</dcterms:created>
  <dcterms:modified xsi:type="dcterms:W3CDTF">2024-01-03T21:26:10Z</dcterms:modified>
</cp:coreProperties>
</file>