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1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4479"/>
  </p:normalViewPr>
  <p:slideViewPr>
    <p:cSldViewPr snapToGrid="0" snapToObjects="1">
      <p:cViewPr varScale="1">
        <p:scale>
          <a:sx n="124" d="100"/>
          <a:sy n="124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43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75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8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05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184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010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9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pyter.utoronto.c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B3B0-B851-C844-84F0-8F56BD8AA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That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C731B-5FDD-DC49-B8B6-EF4FAD462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UofT</a:t>
            </a:r>
            <a:r>
              <a:rPr lang="en-US" b="1" dirty="0"/>
              <a:t> </a:t>
            </a:r>
            <a:r>
              <a:rPr lang="en-US" b="1" dirty="0" err="1"/>
              <a:t>JupyterHub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976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B413-619A-114A-8E91-7D0179A3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UofT</a:t>
            </a:r>
            <a:r>
              <a:rPr lang="en-US" dirty="0"/>
              <a:t> </a:t>
            </a:r>
            <a:r>
              <a:rPr lang="en-US" dirty="0" err="1"/>
              <a:t>JupyterHub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69F4-F6B8-D24A-BE60-0A805EC1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3429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dirty="0"/>
              <a:t>Access at </a:t>
            </a:r>
            <a:r>
              <a:rPr lang="en-CA" dirty="0">
                <a:hlinkClick r:id="rId2"/>
              </a:rPr>
              <a:t>https://jupyter.utoronto.ca/</a:t>
            </a:r>
            <a:endParaRPr lang="en-CA" dirty="0"/>
          </a:p>
          <a:p>
            <a:pPr marL="393700" indent="-3429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CA" sz="2100" dirty="0"/>
              <a:t>C</a:t>
            </a:r>
            <a:r>
              <a:rPr lang="en-CA" dirty="0"/>
              <a:t>loud solution to run </a:t>
            </a:r>
            <a:r>
              <a:rPr lang="en-CA" dirty="0" err="1"/>
              <a:t>Jupyter</a:t>
            </a:r>
            <a:r>
              <a:rPr lang="en-CA" dirty="0"/>
              <a:t> Notebooks (.</a:t>
            </a:r>
            <a:r>
              <a:rPr lang="en-CA" dirty="0" err="1"/>
              <a:t>ipynb</a:t>
            </a:r>
            <a:r>
              <a:rPr lang="en-CA" dirty="0"/>
              <a:t> files), as well as R and Julia files</a:t>
            </a:r>
          </a:p>
          <a:p>
            <a:pPr marL="393700" indent="-3429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CA" dirty="0"/>
              <a:t>Linked to your UofT account, all lecture notes are stored as a copy in </a:t>
            </a:r>
            <a:r>
              <a:rPr lang="en-CA" dirty="0" err="1"/>
              <a:t>JupyterHub</a:t>
            </a:r>
            <a:r>
              <a:rPr lang="en-CA" dirty="0"/>
              <a:t>!</a:t>
            </a:r>
          </a:p>
          <a:p>
            <a:pPr marL="393700" indent="-3429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CA" dirty="0"/>
              <a:t>Advantages</a:t>
            </a:r>
          </a:p>
          <a:p>
            <a:pPr marL="850900" lvl="1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CA" dirty="0"/>
              <a:t>Don’t need to install anything, just need internet</a:t>
            </a:r>
          </a:p>
          <a:p>
            <a:pPr marL="850900" lvl="1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CA" dirty="0"/>
              <a:t>Save on local memory by storing work in the cloud</a:t>
            </a:r>
          </a:p>
          <a:p>
            <a:pPr marL="850900" lvl="1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CA" dirty="0"/>
              <a:t>UofT </a:t>
            </a:r>
            <a:r>
              <a:rPr lang="en-CA" dirty="0" err="1"/>
              <a:t>JupyterHub</a:t>
            </a:r>
            <a:r>
              <a:rPr lang="en-CA" dirty="0"/>
              <a:t> compute is equipped for most programming and data science tasks in your courses</a:t>
            </a:r>
          </a:p>
          <a:p>
            <a:pPr marL="850900" lvl="1">
              <a:lnSpc>
                <a:spcPct val="115000"/>
              </a:lnSpc>
              <a:spcBef>
                <a:spcPts val="0"/>
              </a:spcBef>
              <a:buSzPts val="2000"/>
            </a:pPr>
            <a:endParaRPr lang="en-CA" dirty="0"/>
          </a:p>
          <a:p>
            <a:pPr marL="508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" sz="2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41BEC-CF0B-6347-8084-00B6223A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182" y="567791"/>
            <a:ext cx="2082223" cy="12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9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B928-70D9-484D-BA3B-0C67ED81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– Course Lecture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89932-F95D-F948-B048-A4B69A22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44650"/>
            <a:ext cx="113538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4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4BF0-791B-AB41-99EC-AA1FE17F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– Course Lecture Notes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BD959-F843-B44F-B783-25B3A2B0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19" y="1383662"/>
            <a:ext cx="8578262" cy="48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7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60D4-E200-8846-AC56-AED2D857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– Course Lecture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D3221-546A-BD46-901B-66631660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64" y="1620968"/>
            <a:ext cx="7603871" cy="45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2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D08F-3BFB-5146-8681-5DFE1733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– Course Lecture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541FA-618F-0B43-A353-4ACA172E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2" y="1476386"/>
            <a:ext cx="8556535" cy="51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C05D-97EA-7149-AA1F-EEA64475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– Inside a Notebook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0A600D-C85D-FA4B-AF26-CF8723DF02BE}"/>
              </a:ext>
            </a:extLst>
          </p:cNvPr>
          <p:cNvGrpSpPr/>
          <p:nvPr/>
        </p:nvGrpSpPr>
        <p:grpSpPr>
          <a:xfrm>
            <a:off x="626820" y="1370819"/>
            <a:ext cx="10654203" cy="4746824"/>
            <a:chOff x="1263819" y="1383662"/>
            <a:chExt cx="9026024" cy="37464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6D8334-1D7C-324D-9C9A-773BAAF4F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9322" y="1383662"/>
              <a:ext cx="6209507" cy="374649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753839-554F-0D43-B479-F16D69E06D05}"/>
                </a:ext>
              </a:extLst>
            </p:cNvPr>
            <p:cNvSpPr/>
            <p:nvPr/>
          </p:nvSpPr>
          <p:spPr>
            <a:xfrm>
              <a:off x="7634406" y="2072238"/>
              <a:ext cx="961698" cy="2995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59DA0-CCF8-8B44-8EB1-FFF44152A82B}"/>
                </a:ext>
              </a:extLst>
            </p:cNvPr>
            <p:cNvSpPr/>
            <p:nvPr/>
          </p:nvSpPr>
          <p:spPr>
            <a:xfrm>
              <a:off x="2891612" y="3564707"/>
              <a:ext cx="2094187" cy="1379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7A8E1C-25ED-054F-A58A-BD05524665C1}"/>
                </a:ext>
              </a:extLst>
            </p:cNvPr>
            <p:cNvSpPr/>
            <p:nvPr/>
          </p:nvSpPr>
          <p:spPr>
            <a:xfrm>
              <a:off x="4712530" y="2098513"/>
              <a:ext cx="572814" cy="1799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2DF741-DF50-B046-9D15-C33AB6588794}"/>
                </a:ext>
              </a:extLst>
            </p:cNvPr>
            <p:cNvSpPr/>
            <p:nvPr/>
          </p:nvSpPr>
          <p:spPr>
            <a:xfrm>
              <a:off x="2891611" y="1383662"/>
              <a:ext cx="4246181" cy="25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5BDFA3-C078-3542-A06A-D332F2A0DB5F}"/>
                </a:ext>
              </a:extLst>
            </p:cNvPr>
            <p:cNvSpPr txBox="1"/>
            <p:nvPr/>
          </p:nvSpPr>
          <p:spPr>
            <a:xfrm>
              <a:off x="1542086" y="1383662"/>
              <a:ext cx="11692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path on </a:t>
              </a:r>
              <a:r>
                <a:rPr lang="en-US" dirty="0" err="1">
                  <a:solidFill>
                    <a:srgbClr val="FF0000"/>
                  </a:solidFill>
                </a:rPr>
                <a:t>Jupyter</a:t>
              </a:r>
              <a:r>
                <a:rPr lang="en-US" dirty="0">
                  <a:solidFill>
                    <a:srgbClr val="FF0000"/>
                  </a:solidFill>
                </a:rPr>
                <a:t> cloud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F65001-7A92-8845-A437-8322FD1F5B17}"/>
                </a:ext>
              </a:extLst>
            </p:cNvPr>
            <p:cNvSpPr txBox="1"/>
            <p:nvPr/>
          </p:nvSpPr>
          <p:spPr>
            <a:xfrm>
              <a:off x="1263819" y="3731397"/>
              <a:ext cx="157839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Download files locally (recommend in .</a:t>
              </a:r>
              <a:r>
                <a:rPr lang="en-US" dirty="0" err="1">
                  <a:solidFill>
                    <a:srgbClr val="FF0000"/>
                  </a:solidFill>
                </a:rPr>
                <a:t>ipynb</a:t>
              </a:r>
              <a:r>
                <a:rPr lang="en-US" dirty="0">
                  <a:solidFill>
                    <a:srgbClr val="FF0000"/>
                  </a:solidFill>
                </a:rPr>
                <a:t> or HTML format)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2F92F9-4BEB-AA47-98CD-F4F9E8401508}"/>
                </a:ext>
              </a:extLst>
            </p:cNvPr>
            <p:cNvSpPr txBox="1"/>
            <p:nvPr/>
          </p:nvSpPr>
          <p:spPr>
            <a:xfrm>
              <a:off x="4628249" y="2300531"/>
              <a:ext cx="1737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Cell type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E4FAF7-D6AD-9E49-B2FE-4FB71BFF8DEF}"/>
                </a:ext>
              </a:extLst>
            </p:cNvPr>
            <p:cNvSpPr txBox="1"/>
            <p:nvPr/>
          </p:nvSpPr>
          <p:spPr>
            <a:xfrm>
              <a:off x="8552809" y="2090323"/>
              <a:ext cx="1737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Compute used (2  GB limit)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49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2527-497B-DC4D-9AA1-599DE3AF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– Main Page (Directory Tree)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8F4A92-EE5B-ED48-9E72-7578E8E7130E}"/>
              </a:ext>
            </a:extLst>
          </p:cNvPr>
          <p:cNvGrpSpPr/>
          <p:nvPr/>
        </p:nvGrpSpPr>
        <p:grpSpPr>
          <a:xfrm>
            <a:off x="540250" y="1383662"/>
            <a:ext cx="11244208" cy="5119880"/>
            <a:chOff x="838200" y="1915386"/>
            <a:chExt cx="8711686" cy="35290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4293B8-F075-494A-8BD7-A6A1AAA73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0971" y="1915386"/>
              <a:ext cx="6951616" cy="352904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F0C7ED-C7E6-7F46-BDE6-02A6D50CB8DC}"/>
                </a:ext>
              </a:extLst>
            </p:cNvPr>
            <p:cNvSpPr/>
            <p:nvPr/>
          </p:nvSpPr>
          <p:spPr>
            <a:xfrm>
              <a:off x="1965434" y="3223783"/>
              <a:ext cx="2609193" cy="22206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BC6BD1-31A0-034C-ADD0-44B579BC044A}"/>
                </a:ext>
              </a:extLst>
            </p:cNvPr>
            <p:cNvSpPr txBox="1"/>
            <p:nvPr/>
          </p:nvSpPr>
          <p:spPr>
            <a:xfrm>
              <a:off x="838200" y="3594273"/>
              <a:ext cx="1198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Files and directories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310F1C-14B8-0C43-B487-82ADED7A4205}"/>
                </a:ext>
              </a:extLst>
            </p:cNvPr>
            <p:cNvSpPr/>
            <p:nvPr/>
          </p:nvSpPr>
          <p:spPr>
            <a:xfrm>
              <a:off x="7333593" y="3003066"/>
              <a:ext cx="930165" cy="15923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E0634-2C28-1448-B1D7-5AAF0BB74B53}"/>
                </a:ext>
              </a:extLst>
            </p:cNvPr>
            <p:cNvSpPr/>
            <p:nvPr/>
          </p:nvSpPr>
          <p:spPr>
            <a:xfrm>
              <a:off x="7932682" y="2758700"/>
              <a:ext cx="441436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6ADE02-2A4D-3746-AF7B-06CDCB5B60C2}"/>
                </a:ext>
              </a:extLst>
            </p:cNvPr>
            <p:cNvSpPr/>
            <p:nvPr/>
          </p:nvSpPr>
          <p:spPr>
            <a:xfrm>
              <a:off x="1965434" y="2292159"/>
              <a:ext cx="1198178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785740-874C-F14C-9648-6F69F920F2D7}"/>
                </a:ext>
              </a:extLst>
            </p:cNvPr>
            <p:cNvSpPr txBox="1"/>
            <p:nvPr/>
          </p:nvSpPr>
          <p:spPr>
            <a:xfrm>
              <a:off x="1027875" y="2251266"/>
              <a:ext cx="11981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Return to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tree/ main dashboard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BA9839-44E3-3443-AD97-31E8E68287C8}"/>
                </a:ext>
              </a:extLst>
            </p:cNvPr>
            <p:cNvSpPr/>
            <p:nvPr/>
          </p:nvSpPr>
          <p:spPr>
            <a:xfrm>
              <a:off x="2071851" y="1916269"/>
              <a:ext cx="2668313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326603-6962-6549-AEA0-A09B67CFCCAC}"/>
                </a:ext>
              </a:extLst>
            </p:cNvPr>
            <p:cNvSpPr txBox="1"/>
            <p:nvPr/>
          </p:nvSpPr>
          <p:spPr>
            <a:xfrm>
              <a:off x="8351707" y="2620598"/>
              <a:ext cx="1198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Create new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62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17F8-DDCC-A74B-B10B-DA62B187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– Running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8ECF7-DCAF-F84D-AD66-164361D7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6958"/>
            <a:ext cx="9144000" cy="23597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63250C-2017-1548-8AE1-48693E33AB2C}"/>
              </a:ext>
            </a:extLst>
          </p:cNvPr>
          <p:cNvSpPr/>
          <p:nvPr/>
        </p:nvSpPr>
        <p:spPr>
          <a:xfrm>
            <a:off x="2091558" y="2378112"/>
            <a:ext cx="701566" cy="29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F6BC0A-AB48-6545-9767-8970A88D499C}"/>
              </a:ext>
            </a:extLst>
          </p:cNvPr>
          <p:cNvSpPr/>
          <p:nvPr/>
        </p:nvSpPr>
        <p:spPr>
          <a:xfrm>
            <a:off x="1613338" y="2882016"/>
            <a:ext cx="2756338" cy="1230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2F7EB-A32B-7B4F-8119-69E59D9C91FF}"/>
              </a:ext>
            </a:extLst>
          </p:cNvPr>
          <p:cNvSpPr/>
          <p:nvPr/>
        </p:nvSpPr>
        <p:spPr>
          <a:xfrm>
            <a:off x="8389883" y="3686651"/>
            <a:ext cx="725214" cy="338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49F2B-72E5-9D42-B2A9-EDF4F5F9ECFB}"/>
              </a:ext>
            </a:extLst>
          </p:cNvPr>
          <p:cNvSpPr txBox="1"/>
          <p:nvPr/>
        </p:nvSpPr>
        <p:spPr>
          <a:xfrm>
            <a:off x="2761592" y="2154416"/>
            <a:ext cx="2554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everything still running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2F670-2915-ED4D-A495-E3714929F23A}"/>
              </a:ext>
            </a:extLst>
          </p:cNvPr>
          <p:cNvSpPr txBox="1"/>
          <p:nvPr/>
        </p:nvSpPr>
        <p:spPr>
          <a:xfrm>
            <a:off x="8389884" y="4000579"/>
            <a:ext cx="205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Shut down any notebooks or terminals still running to save memory (not enough to just close a tab)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FCDD8-43F5-464D-AD7A-ECAC9B60EBF9}"/>
              </a:ext>
            </a:extLst>
          </p:cNvPr>
          <p:cNvSpPr txBox="1"/>
          <p:nvPr/>
        </p:nvSpPr>
        <p:spPr>
          <a:xfrm>
            <a:off x="1949666" y="4208836"/>
            <a:ext cx="27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 of things running and using up compute (memory)</a:t>
            </a:r>
          </a:p>
        </p:txBody>
      </p:sp>
    </p:spTree>
    <p:extLst>
      <p:ext uri="{BB962C8B-B14F-4D97-AF65-F5344CB8AC3E}">
        <p14:creationId xmlns:p14="http://schemas.microsoft.com/office/powerpoint/2010/main" val="245383212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7F03B7FC-5228-46F7-89CC-E1381591FA7B}" vid="{1FFC07E1-19C0-494F-A9B3-1210541B91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8</TotalTime>
  <Words>201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Segoe UI</vt:lpstr>
      <vt:lpstr>Wingdings</vt:lpstr>
      <vt:lpstr>APS106_Theme</vt:lpstr>
      <vt:lpstr>How Does That Work?</vt:lpstr>
      <vt:lpstr>What is UofT JupyterHub?</vt:lpstr>
      <vt:lpstr>Overview – Course Lecture Notes</vt:lpstr>
      <vt:lpstr>Overview – Course Lecture Notes</vt:lpstr>
      <vt:lpstr>Overview – Course Lecture Notes</vt:lpstr>
      <vt:lpstr>Overview – Course Lecture Notes</vt:lpstr>
      <vt:lpstr>Overview – Inside a Notebook</vt:lpstr>
      <vt:lpstr>Overview – Main Page (Directory Tree) </vt:lpstr>
      <vt:lpstr>Overview – Running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That Work?</dc:title>
  <dc:creator>Katia Ossetchkina</dc:creator>
  <cp:lastModifiedBy>Katia Ossetchkina</cp:lastModifiedBy>
  <cp:revision>2</cp:revision>
  <dcterms:created xsi:type="dcterms:W3CDTF">2024-01-03T04:16:21Z</dcterms:created>
  <dcterms:modified xsi:type="dcterms:W3CDTF">2024-01-03T04:24:44Z</dcterms:modified>
</cp:coreProperties>
</file>