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56" r:id="rId2"/>
    <p:sldId id="259" r:id="rId3"/>
    <p:sldId id="427" r:id="rId4"/>
    <p:sldId id="435" r:id="rId5"/>
    <p:sldId id="436" r:id="rId6"/>
    <p:sldId id="437" r:id="rId7"/>
    <p:sldId id="438" r:id="rId8"/>
    <p:sldId id="439" r:id="rId9"/>
    <p:sldId id="43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259"/>
            <p14:sldId id="427"/>
            <p14:sldId id="435"/>
            <p14:sldId id="436"/>
            <p14:sldId id="437"/>
            <p14:sldId id="438"/>
            <p14:sldId id="439"/>
            <p14:sldId id="4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FFFF"/>
    <a:srgbClr val="00FF00"/>
    <a:srgbClr val="08703C"/>
    <a:srgbClr val="A1D8A4"/>
    <a:srgbClr val="EFEFEF"/>
    <a:srgbClr val="00CC66"/>
    <a:srgbClr val="42AE29"/>
    <a:srgbClr val="FFCD3C"/>
    <a:srgbClr val="2D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F638-606D-A22E-8F9F-A4A6D858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3285779"/>
            <a:ext cx="11391065" cy="8935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4BAB1-A261-2102-CEA9-063F697A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4553849"/>
            <a:ext cx="11391065" cy="1655762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0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444445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444445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444445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444445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359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300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82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7171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171717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171717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171717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171717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17171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028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731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426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156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996610"/>
            <a:ext cx="11391065" cy="1268070"/>
          </a:xfrm>
        </p:spPr>
        <p:txBody>
          <a:bodyPr>
            <a:normAutofit/>
          </a:bodyPr>
          <a:lstStyle/>
          <a:p>
            <a:r>
              <a:rPr lang="en-US" dirty="0"/>
              <a:t>more Pandas</a:t>
            </a:r>
            <a:r>
              <a:rPr lang="en-US" dirty="0">
                <a:solidFill>
                  <a:srgbClr val="CC99FF"/>
                </a:solidFill>
              </a:rPr>
              <a:t>,</a:t>
            </a:r>
            <a:r>
              <a:rPr lang="en-US" dirty="0"/>
              <a:t> data visualization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rgbClr val="00FF00"/>
                </a:solidFill>
              </a:rPr>
              <a:t>12.1</a:t>
            </a:r>
          </a:p>
          <a:p>
            <a:pPr lvl="1"/>
            <a:r>
              <a:rPr lang="en-US" dirty="0"/>
              <a:t>Pandas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rgbClr val="00FF00"/>
                </a:solidFill>
              </a:rPr>
              <a:t>12.2</a:t>
            </a:r>
          </a:p>
          <a:p>
            <a:pPr lvl="1"/>
            <a:r>
              <a:rPr lang="en-US" b="1" dirty="0"/>
              <a:t>More Pandas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Data Visualization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rgbClr val="00FF00"/>
                </a:solidFill>
              </a:rPr>
              <a:t>12.3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Stock Market </a:t>
            </a:r>
            <a:r>
              <a:rPr lang="en-US" dirty="0">
                <a:solidFill>
                  <a:schemeClr val="accent6"/>
                </a:solidFill>
              </a:rPr>
              <a:t>–</a:t>
            </a:r>
            <a:r>
              <a:rPr lang="en-US" dirty="0"/>
              <a:t> Part 1</a:t>
            </a:r>
            <a:endParaRPr lang="en-US" b="1" dirty="0">
              <a:solidFill>
                <a:srgbClr val="FF5050"/>
              </a:solidFill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82EB2-A634-AC14-6086-DD540C67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</a:t>
            </a:r>
            <a:r>
              <a:rPr lang="en-US" b="1" dirty="0">
                <a:solidFill>
                  <a:srgbClr val="00FF00"/>
                </a:solidFill>
              </a:rPr>
              <a:t>csv</a:t>
            </a:r>
            <a:r>
              <a:rPr lang="en-US" b="1" dirty="0"/>
              <a:t> Module</a:t>
            </a:r>
            <a:r>
              <a:rPr lang="en-US" b="1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83B58-11FE-8CE3-CA97-291A34D39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40448" cy="4835479"/>
          </a:xfrm>
        </p:spPr>
        <p:txBody>
          <a:bodyPr/>
          <a:lstStyle/>
          <a:p>
            <a:r>
              <a:rPr lang="en-US" dirty="0"/>
              <a:t>Remember the csv module from last week</a:t>
            </a:r>
            <a:r>
              <a:rPr lang="en-US" dirty="0">
                <a:solidFill>
                  <a:srgbClr val="CC99FF"/>
                </a:solidFill>
              </a:rPr>
              <a:t>?</a:t>
            </a:r>
          </a:p>
          <a:p>
            <a:r>
              <a:rPr lang="en-US" dirty="0"/>
              <a:t>Let</a:t>
            </a:r>
            <a:r>
              <a:rPr lang="en-US" dirty="0">
                <a:solidFill>
                  <a:srgbClr val="CC99FF"/>
                </a:solidFill>
              </a:rPr>
              <a:t>’</a:t>
            </a:r>
            <a:r>
              <a:rPr lang="en-US" dirty="0"/>
              <a:t>s see how we can use it to work with a dataset of past presidential elections in the United States</a:t>
            </a:r>
            <a:r>
              <a:rPr lang="en-US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AC7AAD-8AA0-8DEE-049C-0F4CC8EFC45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Axes</a:t>
            </a:r>
          </a:p>
        </p:txBody>
      </p:sp>
    </p:spTree>
    <p:extLst>
      <p:ext uri="{BB962C8B-B14F-4D97-AF65-F5344CB8AC3E}">
        <p14:creationId xmlns:p14="http://schemas.microsoft.com/office/powerpoint/2010/main" val="321642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82EB2-A634-AC14-6086-DD540C67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</a:t>
            </a:r>
            <a:r>
              <a:rPr lang="en-US" b="1" dirty="0">
                <a:solidFill>
                  <a:srgbClr val="00FF00"/>
                </a:solidFill>
              </a:rPr>
              <a:t>csv</a:t>
            </a:r>
            <a:r>
              <a:rPr lang="en-US" b="1" dirty="0"/>
              <a:t> Module</a:t>
            </a:r>
            <a:r>
              <a:rPr lang="en-US" b="1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83B58-11FE-8CE3-CA97-291A34D39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40448" cy="4835479"/>
          </a:xfrm>
        </p:spPr>
        <p:txBody>
          <a:bodyPr/>
          <a:lstStyle/>
          <a:p>
            <a:r>
              <a:rPr lang="en-US" dirty="0"/>
              <a:t>Remember the csv module from last week</a:t>
            </a:r>
            <a:r>
              <a:rPr lang="en-US" dirty="0">
                <a:solidFill>
                  <a:srgbClr val="CC99FF"/>
                </a:solidFill>
              </a:rPr>
              <a:t>?</a:t>
            </a:r>
          </a:p>
          <a:p>
            <a:r>
              <a:rPr lang="en-US" dirty="0"/>
              <a:t>Let</a:t>
            </a:r>
            <a:r>
              <a:rPr lang="en-US" dirty="0">
                <a:solidFill>
                  <a:srgbClr val="CC99FF"/>
                </a:solidFill>
              </a:rPr>
              <a:t>’</a:t>
            </a:r>
            <a:r>
              <a:rPr lang="en-US" dirty="0"/>
              <a:t>s see how we can use it to work with a dataset of past presidential elections in the United States</a:t>
            </a:r>
            <a:r>
              <a:rPr lang="en-US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AC7AAD-8AA0-8DEE-049C-0F4CC8EFC45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Utility Methods</a:t>
            </a:r>
          </a:p>
        </p:txBody>
      </p:sp>
    </p:spTree>
    <p:extLst>
      <p:ext uri="{BB962C8B-B14F-4D97-AF65-F5344CB8AC3E}">
        <p14:creationId xmlns:p14="http://schemas.microsoft.com/office/powerpoint/2010/main" val="260612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82EB2-A634-AC14-6086-DD540C67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</a:t>
            </a:r>
            <a:r>
              <a:rPr lang="en-US" b="1" dirty="0">
                <a:solidFill>
                  <a:srgbClr val="00FF00"/>
                </a:solidFill>
              </a:rPr>
              <a:t>csv</a:t>
            </a:r>
            <a:r>
              <a:rPr lang="en-US" b="1" dirty="0"/>
              <a:t> Module</a:t>
            </a:r>
            <a:r>
              <a:rPr lang="en-US" b="1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83B58-11FE-8CE3-CA97-291A34D39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40448" cy="4835479"/>
          </a:xfrm>
        </p:spPr>
        <p:txBody>
          <a:bodyPr/>
          <a:lstStyle/>
          <a:p>
            <a:r>
              <a:rPr lang="en-US" dirty="0"/>
              <a:t>Remember the csv module from last week</a:t>
            </a:r>
            <a:r>
              <a:rPr lang="en-US" dirty="0">
                <a:solidFill>
                  <a:srgbClr val="CC99FF"/>
                </a:solidFill>
              </a:rPr>
              <a:t>?</a:t>
            </a:r>
          </a:p>
          <a:p>
            <a:r>
              <a:rPr lang="en-US" dirty="0"/>
              <a:t>Let</a:t>
            </a:r>
            <a:r>
              <a:rPr lang="en-US" dirty="0">
                <a:solidFill>
                  <a:srgbClr val="CC99FF"/>
                </a:solidFill>
              </a:rPr>
              <a:t>’</a:t>
            </a:r>
            <a:r>
              <a:rPr lang="en-US" dirty="0"/>
              <a:t>s see how we can use it to work with a dataset of past presidential elections in the United States</a:t>
            </a:r>
            <a:r>
              <a:rPr lang="en-US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AC7AAD-8AA0-8DEE-049C-0F4CC8EFC45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Conditional Selection</a:t>
            </a:r>
          </a:p>
        </p:txBody>
      </p:sp>
    </p:spTree>
    <p:extLst>
      <p:ext uri="{BB962C8B-B14F-4D97-AF65-F5344CB8AC3E}">
        <p14:creationId xmlns:p14="http://schemas.microsoft.com/office/powerpoint/2010/main" val="1050008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82EB2-A634-AC14-6086-DD540C67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</a:t>
            </a:r>
            <a:r>
              <a:rPr lang="en-US" b="1" dirty="0">
                <a:solidFill>
                  <a:srgbClr val="00FF00"/>
                </a:solidFill>
              </a:rPr>
              <a:t>csv</a:t>
            </a:r>
            <a:r>
              <a:rPr lang="en-US" b="1" dirty="0"/>
              <a:t> Module</a:t>
            </a:r>
            <a:r>
              <a:rPr lang="en-US" b="1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83B58-11FE-8CE3-CA97-291A34D39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40448" cy="4835479"/>
          </a:xfrm>
        </p:spPr>
        <p:txBody>
          <a:bodyPr/>
          <a:lstStyle/>
          <a:p>
            <a:r>
              <a:rPr lang="en-US" dirty="0"/>
              <a:t>Remember the csv module from last week</a:t>
            </a:r>
            <a:r>
              <a:rPr lang="en-US" dirty="0">
                <a:solidFill>
                  <a:srgbClr val="CC99FF"/>
                </a:solidFill>
              </a:rPr>
              <a:t>?</a:t>
            </a:r>
          </a:p>
          <a:p>
            <a:r>
              <a:rPr lang="en-US" dirty="0"/>
              <a:t>Let</a:t>
            </a:r>
            <a:r>
              <a:rPr lang="en-US" dirty="0">
                <a:solidFill>
                  <a:srgbClr val="CC99FF"/>
                </a:solidFill>
              </a:rPr>
              <a:t>’</a:t>
            </a:r>
            <a:r>
              <a:rPr lang="en-US" dirty="0"/>
              <a:t>s see how we can use it to work with a dataset of past presidential elections in the United States</a:t>
            </a:r>
            <a:r>
              <a:rPr lang="en-US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AC7AAD-8AA0-8DEE-049C-0F4CC8EFC45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3066397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82EB2-A634-AC14-6086-DD540C67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</a:t>
            </a:r>
            <a:r>
              <a:rPr lang="en-US" b="1" dirty="0">
                <a:solidFill>
                  <a:srgbClr val="00FF00"/>
                </a:solidFill>
              </a:rPr>
              <a:t>csv</a:t>
            </a:r>
            <a:r>
              <a:rPr lang="en-US" b="1" dirty="0"/>
              <a:t> Module</a:t>
            </a:r>
            <a:r>
              <a:rPr lang="en-US" b="1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83B58-11FE-8CE3-CA97-291A34D39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40448" cy="4835479"/>
          </a:xfrm>
        </p:spPr>
        <p:txBody>
          <a:bodyPr/>
          <a:lstStyle/>
          <a:p>
            <a:r>
              <a:rPr lang="en-US" dirty="0"/>
              <a:t>Remember the csv module from last week</a:t>
            </a:r>
            <a:r>
              <a:rPr lang="en-US" dirty="0">
                <a:solidFill>
                  <a:srgbClr val="CC99FF"/>
                </a:solidFill>
              </a:rPr>
              <a:t>?</a:t>
            </a:r>
          </a:p>
          <a:p>
            <a:r>
              <a:rPr lang="en-US" dirty="0"/>
              <a:t>Let</a:t>
            </a:r>
            <a:r>
              <a:rPr lang="en-US" dirty="0">
                <a:solidFill>
                  <a:srgbClr val="CC99FF"/>
                </a:solidFill>
              </a:rPr>
              <a:t>’</a:t>
            </a:r>
            <a:r>
              <a:rPr lang="en-US" dirty="0"/>
              <a:t>s see how we can use it to work with a dataset of past presidential elections in the United States</a:t>
            </a:r>
            <a:r>
              <a:rPr lang="en-US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AC7AAD-8AA0-8DEE-049C-0F4CC8EFC45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Grouping</a:t>
            </a:r>
          </a:p>
        </p:txBody>
      </p:sp>
    </p:spTree>
    <p:extLst>
      <p:ext uri="{BB962C8B-B14F-4D97-AF65-F5344CB8AC3E}">
        <p14:creationId xmlns:p14="http://schemas.microsoft.com/office/powerpoint/2010/main" val="102564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82EB2-A634-AC14-6086-DD540C67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</a:t>
            </a:r>
            <a:r>
              <a:rPr lang="en-US" b="1" dirty="0">
                <a:solidFill>
                  <a:srgbClr val="00FF00"/>
                </a:solidFill>
              </a:rPr>
              <a:t>csv</a:t>
            </a:r>
            <a:r>
              <a:rPr lang="en-US" b="1" dirty="0"/>
              <a:t> Module</a:t>
            </a:r>
            <a:r>
              <a:rPr lang="en-US" b="1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83B58-11FE-8CE3-CA97-291A34D39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40448" cy="4835479"/>
          </a:xfrm>
        </p:spPr>
        <p:txBody>
          <a:bodyPr/>
          <a:lstStyle/>
          <a:p>
            <a:r>
              <a:rPr lang="en-US" dirty="0"/>
              <a:t>Remember the csv module from last week</a:t>
            </a:r>
            <a:r>
              <a:rPr lang="en-US" dirty="0">
                <a:solidFill>
                  <a:srgbClr val="CC99FF"/>
                </a:solidFill>
              </a:rPr>
              <a:t>?</a:t>
            </a:r>
          </a:p>
          <a:p>
            <a:r>
              <a:rPr lang="en-US" dirty="0"/>
              <a:t>Let</a:t>
            </a:r>
            <a:r>
              <a:rPr lang="en-US" dirty="0">
                <a:solidFill>
                  <a:srgbClr val="CC99FF"/>
                </a:solidFill>
              </a:rPr>
              <a:t>’</a:t>
            </a:r>
            <a:r>
              <a:rPr lang="en-US" dirty="0"/>
              <a:t>s see how we can use it to work with a dataset of past presidential elections in the United States</a:t>
            </a:r>
            <a:r>
              <a:rPr lang="en-US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AC7AAD-8AA0-8DEE-049C-0F4CC8EFC45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10245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996610"/>
            <a:ext cx="11391065" cy="1268070"/>
          </a:xfrm>
        </p:spPr>
        <p:txBody>
          <a:bodyPr>
            <a:normAutofit/>
          </a:bodyPr>
          <a:lstStyle/>
          <a:p>
            <a:r>
              <a:rPr lang="en-US" dirty="0"/>
              <a:t>more Pandas</a:t>
            </a:r>
            <a:r>
              <a:rPr lang="en-US" dirty="0">
                <a:solidFill>
                  <a:srgbClr val="CC99FF"/>
                </a:solidFill>
              </a:rPr>
              <a:t>,</a:t>
            </a:r>
            <a:r>
              <a:rPr lang="en-US" dirty="0"/>
              <a:t> data visualization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5940088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Theme" id="{7F03B7FC-5228-46F7-89CC-E1381591FA7B}" vid="{1FFC07E1-19C0-494F-A9B3-1210541B91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APS106_Theme</Template>
  <TotalTime>69341</TotalTime>
  <Words>308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Segoe UI</vt:lpstr>
      <vt:lpstr>Wingdings</vt:lpstr>
      <vt:lpstr>APS106_Theme</vt:lpstr>
      <vt:lpstr>more Pandas, data visualization.</vt:lpstr>
      <vt:lpstr>This Week’s Content</vt:lpstr>
      <vt:lpstr>The csv Module.</vt:lpstr>
      <vt:lpstr>The csv Module.</vt:lpstr>
      <vt:lpstr>The csv Module.</vt:lpstr>
      <vt:lpstr>The csv Module.</vt:lpstr>
      <vt:lpstr>The csv Module.</vt:lpstr>
      <vt:lpstr>The csv Module.</vt:lpstr>
      <vt:lpstr>more Pandas, data visualization.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374</cp:revision>
  <dcterms:created xsi:type="dcterms:W3CDTF">2021-11-03T00:49:37Z</dcterms:created>
  <dcterms:modified xsi:type="dcterms:W3CDTF">2024-03-19T15:10:08Z</dcterms:modified>
</cp:coreProperties>
</file>