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56" r:id="rId2"/>
    <p:sldId id="258" r:id="rId3"/>
    <p:sldId id="291" r:id="rId4"/>
    <p:sldId id="296" r:id="rId5"/>
    <p:sldId id="297" r:id="rId6"/>
    <p:sldId id="298" r:id="rId7"/>
    <p:sldId id="290" r:id="rId8"/>
    <p:sldId id="263" r:id="rId9"/>
    <p:sldId id="335" r:id="rId10"/>
    <p:sldId id="354" r:id="rId11"/>
    <p:sldId id="350" r:id="rId12"/>
    <p:sldId id="299" r:id="rId13"/>
    <p:sldId id="288" r:id="rId14"/>
    <p:sldId id="271" r:id="rId15"/>
    <p:sldId id="276" r:id="rId16"/>
    <p:sldId id="28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CA81-C6C1-42E2-A889-FFD5EDB760B0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492B-D9F0-44D6-83ED-EE15B032B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20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PUEoDYpUyQ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the </a:t>
            </a:r>
            <a:r>
              <a:rPr lang="en-US" dirty="0" err="1"/>
              <a:t>elif</a:t>
            </a:r>
            <a:r>
              <a:rPr lang="en-US" dirty="0"/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form of the if conditional statement is: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4203214" y="2798224"/>
            <a:ext cx="7988786" cy="325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the colons (</a:t>
            </a:r>
            <a:r>
              <a:rPr lang="en-US" dirty="0">
                <a:sym typeface="Wingdings" pitchFamily="2" charset="2"/>
              </a:rPr>
              <a:t>:) and the indents!</a:t>
            </a:r>
            <a:endParaRPr lang="en-US" dirty="0"/>
          </a:p>
          <a:p>
            <a:r>
              <a:rPr lang="en-US" dirty="0"/>
              <a:t>ONLY 1 body will be executed. 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True, execute body1, exits</a:t>
            </a:r>
            <a:r>
              <a:rPr lang="en-US" dirty="0">
                <a:solidFill>
                  <a:schemeClr val="accent6"/>
                </a:solidFill>
              </a:rPr>
              <a:t> if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False, continue to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True, execute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body, exits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structure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False, continue to next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’s and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 err="1"/>
              <a:t>’s</a:t>
            </a:r>
            <a:r>
              <a:rPr lang="en-US" dirty="0"/>
              <a:t> are False, execute </a:t>
            </a:r>
            <a:r>
              <a:rPr lang="en-US" dirty="0">
                <a:solidFill>
                  <a:schemeClr val="accent6"/>
                </a:solidFill>
              </a:rPr>
              <a:t>else</a:t>
            </a:r>
            <a:r>
              <a:rPr lang="en-US" dirty="0"/>
              <a:t> statement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838200" y="2200082"/>
            <a:ext cx="4023732" cy="4633767"/>
            <a:chOff x="1061782" y="2435246"/>
            <a:chExt cx="5694218" cy="4633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435246"/>
              <a:ext cx="569421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3600" dirty="0">
                  <a:solidFill>
                    <a:srgbClr val="00B050"/>
                  </a:solidFill>
                </a:rPr>
                <a:t>condition1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rgbClr val="00B050"/>
                  </a:solidFill>
                </a:rPr>
                <a:t>condition2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 err="1">
                  <a:solidFill>
                    <a:srgbClr val="00B050"/>
                  </a:solidFill>
                </a:rPr>
                <a:t>conditionN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bodyN</a:t>
              </a:r>
              <a:endParaRPr lang="en-US" sz="3600" dirty="0">
                <a:solidFill>
                  <a:srgbClr val="00B050"/>
                </a:solidFill>
              </a:endParaRPr>
            </a:p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other_body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844453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9598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507994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6154613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10358306" y="927342"/>
            <a:ext cx="1502409" cy="14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10070314" y="662127"/>
            <a:ext cx="2049147" cy="2049147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Choices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578603" y="5568118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582331" y="1059049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7020682" y="211996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727832" y="235735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9425362" y="346953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122758" y="2584948"/>
            <a:ext cx="2023878" cy="884584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84031" y="1459159"/>
            <a:ext cx="0" cy="4717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480303" y="4949120"/>
            <a:ext cx="3728" cy="6189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</p:cNvCxnSpPr>
          <p:nvPr/>
        </p:nvCxnSpPr>
        <p:spPr>
          <a:xfrm>
            <a:off x="7461254" y="6029783"/>
            <a:ext cx="0" cy="48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791238" y="2557413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461745" y="2606382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</p:cNvCxnSpPr>
          <p:nvPr/>
        </p:nvCxnSpPr>
        <p:spPr>
          <a:xfrm>
            <a:off x="7484031" y="580905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381090" y="200607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427106" y="4949120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792DBB-C7F4-5743-B03B-0F7BF2B5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2584948"/>
            <a:ext cx="2854780" cy="28547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AFD1883-03BE-0E4E-A79C-2FA0736FB9FB}"/>
              </a:ext>
            </a:extLst>
          </p:cNvPr>
          <p:cNvSpPr/>
          <p:nvPr/>
        </p:nvSpPr>
        <p:spPr>
          <a:xfrm rot="2700000">
            <a:off x="7020684" y="387478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C64F92-E500-CA44-A5AA-4FF9A89296E0}"/>
              </a:ext>
            </a:extLst>
          </p:cNvPr>
          <p:cNvSpPr txBox="1"/>
          <p:nvPr/>
        </p:nvSpPr>
        <p:spPr>
          <a:xfrm>
            <a:off x="6727834" y="411217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F2F19-8B21-094B-8BB6-AA3539788C3A}"/>
              </a:ext>
            </a:extLst>
          </p:cNvPr>
          <p:cNvCxnSpPr>
            <a:cxnSpLocks/>
          </p:cNvCxnSpPr>
          <p:nvPr/>
        </p:nvCxnSpPr>
        <p:spPr>
          <a:xfrm>
            <a:off x="7480307" y="3241942"/>
            <a:ext cx="0" cy="4540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6FF104-D7EF-3740-BD73-6B31436D7E82}"/>
              </a:ext>
            </a:extLst>
          </p:cNvPr>
          <p:cNvSpPr txBox="1"/>
          <p:nvPr/>
        </p:nvSpPr>
        <p:spPr>
          <a:xfrm>
            <a:off x="6347922" y="323429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A72731-2BD0-0942-ABFA-9F3F5E0F4D5D}"/>
              </a:ext>
            </a:extLst>
          </p:cNvPr>
          <p:cNvSpPr txBox="1"/>
          <p:nvPr/>
        </p:nvSpPr>
        <p:spPr>
          <a:xfrm>
            <a:off x="6267365" y="21645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5EFCCB-D282-5C40-A3AC-A0076C29C3A6}"/>
              </a:ext>
            </a:extLst>
          </p:cNvPr>
          <p:cNvSpPr txBox="1"/>
          <p:nvPr/>
        </p:nvSpPr>
        <p:spPr>
          <a:xfrm>
            <a:off x="5585126" y="5410785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else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275DD8-4DCD-D04B-9525-298933C36840}"/>
              </a:ext>
            </a:extLst>
          </p:cNvPr>
          <p:cNvSpPr txBox="1"/>
          <p:nvPr/>
        </p:nvSpPr>
        <p:spPr>
          <a:xfrm>
            <a:off x="8093708" y="480084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CD76A2C7-E438-DF4B-81AB-E1335DAD5F01}"/>
              </a:ext>
            </a:extLst>
          </p:cNvPr>
          <p:cNvSpPr/>
          <p:nvPr/>
        </p:nvSpPr>
        <p:spPr>
          <a:xfrm rot="16200000" flipH="1">
            <a:off x="7379969" y="3938607"/>
            <a:ext cx="2870025" cy="2740168"/>
          </a:xfrm>
          <a:prstGeom prst="bentUpArrow">
            <a:avLst>
              <a:gd name="adj1" fmla="val 856"/>
              <a:gd name="adj2" fmla="val 4534"/>
              <a:gd name="adj3" fmla="val 45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BC160A3-B636-414F-AB67-E1802B7BB96D}"/>
              </a:ext>
            </a:extLst>
          </p:cNvPr>
          <p:cNvCxnSpPr>
            <a:cxnSpLocks/>
          </p:cNvCxnSpPr>
          <p:nvPr/>
        </p:nvCxnSpPr>
        <p:spPr>
          <a:xfrm>
            <a:off x="8118703" y="4336962"/>
            <a:ext cx="713585" cy="46335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BDF6E8-A21C-4E4D-AAA0-073539E5B908}"/>
              </a:ext>
            </a:extLst>
          </p:cNvPr>
          <p:cNvSpPr txBox="1"/>
          <p:nvPr/>
        </p:nvSpPr>
        <p:spPr>
          <a:xfrm>
            <a:off x="8067694" y="3852488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266BB9-F9B7-AB49-A09C-B35F6C619189}"/>
              </a:ext>
            </a:extLst>
          </p:cNvPr>
          <p:cNvSpPr txBox="1"/>
          <p:nvPr/>
        </p:nvSpPr>
        <p:spPr>
          <a:xfrm>
            <a:off x="5963247" y="390250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elif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8" name="Bent Up Arrow 67">
            <a:extLst>
              <a:ext uri="{FF2B5EF4-FFF2-40B4-BE49-F238E27FC236}">
                <a16:creationId xmlns:a16="http://schemas.microsoft.com/office/drawing/2014/main" id="{AADBD4B3-82BF-3C43-B75F-F9753B00CB46}"/>
              </a:ext>
            </a:extLst>
          </p:cNvPr>
          <p:cNvSpPr/>
          <p:nvPr/>
        </p:nvSpPr>
        <p:spPr>
          <a:xfrm rot="16200000" flipH="1">
            <a:off x="7501897" y="5183088"/>
            <a:ext cx="1313561" cy="1349291"/>
          </a:xfrm>
          <a:prstGeom prst="bentUpArrow">
            <a:avLst>
              <a:gd name="adj1" fmla="val 2246"/>
              <a:gd name="adj2" fmla="val 5924"/>
              <a:gd name="adj3" fmla="val 805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EE2BA1-F634-3F24-3A8A-6D8A5280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the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145444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CD2-F639-4E50-AF59-FB755AA99606}"/>
              </a:ext>
            </a:extLst>
          </p:cNvPr>
          <p:cNvSpPr txBox="1"/>
          <p:nvPr/>
        </p:nvSpPr>
        <p:spPr>
          <a:xfrm>
            <a:off x="1070811" y="2899611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91EA-16FE-42A1-BEE6-E4835774F3E9}"/>
              </a:ext>
            </a:extLst>
          </p:cNvPr>
          <p:cNvSpPr txBox="1"/>
          <p:nvPr/>
        </p:nvSpPr>
        <p:spPr>
          <a:xfrm>
            <a:off x="8702271" y="622896"/>
            <a:ext cx="3333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In </a:t>
            </a:r>
            <a:r>
              <a:rPr lang="en-US" sz="2800" b="1" dirty="0">
                <a:solidFill>
                  <a:schemeClr val="accent1"/>
                </a:solidFill>
              </a:rPr>
              <a:t>Python</a:t>
            </a:r>
            <a:r>
              <a:rPr lang="en-US" sz="2800" dirty="0">
                <a:solidFill>
                  <a:schemeClr val="accent6"/>
                </a:solidFill>
              </a:rPr>
              <a:t> names of variables and functions use low case and underscores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urier New"/>
                <a:cs typeface="Courier New"/>
              </a:rPr>
              <a:t>function_name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9464842" y="289961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520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Python has a built</a:t>
            </a:r>
            <a:r>
              <a:rPr lang="en-US" sz="3600" dirty="0">
                <a:solidFill>
                  <a:schemeClr val="accent1"/>
                </a:solidFill>
              </a:rPr>
              <a:t>-</a:t>
            </a:r>
            <a:r>
              <a:rPr lang="en-US" sz="3600" dirty="0"/>
              <a:t>in function named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for reading text from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general form of a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function call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chemeClr val="accent6"/>
                </a:solidFill>
              </a:rPr>
              <a:t>argument</a:t>
            </a:r>
            <a:r>
              <a:rPr lang="en-US" sz="3600" dirty="0"/>
              <a:t> is the text you want displayed to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i="1" dirty="0">
                <a:solidFill>
                  <a:schemeClr val="accent2"/>
                </a:solidFill>
              </a:rPr>
              <a:t>“</a:t>
            </a:r>
            <a:r>
              <a:rPr lang="en-US" sz="3200" i="1" dirty="0"/>
              <a:t>What is your name?</a:t>
            </a:r>
            <a:r>
              <a:rPr lang="en-US" sz="3200" i="1" dirty="0">
                <a:solidFill>
                  <a:schemeClr val="accent2"/>
                </a:solidFill>
              </a:rPr>
              <a:t>”</a:t>
            </a:r>
          </a:p>
          <a:p>
            <a:r>
              <a:rPr lang="en-US" sz="3600" spc="-20" dirty="0">
                <a:cs typeface="Arial"/>
              </a:rPr>
              <a:t>The v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</a:t>
            </a:r>
            <a:r>
              <a:rPr lang="en-US" sz="3600" spc="5" dirty="0">
                <a:cs typeface="Arial"/>
              </a:rPr>
              <a:t>u</a:t>
            </a:r>
            <a:r>
              <a:rPr lang="en-US" sz="3600" dirty="0">
                <a:cs typeface="Arial"/>
              </a:rPr>
              <a:t>e </a:t>
            </a:r>
            <a:r>
              <a:rPr lang="en-US" sz="3600" spc="5" dirty="0">
                <a:cs typeface="Arial"/>
              </a:rPr>
              <a:t>re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urne</a:t>
            </a:r>
            <a:r>
              <a:rPr lang="en-US" sz="3600" dirty="0">
                <a:cs typeface="Arial"/>
              </a:rPr>
              <a:t>d </a:t>
            </a:r>
            <a:r>
              <a:rPr lang="en-US" sz="3600" spc="5" dirty="0">
                <a:cs typeface="Arial"/>
              </a:rPr>
              <a:t>b</a:t>
            </a:r>
            <a:r>
              <a:rPr lang="en-US" sz="3600" dirty="0">
                <a:cs typeface="Arial"/>
              </a:rPr>
              <a:t>y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h</a:t>
            </a:r>
            <a:r>
              <a:rPr lang="en-US" sz="3600" dirty="0">
                <a:cs typeface="Arial"/>
              </a:rPr>
              <a:t>e </a:t>
            </a:r>
            <a:r>
              <a:rPr lang="en-US" sz="3600" b="1" spc="-10" dirty="0">
                <a:solidFill>
                  <a:schemeClr val="accent6"/>
                </a:solidFill>
                <a:cs typeface="Courier New"/>
              </a:rPr>
              <a:t>inpu</a:t>
            </a:r>
            <a:r>
              <a:rPr lang="en-US" sz="3600" b="1" dirty="0">
                <a:solidFill>
                  <a:schemeClr val="accent6"/>
                </a:solidFill>
                <a:cs typeface="Courier New"/>
              </a:rPr>
              <a:t>t</a:t>
            </a:r>
            <a:r>
              <a:rPr lang="en-US" sz="3600" spc="-915" dirty="0">
                <a:cs typeface="Courier New"/>
              </a:rPr>
              <a:t> </a:t>
            </a:r>
            <a:r>
              <a:rPr lang="en-US" sz="3600" spc="-15" dirty="0">
                <a:cs typeface="Arial"/>
              </a:rPr>
              <a:t>f</a:t>
            </a:r>
            <a:r>
              <a:rPr lang="en-US" sz="3600" spc="5" dirty="0">
                <a:cs typeface="Arial"/>
              </a:rPr>
              <a:t>un</a:t>
            </a:r>
            <a:r>
              <a:rPr lang="en-US" sz="3600" spc="-15" dirty="0">
                <a:cs typeface="Arial"/>
              </a:rPr>
              <a:t>ct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o</a:t>
            </a:r>
            <a:r>
              <a:rPr lang="en-US" sz="3600" dirty="0">
                <a:cs typeface="Arial"/>
              </a:rPr>
              <a:t>n is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lw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ys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dirty="0">
                <a:cs typeface="Arial"/>
              </a:rPr>
              <a:t>a </a:t>
            </a:r>
            <a:r>
              <a:rPr lang="en-US" sz="3600" spc="-15" dirty="0">
                <a:cs typeface="Arial"/>
              </a:rPr>
              <a:t>st</a:t>
            </a:r>
            <a:r>
              <a:rPr lang="en-US" sz="3600" spc="5" dirty="0">
                <a:cs typeface="Arial"/>
              </a:rPr>
              <a:t>r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n</a:t>
            </a:r>
            <a:r>
              <a:rPr lang="en-US" sz="3600" dirty="0">
                <a:cs typeface="Arial"/>
              </a:rPr>
              <a:t>g</a:t>
            </a:r>
            <a:r>
              <a:rPr lang="en-US" sz="3600" dirty="0">
                <a:solidFill>
                  <a:schemeClr val="accent6"/>
                </a:solidFill>
                <a:cs typeface="Arial"/>
              </a:rPr>
              <a:t>.</a:t>
            </a: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E47D-B930-4A54-B144-1C7894E46C69}"/>
              </a:ext>
            </a:extLst>
          </p:cNvPr>
          <p:cNvSpPr txBox="1"/>
          <p:nvPr/>
        </p:nvSpPr>
        <p:spPr>
          <a:xfrm>
            <a:off x="1120344" y="3786165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input(argument)</a:t>
            </a:r>
          </a:p>
        </p:txBody>
      </p:sp>
    </p:spTree>
    <p:extLst>
      <p:ext uri="{BB962C8B-B14F-4D97-AF65-F5344CB8AC3E}">
        <p14:creationId xmlns:p14="http://schemas.microsoft.com/office/powerpoint/2010/main" val="226497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Importing Functions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b="1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 of an import statement is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module_name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To access a function within a module</a:t>
            </a:r>
            <a:r>
              <a:rPr lang="en-US" sz="3200" dirty="0">
                <a:solidFill>
                  <a:schemeClr val="accent6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module_name.function_name</a:t>
            </a:r>
          </a:p>
          <a:p>
            <a:endParaRPr lang="en-US" sz="3200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4037-9F4B-5A5D-2842-AE3373D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Engineering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EE5B-CA5A-2C92-F674-7C08F1E6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255" cy="4835479"/>
          </a:xfrm>
        </p:spPr>
        <p:txBody>
          <a:bodyPr/>
          <a:lstStyle/>
          <a:p>
            <a:r>
              <a:rPr lang="en-US" sz="2800" dirty="0"/>
              <a:t>Learn to define the problem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Practice defining test cases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Develop an algorithm plan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a workflow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Program your solution and debugging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0422-343D-AEED-961E-8C93E743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02" y="1825624"/>
            <a:ext cx="6149804" cy="43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1239E-FDEE-7578-33B4-6A6D2D2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3D3EF-7259-55CB-E2FA-11DBCD58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  <a:p>
            <a:r>
              <a:rPr lang="en-US" dirty="0"/>
              <a:t>Learning Objectives</a:t>
            </a:r>
          </a:p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4373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BB4D-A985-CEBE-5109-2C70FA3A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85" y="3399692"/>
            <a:ext cx="10515600" cy="12898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problem background starts in a famous TV show apartment</a:t>
            </a:r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65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Big Bang Theory - Sheldon explains Kripke Rock, Paper, Scissors, Lizard, Spock [HD]">
            <a:hlinkClick r:id="" action="ppaction://media"/>
            <a:extLst>
              <a:ext uri="{FF2B5EF4-FFF2-40B4-BE49-F238E27FC236}">
                <a16:creationId xmlns:a16="http://schemas.microsoft.com/office/drawing/2014/main" id="{B3133A4E-16D5-25AC-6AC6-A1CEDF2841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846" y="643988"/>
            <a:ext cx="10570308" cy="59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35DADA-1FAB-E4D0-516E-69F91549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38" y="1656725"/>
            <a:ext cx="8814695" cy="49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40C6A-39CA-F184-BC2E-71F4BF2B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6F53-E2B4-2860-08F5-AA719C6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15338" cy="4835479"/>
          </a:xfrm>
        </p:spPr>
        <p:txBody>
          <a:bodyPr/>
          <a:lstStyle/>
          <a:p>
            <a:r>
              <a:rPr lang="en-US" sz="2800" dirty="0"/>
              <a:t>Will rely on conditional statements and imported libraries to create a basic computer game</a:t>
            </a:r>
            <a:r>
              <a:rPr lang="en-US" sz="2800" dirty="0">
                <a:solidFill>
                  <a:schemeClr val="accent3"/>
                </a:solidFill>
              </a:rPr>
              <a:t>! </a:t>
            </a:r>
          </a:p>
          <a:p>
            <a:r>
              <a:rPr lang="en-US" sz="2800" b="1" dirty="0"/>
              <a:t>Goal</a:t>
            </a:r>
            <a:r>
              <a:rPr lang="en-US" sz="2800" b="1" dirty="0">
                <a:solidFill>
                  <a:schemeClr val="accent3"/>
                </a:solidFill>
              </a:rPr>
              <a:t>:</a:t>
            </a:r>
            <a:r>
              <a:rPr lang="en-US" sz="2800" b="1" dirty="0"/>
              <a:t> </a:t>
            </a:r>
            <a:r>
              <a:rPr lang="en-US" sz="2800" dirty="0"/>
              <a:t>Write a Python program that using conditional statements and user input to play Rock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Paper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Scissors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Lizard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Spock against a computer program with random choice selection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AEF0-899F-2DFC-2F16-69A56445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9BF1-966D-6533-B68E-2FAD06D2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70770" cy="4835479"/>
          </a:xfrm>
        </p:spPr>
        <p:txBody>
          <a:bodyPr/>
          <a:lstStyle/>
          <a:p>
            <a:r>
              <a:rPr lang="en-US" dirty="0"/>
              <a:t>Practice using many </a:t>
            </a:r>
            <a:r>
              <a:rPr lang="en-US" u="sng" dirty="0"/>
              <a:t>conditional statements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user input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creating </a:t>
            </a:r>
            <a:r>
              <a:rPr lang="en-US" u="sng" dirty="0"/>
              <a:t>custom functions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built-in libraries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2" descr="Doc Madhattan: Rock, paper, scissors, lizard, Spock">
            <a:extLst>
              <a:ext uri="{FF2B5EF4-FFF2-40B4-BE49-F238E27FC236}">
                <a16:creationId xmlns:a16="http://schemas.microsoft.com/office/drawing/2014/main" id="{962741F1-C961-3D3E-D9B8-55C62094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2617" r="3065" b="5044"/>
          <a:stretch/>
        </p:blipFill>
        <p:spPr bwMode="auto">
          <a:xfrm>
            <a:off x="6478953" y="1211385"/>
            <a:ext cx="5470770" cy="53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0864C-275C-E5E6-D7F9-66C3E191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113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reminders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Making Choices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0C64F-0446-8345-A8F7-DCF8270F3A69}"/>
              </a:ext>
            </a:extLst>
          </p:cNvPr>
          <p:cNvSpPr txBox="1"/>
          <p:nvPr/>
        </p:nvSpPr>
        <p:spPr>
          <a:xfrm>
            <a:off x="2006600" y="2472517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7D38B-4010-4C4B-AA5D-5219DD07E24E}"/>
              </a:ext>
            </a:extLst>
          </p:cNvPr>
          <p:cNvSpPr txBox="1"/>
          <p:nvPr/>
        </p:nvSpPr>
        <p:spPr>
          <a:xfrm>
            <a:off x="2006600" y="3592965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B9E66-DD17-C44F-A288-5DAFB7C33AD5}"/>
              </a:ext>
            </a:extLst>
          </p:cNvPr>
          <p:cNvSpPr txBox="1"/>
          <p:nvPr/>
        </p:nvSpPr>
        <p:spPr>
          <a:xfrm>
            <a:off x="2006600" y="4602134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578602" y="5568118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559554" y="1839820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6781803" y="3005855"/>
            <a:ext cx="1396998" cy="1401734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724103" y="3452370"/>
            <a:ext cx="151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9010650" y="4559481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endCxn id="29" idx="0"/>
          </p:cNvCxnSpPr>
          <p:nvPr/>
        </p:nvCxnSpPr>
        <p:spPr>
          <a:xfrm>
            <a:off x="8469804" y="3683202"/>
            <a:ext cx="1442546" cy="87627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3BFC922-9159-1947-AC26-280C16336D8C}"/>
              </a:ext>
            </a:extLst>
          </p:cNvPr>
          <p:cNvCxnSpPr>
            <a:stCxn id="29" idx="2"/>
            <a:endCxn id="25" idx="3"/>
          </p:cNvCxnSpPr>
          <p:nvPr/>
        </p:nvCxnSpPr>
        <p:spPr>
          <a:xfrm rot="5400000">
            <a:off x="8758274" y="4644874"/>
            <a:ext cx="777805" cy="1530348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61254" y="2301485"/>
            <a:ext cx="0" cy="4102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</p:cNvCxnSpPr>
          <p:nvPr/>
        </p:nvCxnSpPr>
        <p:spPr>
          <a:xfrm>
            <a:off x="7461254" y="4696224"/>
            <a:ext cx="0" cy="84915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B5DCDE-7ADB-844D-96BE-0288819D35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908300" y="1845327"/>
            <a:ext cx="0" cy="6271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7D35EE-68CC-1D40-99AD-41E163F41A8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908300" y="2934182"/>
            <a:ext cx="0" cy="6587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14CD12-1629-7D43-8FF3-EE5451134EF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908300" y="4054630"/>
            <a:ext cx="0" cy="5475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3F845A-FACC-C043-BB56-6315261E2B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8300" y="5063799"/>
            <a:ext cx="0" cy="7426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</p:cNvCxnSpPr>
          <p:nvPr/>
        </p:nvCxnSpPr>
        <p:spPr>
          <a:xfrm>
            <a:off x="7461254" y="6029783"/>
            <a:ext cx="0" cy="48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791238" y="2557413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461745" y="2606382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61254" y="1391769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object 12">
            <a:extLst>
              <a:ext uri="{FF2B5EF4-FFF2-40B4-BE49-F238E27FC236}">
                <a16:creationId xmlns:a16="http://schemas.microsoft.com/office/drawing/2014/main" id="{1AC8CAF0-E29B-0144-8F69-4F2FD97A89F8}"/>
              </a:ext>
            </a:extLst>
          </p:cNvPr>
          <p:cNvSpPr/>
          <p:nvPr/>
        </p:nvSpPr>
        <p:spPr>
          <a:xfrm flipH="1">
            <a:off x="1162136" y="2206015"/>
            <a:ext cx="611161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1" name="object 15">
            <a:extLst>
              <a:ext uri="{FF2B5EF4-FFF2-40B4-BE49-F238E27FC236}">
                <a16:creationId xmlns:a16="http://schemas.microsoft.com/office/drawing/2014/main" id="{D3EFF445-D24A-CA4E-92EA-E6AEF16803C0}"/>
              </a:ext>
            </a:extLst>
          </p:cNvPr>
          <p:cNvSpPr txBox="1"/>
          <p:nvPr/>
        </p:nvSpPr>
        <p:spPr>
          <a:xfrm>
            <a:off x="621290" y="2325833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Sequential structure</a:t>
            </a:r>
            <a:endParaRPr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728136" y="310432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499777" y="478153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792DBB-C7F4-5743-B03B-0F7BF2B5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373" y="580905"/>
            <a:ext cx="1891612" cy="1891612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0D12675B-2652-DE45-BB8A-BA68BBE95C57}"/>
              </a:ext>
            </a:extLst>
          </p:cNvPr>
          <p:cNvSpPr/>
          <p:nvPr/>
        </p:nvSpPr>
        <p:spPr>
          <a:xfrm>
            <a:off x="6342090" y="2579487"/>
            <a:ext cx="2279197" cy="227919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A2C1DC-22D5-CB4A-9377-2DD54DA9DA3E}"/>
              </a:ext>
            </a:extLst>
          </p:cNvPr>
          <p:cNvSpPr txBox="1"/>
          <p:nvPr/>
        </p:nvSpPr>
        <p:spPr>
          <a:xfrm>
            <a:off x="5813147" y="29812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41478373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21253</TotalTime>
  <Words>551</Words>
  <Application>Microsoft Office PowerPoint</Application>
  <PresentationFormat>Widescreen</PresentationFormat>
  <Paragraphs>122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Segoe UI</vt:lpstr>
      <vt:lpstr>Wingdings</vt:lpstr>
      <vt:lpstr>APS106_PPTX_Theme</vt:lpstr>
      <vt:lpstr>Rock, paper, scissors, lizard, Spock.</vt:lpstr>
      <vt:lpstr>Agenda</vt:lpstr>
      <vt:lpstr>Our problem background starts in a famous TV show apartment…</vt:lpstr>
      <vt:lpstr>PowerPoint Presentation</vt:lpstr>
      <vt:lpstr>Background</vt:lpstr>
      <vt:lpstr>Learning Objectives</vt:lpstr>
      <vt:lpstr>Rock, paper, scissors, lizard, Spock.</vt:lpstr>
      <vt:lpstr>Some reminders.</vt:lpstr>
      <vt:lpstr>RECAP: Making Choices</vt:lpstr>
      <vt:lpstr>Adding the elif (else if) statement</vt:lpstr>
      <vt:lpstr>Making Choices</vt:lpstr>
      <vt:lpstr>Function Definitions</vt:lpstr>
      <vt:lpstr>Function Definitions</vt:lpstr>
      <vt:lpstr>Calling Functions</vt:lpstr>
      <vt:lpstr>Input</vt:lpstr>
      <vt:lpstr>Importing Functions and Modules</vt:lpstr>
      <vt:lpstr>Engineering Design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Tamara Kecman</cp:lastModifiedBy>
  <cp:revision>110</cp:revision>
  <dcterms:created xsi:type="dcterms:W3CDTF">2021-11-03T00:49:37Z</dcterms:created>
  <dcterms:modified xsi:type="dcterms:W3CDTF">2024-01-26T03:18:39Z</dcterms:modified>
</cp:coreProperties>
</file>