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2"/>
  </p:notesMasterIdLst>
  <p:sldIdLst>
    <p:sldId id="256" r:id="rId2"/>
    <p:sldId id="259" r:id="rId3"/>
    <p:sldId id="406" r:id="rId4"/>
    <p:sldId id="494" r:id="rId5"/>
    <p:sldId id="495" r:id="rId6"/>
    <p:sldId id="493" r:id="rId7"/>
    <p:sldId id="496" r:id="rId8"/>
    <p:sldId id="498" r:id="rId9"/>
    <p:sldId id="501" r:id="rId10"/>
    <p:sldId id="327" r:id="rId11"/>
    <p:sldId id="502" r:id="rId12"/>
    <p:sldId id="529" r:id="rId13"/>
    <p:sldId id="532" r:id="rId14"/>
    <p:sldId id="531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03" r:id="rId25"/>
    <p:sldId id="506" r:id="rId26"/>
    <p:sldId id="507" r:id="rId27"/>
    <p:sldId id="504" r:id="rId28"/>
    <p:sldId id="508" r:id="rId29"/>
    <p:sldId id="528" r:id="rId30"/>
    <p:sldId id="509" r:id="rId31"/>
    <p:sldId id="510" r:id="rId32"/>
    <p:sldId id="513" r:id="rId33"/>
    <p:sldId id="512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42" r:id="rId49"/>
    <p:sldId id="401" r:id="rId50"/>
    <p:sldId id="26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aps106listloop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ps106listloop" TargetMode="External"/><Relationship Id="rId2" Type="http://schemas.openxmlformats.org/officeDocument/2006/relationships/hyperlink" Target="https://tinyurl.com/aps106listloop2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2.0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looping through lists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7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F40A2-51BA-B09C-E2BE-637C8409E0CA}"/>
              </a:ext>
            </a:extLst>
          </p:cNvPr>
          <p:cNvSpPr txBox="1"/>
          <p:nvPr/>
        </p:nvSpPr>
        <p:spPr>
          <a:xfrm>
            <a:off x="335947" y="4426565"/>
            <a:ext cx="758060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C99FF"/>
                </a:solidFill>
              </a:rPr>
              <a:t>While waiting, open the </a:t>
            </a:r>
            <a:r>
              <a:rPr lang="en-US" sz="2000" b="1" dirty="0" err="1">
                <a:solidFill>
                  <a:srgbClr val="CC99FF"/>
                </a:solidFill>
              </a:rPr>
              <a:t>Jupyter</a:t>
            </a:r>
            <a:r>
              <a:rPr lang="en-US" sz="2000" b="1" dirty="0">
                <a:solidFill>
                  <a:srgbClr val="CC99FF"/>
                </a:solidFill>
              </a:rPr>
              <a:t> Notebook for today’s lecture</a:t>
            </a:r>
          </a:p>
          <a:p>
            <a:endParaRPr lang="en-US" sz="2000" b="1" dirty="0">
              <a:solidFill>
                <a:srgbClr val="CC99FF"/>
              </a:solidFill>
            </a:endParaRPr>
          </a:p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4 due this Friday 11:59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5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7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(in-person AND online)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Practical sessions (in-person AND online) running ONLY Friday this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C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1676335"/>
            <a:ext cx="4997116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</a:p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</a:t>
            </a:r>
            <a:r>
              <a:rPr lang="en-US" sz="3200" dirty="0" err="1"/>
              <a:t>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</a:t>
            </a:r>
            <a:r>
              <a:rPr lang="en-US" sz="3200" dirty="0" err="1"/>
              <a:t>iterable</a:t>
            </a:r>
            <a:r>
              <a:rPr lang="en-US" sz="3200" dirty="0"/>
              <a:t>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FORM: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sz="3400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0F4-CC26-0B46-981C-0C1F0062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for Loop through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601-639B-724F-87FC-B4B0A1EB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over a list of strings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7B6B15E-FD69-E041-82B7-8C3078FDFDE0}"/>
              </a:ext>
            </a:extLst>
          </p:cNvPr>
          <p:cNvSpPr txBox="1"/>
          <p:nvPr/>
        </p:nvSpPr>
        <p:spPr>
          <a:xfrm>
            <a:off x="838200" y="2572386"/>
            <a:ext cx="862385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9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2290294" y="1754888"/>
            <a:ext cx="1267916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2290294" y="1754888"/>
            <a:ext cx="1267916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778981" y="1749070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0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778981" y="1759199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5411255" y="1759199"/>
            <a:ext cx="119782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5391377" y="1749449"/>
            <a:ext cx="119782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6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0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6840233" y="1786242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7.1</a:t>
            </a:r>
          </a:p>
          <a:p>
            <a:pPr lvl="1"/>
            <a:r>
              <a:rPr lang="en-US" dirty="0"/>
              <a:t>Lists: indexing and slicing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7.2</a:t>
            </a:r>
          </a:p>
          <a:p>
            <a:pPr lvl="1"/>
            <a:r>
              <a:rPr lang="en-US" b="1" dirty="0"/>
              <a:t>Lists: nested lists and looping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7.3</a:t>
            </a:r>
          </a:p>
          <a:p>
            <a:pPr lvl="1"/>
            <a:r>
              <a:rPr lang="en-US" dirty="0"/>
              <a:t>Design Problem! Cryptography…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6840233" y="1801955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0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11562" y="247590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76733" y="327566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978BC-1C2E-AE45-9686-1724BDB52848}"/>
              </a:ext>
            </a:extLst>
          </p:cNvPr>
          <p:cNvSpPr txBox="1"/>
          <p:nvPr/>
        </p:nvSpPr>
        <p:spPr>
          <a:xfrm>
            <a:off x="838200" y="324433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Next line of code…</a:t>
            </a:r>
          </a:p>
        </p:txBody>
      </p:sp>
    </p:spTree>
    <p:extLst>
      <p:ext uri="{BB962C8B-B14F-4D97-AF65-F5344CB8AC3E}">
        <p14:creationId xmlns:p14="http://schemas.microsoft.com/office/powerpoint/2010/main" val="350379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C47D-9B84-7C30-17E2-6F264751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3628-C171-99D8-1751-9AE065A4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Watch how a loop works through a simple list:</a:t>
            </a:r>
            <a:endParaRPr lang="en-CA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chemeClr val="accent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https://tinyurl.com/aps106listloop</a:t>
            </a:r>
            <a:r>
              <a:rPr lang="en-CA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14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Looping through a list</a:t>
            </a:r>
          </a:p>
          <a:p>
            <a:pPr lvl="1"/>
            <a:r>
              <a:rPr lang="en-CA" dirty="0"/>
              <a:t>BREAKOUT SESSION 1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For Loops Over Lists</a:t>
            </a:r>
          </a:p>
        </p:txBody>
      </p:sp>
    </p:spTree>
    <p:extLst>
      <p:ext uri="{BB962C8B-B14F-4D97-AF65-F5344CB8AC3E}">
        <p14:creationId xmlns:p14="http://schemas.microsoft.com/office/powerpoint/2010/main" val="1994900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Our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list of numbers that represent velocity of a car taken at regular intervals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the speed limit is 100 km/h, we want to examine many times the car is speeding.   How do we achieve this?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94321B-B020-7B49-A502-19EBC88D1F4C}"/>
              </a:ext>
            </a:extLst>
          </p:cNvPr>
          <p:cNvSpPr txBox="1"/>
          <p:nvPr/>
        </p:nvSpPr>
        <p:spPr>
          <a:xfrm>
            <a:off x="354497" y="3213556"/>
            <a:ext cx="114830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>
                <a:solidFill>
                  <a:srgbClr val="00FF00"/>
                </a:solidFill>
                <a:latin typeface="Courier New"/>
                <a:cs typeface="Courier New"/>
              </a:rPr>
              <a:t>speed_list</a:t>
            </a:r>
            <a:r>
              <a:rPr lang="en-US" sz="24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97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1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01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120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116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 99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102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332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BREAKOUT SESSION 2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Speedster 1.0</a:t>
            </a:r>
          </a:p>
        </p:txBody>
      </p:sp>
    </p:spTree>
    <p:extLst>
      <p:ext uri="{BB962C8B-B14F-4D97-AF65-F5344CB8AC3E}">
        <p14:creationId xmlns:p14="http://schemas.microsoft.com/office/powerpoint/2010/main" val="19612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A7F1EBA-B275-9949-94B0-6AEBC696B861}"/>
              </a:ext>
            </a:extLst>
          </p:cNvPr>
          <p:cNvSpPr/>
          <p:nvPr/>
        </p:nvSpPr>
        <p:spPr>
          <a:xfrm>
            <a:off x="119688" y="1825624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Learning Python 10 minutes a day #7 | by Dennis Bakhuis | Towards Data  Science">
            <a:extLst>
              <a:ext uri="{FF2B5EF4-FFF2-40B4-BE49-F238E27FC236}">
                <a16:creationId xmlns:a16="http://schemas.microsoft.com/office/drawing/2014/main" id="{FA50EF21-EB9C-674B-BF7D-4C09B0EA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18" y="2575573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2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print(element)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DC7CC9-F82E-2044-A072-50066DD9E910}"/>
              </a:ext>
            </a:extLst>
          </p:cNvPr>
          <p:cNvSpPr/>
          <p:nvPr/>
        </p:nvSpPr>
        <p:spPr>
          <a:xfrm>
            <a:off x="88551" y="3536625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9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print(element)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DC7CC9-F82E-2044-A072-50066DD9E910}"/>
              </a:ext>
            </a:extLst>
          </p:cNvPr>
          <p:cNvSpPr/>
          <p:nvPr/>
        </p:nvSpPr>
        <p:spPr>
          <a:xfrm>
            <a:off x="88551" y="3536625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 Adding to a list…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48243"/>
              </p:ext>
            </p:extLst>
          </p:nvPr>
        </p:nvGraphicFramePr>
        <p:xfrm>
          <a:off x="354564" y="1825625"/>
          <a:ext cx="11569959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3041780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list.append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object to end of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colours.append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('brown’)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'brown']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list.extend</a:t>
                      </a:r>
                      <a:r>
                        <a:rPr lang="en-US" dirty="0"/>
                        <a:t>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the items in the list parameter to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colours.extend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([‘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pink’,‘green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’])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‘pink’, ‘green’]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list.insert</a:t>
                      </a:r>
                      <a:r>
                        <a:rPr lang="en-US" dirty="0"/>
                        <a:t>(int, 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object at the given index, moving items to make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grades = [95, 65, 75, 85]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grades.insert</a:t>
                      </a:r>
                      <a:r>
                        <a:rPr lang="en-US" dirty="0">
                          <a:latin typeface="Courier" pitchFamily="2" charset="0"/>
                        </a:rPr>
                        <a:t>(3, 80)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grades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[95, 65, 75, 80, 85]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4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56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53799" y="1732835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EF068CD-5C8F-944C-92C2-80F878C58613}"/>
              </a:ext>
            </a:extLst>
          </p:cNvPr>
          <p:cNvSpPr/>
          <p:nvPr/>
        </p:nvSpPr>
        <p:spPr>
          <a:xfrm>
            <a:off x="129366" y="39687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53799" y="1732835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C8BF107-E315-8A40-85EE-084B382066FA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87274" y="436128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5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74432" y="1743783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23895" y="1727975"/>
            <a:ext cx="697460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8664" y="431483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076C6B98-4539-D94D-A84B-99B6ABA8F889}"/>
              </a:ext>
            </a:extLst>
          </p:cNvPr>
          <p:cNvSpPr/>
          <p:nvPr/>
        </p:nvSpPr>
        <p:spPr>
          <a:xfrm>
            <a:off x="2833205" y="4249436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36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73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9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DB951-A117-274B-BB67-44D42EBC21EE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E4229-3B68-C74B-A14B-34EA418648A7}"/>
              </a:ext>
            </a:extLst>
          </p:cNvPr>
          <p:cNvSpPr/>
          <p:nvPr/>
        </p:nvSpPr>
        <p:spPr>
          <a:xfrm>
            <a:off x="3540580" y="2155250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22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0208" y="431619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DB951-A117-274B-BB67-44D42EBC21EE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E4229-3B68-C74B-A14B-34EA418648A7}"/>
              </a:ext>
            </a:extLst>
          </p:cNvPr>
          <p:cNvSpPr/>
          <p:nvPr/>
        </p:nvSpPr>
        <p:spPr>
          <a:xfrm>
            <a:off x="3540580" y="2155250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C6492E5-F720-BC46-97A5-779C112AEEFA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67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8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2121287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61992" y="2152702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5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823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2121287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61992" y="2152702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9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Removing from a list…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4864"/>
              </p:ext>
            </p:extLst>
          </p:nvPr>
        </p:nvGraphicFramePr>
        <p:xfrm>
          <a:off x="354564" y="1825625"/>
          <a:ext cx="11569959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3041780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list.remove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first occurrence of the object;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if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colours.remove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(‘blue’)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['yellow’]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list.pop</a:t>
                      </a:r>
                      <a:r>
                        <a:rPr lang="en-US" dirty="0"/>
                        <a:t>([index])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item at the end of the list; optional index to remove from anywhere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'yellow’, ‘pink’]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colours.pop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‘pink’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[‘blue’, ‘yellow’]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colours.pop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‘blue’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[‘yellow’]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96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7454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1677" y="2623207"/>
            <a:ext cx="2020079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73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823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08313" y="2616877"/>
            <a:ext cx="1056692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96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BBFBF46-4955-1040-8762-5EFDC04756EA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08313" y="2615971"/>
            <a:ext cx="1056692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27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6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F0E7B22-DCEF-754C-84B1-44F5B0073582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4725176" y="2636467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09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514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9D08B9B-1ADB-5548-AB61-B362D800637D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4706515" y="2611145"/>
            <a:ext cx="64925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52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0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428999" y="2580075"/>
            <a:ext cx="2020079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4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0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925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4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C47D-9B84-7C30-17E2-6F264751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3628-C171-99D8-1751-9AE065A4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Watch how a loop works through a nested list: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https://tinyurl.com/aps106listloop2</a:t>
            </a:r>
            <a:endParaRPr lang="en-CA" dirty="0">
              <a:solidFill>
                <a:schemeClr val="accent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chemeClr val="accent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040661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Looping through nested lists with nested loops</a:t>
            </a:r>
          </a:p>
          <a:p>
            <a:pPr lvl="1"/>
            <a:r>
              <a:rPr lang="en-CA" dirty="0"/>
              <a:t>Adding matrices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Looping Over Nested Lists</a:t>
            </a:r>
          </a:p>
        </p:txBody>
      </p:sp>
      <p:pic>
        <p:nvPicPr>
          <p:cNvPr id="5" name="Picture 2" descr="Learning Python 10 minutes a day #7 | by Dennis Bakhuis | Towards Data  Science">
            <a:extLst>
              <a:ext uri="{FF2B5EF4-FFF2-40B4-BE49-F238E27FC236}">
                <a16:creationId xmlns:a16="http://schemas.microsoft.com/office/drawing/2014/main" id="{1C856F09-E852-5C44-8B4A-7E27F206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43" y="3548371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rix addition &amp; subtraction (article) | Khan Academy">
            <a:extLst>
              <a:ext uri="{FF2B5EF4-FFF2-40B4-BE49-F238E27FC236}">
                <a16:creationId xmlns:a16="http://schemas.microsoft.com/office/drawing/2014/main" id="{183A2D9A-AFF1-3B33-CACB-98D7400A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651" y="85955"/>
            <a:ext cx="4819315" cy="271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96A1A-FFDF-9EDE-A3CC-FD26D632BD4B}"/>
              </a:ext>
            </a:extLst>
          </p:cNvPr>
          <p:cNvSpPr txBox="1"/>
          <p:nvPr/>
        </p:nvSpPr>
        <p:spPr>
          <a:xfrm>
            <a:off x="8161980" y="668201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Matrix addition reminder:</a:t>
            </a:r>
          </a:p>
        </p:txBody>
      </p:sp>
    </p:spTree>
    <p:extLst>
      <p:ext uri="{BB962C8B-B14F-4D97-AF65-F5344CB8AC3E}">
        <p14:creationId xmlns:p14="http://schemas.microsoft.com/office/powerpoint/2010/main" val="113306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 The fun stuff…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684745"/>
              </p:ext>
            </p:extLst>
          </p:nvPr>
        </p:nvGraphicFramePr>
        <p:xfrm>
          <a:off x="354564" y="1825625"/>
          <a:ext cx="1156995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620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2817845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list.reverse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'yellow’, ‘pink’]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colours.reverse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[‘pink’, ’yellow’, ‘blue’]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list.sort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the list from smallest to largest (also sorts list of strings alphabetically)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US" dirty="0">
                          <a:latin typeface="Courier" pitchFamily="2" charset="0"/>
                        </a:rPr>
                        <a:t>grades = [95, 65, 75, 85]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grades.sort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grades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[65, 75, 85, 95]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list.count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number of times object occurs in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letters = ['a', 'a', 'b', 'c’]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letters.count</a:t>
                      </a:r>
                      <a:r>
                        <a:rPr lang="en-US" dirty="0">
                          <a:latin typeface="Courier" pitchFamily="2" charset="0"/>
                        </a:rPr>
                        <a:t>(‘a’)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4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list.index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index of the first occurrence of object;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if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letters = ['a', 'a', 'b', 'c’]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letters.index</a:t>
                      </a:r>
                      <a:r>
                        <a:rPr lang="en-US" dirty="0">
                          <a:latin typeface="Courier" pitchFamily="2" charset="0"/>
                        </a:rPr>
                        <a:t>(‘a’)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3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87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2.0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looping through lists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7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20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and String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share many similarities with strings</a:t>
            </a:r>
          </a:p>
          <a:p>
            <a:pPr lvl="1"/>
            <a:r>
              <a:rPr lang="en-US" dirty="0"/>
              <a:t>Indexing (the [ ] operator)</a:t>
            </a:r>
          </a:p>
          <a:p>
            <a:pPr lvl="1"/>
            <a:r>
              <a:rPr lang="en-US" dirty="0"/>
              <a:t>Slicing ([start : end] and [start : end : step])</a:t>
            </a:r>
          </a:p>
          <a:p>
            <a:pPr lvl="1"/>
            <a:r>
              <a:rPr lang="en-US" dirty="0"/>
              <a:t>Membership (the in operator)</a:t>
            </a:r>
          </a:p>
          <a:p>
            <a:pPr lvl="1"/>
            <a:r>
              <a:rPr lang="en-US" dirty="0"/>
              <a:t>Length (built-in function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Concatenate (the + operator combining lists with other lists)</a:t>
            </a:r>
          </a:p>
          <a:p>
            <a:pPr lvl="1"/>
            <a:r>
              <a:rPr lang="en-US" dirty="0"/>
              <a:t>Repeat (the * operator between lists and an integer)</a:t>
            </a:r>
          </a:p>
          <a:p>
            <a:pPr lvl="1"/>
            <a:r>
              <a:rPr lang="en-US" dirty="0"/>
              <a:t>Comparison operators (&gt;, &lt; , ==, !=, etc.)</a:t>
            </a:r>
          </a:p>
        </p:txBody>
      </p:sp>
    </p:spTree>
    <p:extLst>
      <p:ext uri="{BB962C8B-B14F-4D97-AF65-F5344CB8AC3E}">
        <p14:creationId xmlns:p14="http://schemas.microsoft.com/office/powerpoint/2010/main" val="27753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and String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6026" cy="4835479"/>
          </a:xfrm>
        </p:spPr>
        <p:txBody>
          <a:bodyPr/>
          <a:lstStyle/>
          <a:p>
            <a:r>
              <a:rPr lang="en-US" dirty="0"/>
              <a:t>Lists can contain a mixture of any Python objects</a:t>
            </a:r>
          </a:p>
          <a:p>
            <a:pPr lvl="1"/>
            <a:r>
              <a:rPr lang="en-US" dirty="0"/>
              <a:t>Strings only hold characters</a:t>
            </a:r>
          </a:p>
          <a:p>
            <a:r>
              <a:rPr lang="en-US" dirty="0"/>
              <a:t>Lists are mutable (i.e. their elements can be changed)</a:t>
            </a:r>
          </a:p>
          <a:p>
            <a:pPr lvl="1"/>
            <a:r>
              <a:rPr lang="en-US" dirty="0"/>
              <a:t>Strings are immutable</a:t>
            </a:r>
          </a:p>
          <a:p>
            <a:r>
              <a:rPr lang="en-US" dirty="0"/>
              <a:t>Lists are designated with [ ], with elements separated by commas</a:t>
            </a:r>
          </a:p>
          <a:p>
            <a:pPr lvl="1"/>
            <a:r>
              <a:rPr lang="en-US" dirty="0"/>
              <a:t>Strings are designated with “ ” or ‘ ’</a:t>
            </a:r>
          </a:p>
        </p:txBody>
      </p:sp>
      <p:pic>
        <p:nvPicPr>
          <p:cNvPr id="11266" name="Picture 2" descr="Python: list de-duping, list of lists batches | by mike fettis |  HackerNoon.com | Medium">
            <a:extLst>
              <a:ext uri="{FF2B5EF4-FFF2-40B4-BE49-F238E27FC236}">
                <a16:creationId xmlns:a16="http://schemas.microsoft.com/office/drawing/2014/main" id="{57F876E1-37B9-814D-AD3E-98074910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/>
          <a:stretch/>
        </p:blipFill>
        <p:spPr bwMode="auto">
          <a:xfrm>
            <a:off x="7792278" y="703440"/>
            <a:ext cx="4253948" cy="27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0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Example: The Speeder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list of numbers that represent velocity of a car taken at regular intervals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the speed limit is 100 km/h, we want to examine many times the car is speeding.   How do we achieve this?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94321B-B020-7B49-A502-19EBC88D1F4C}"/>
              </a:ext>
            </a:extLst>
          </p:cNvPr>
          <p:cNvSpPr txBox="1"/>
          <p:nvPr/>
        </p:nvSpPr>
        <p:spPr>
          <a:xfrm>
            <a:off x="354497" y="3213556"/>
            <a:ext cx="114830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>
                <a:solidFill>
                  <a:srgbClr val="00FF00"/>
                </a:solidFill>
                <a:latin typeface="Courier New"/>
                <a:cs typeface="Courier New"/>
              </a:rPr>
              <a:t>speed_list</a:t>
            </a:r>
            <a:r>
              <a:rPr lang="en-US" sz="24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97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1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01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120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116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 99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102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496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5AC4-81DD-7C43-8B54-CC9AD91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Example: The Speeder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2FD4-0A4F-8548-A8F9-C5B96CCD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what we’ve learned so far, we would need to write ten if statements to check if velocity is greater than 100 km/h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5B9EC0-68DC-1A4F-B7DC-37F0D377AC8B}"/>
              </a:ext>
            </a:extLst>
          </p:cNvPr>
          <p:cNvSpPr txBox="1"/>
          <p:nvPr/>
        </p:nvSpPr>
        <p:spPr>
          <a:xfrm>
            <a:off x="1831594" y="2886221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D79015-64B9-EE4D-92B6-0639DFD5E140}"/>
              </a:ext>
            </a:extLst>
          </p:cNvPr>
          <p:cNvSpPr txBox="1"/>
          <p:nvPr/>
        </p:nvSpPr>
        <p:spPr>
          <a:xfrm>
            <a:off x="1831594" y="3709435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7A68401-00BC-BA44-9066-445D421576E0}"/>
              </a:ext>
            </a:extLst>
          </p:cNvPr>
          <p:cNvSpPr txBox="1"/>
          <p:nvPr/>
        </p:nvSpPr>
        <p:spPr>
          <a:xfrm>
            <a:off x="1831594" y="4532395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2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</a:p>
          <a:p>
            <a:pPr marL="559435">
              <a:lnSpc>
                <a:spcPct val="100000"/>
              </a:lnSpc>
            </a:pP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12E4D1-BCC4-9140-90EE-6A6413518212}"/>
              </a:ext>
            </a:extLst>
          </p:cNvPr>
          <p:cNvSpPr txBox="1"/>
          <p:nvPr/>
        </p:nvSpPr>
        <p:spPr>
          <a:xfrm>
            <a:off x="1831594" y="5355736"/>
            <a:ext cx="471849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9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BAD58-A021-C346-8CAC-3764F8D287E0}"/>
              </a:ext>
            </a:extLst>
          </p:cNvPr>
          <p:cNvSpPr txBox="1"/>
          <p:nvPr/>
        </p:nvSpPr>
        <p:spPr>
          <a:xfrm>
            <a:off x="6550090" y="4009175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Repeating code -&gt; think loops! </a:t>
            </a:r>
          </a:p>
        </p:txBody>
      </p:sp>
    </p:spTree>
    <p:extLst>
      <p:ext uri="{BB962C8B-B14F-4D97-AF65-F5344CB8AC3E}">
        <p14:creationId xmlns:p14="http://schemas.microsoft.com/office/powerpoint/2010/main" val="40011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25905</TotalTime>
  <Words>2736</Words>
  <Application>Microsoft Macintosh PowerPoint</Application>
  <PresentationFormat>Widescreen</PresentationFormat>
  <Paragraphs>538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Consolas</vt:lpstr>
      <vt:lpstr>Courier</vt:lpstr>
      <vt:lpstr>Courier New</vt:lpstr>
      <vt:lpstr>Segoe UI</vt:lpstr>
      <vt:lpstr>Times New Roman</vt:lpstr>
      <vt:lpstr>Wingdings</vt:lpstr>
      <vt:lpstr>APS106_PPTX_Theme</vt:lpstr>
      <vt:lpstr>Lists 2.0: looping through lists.</vt:lpstr>
      <vt:lpstr>This Week’s Content</vt:lpstr>
      <vt:lpstr>Recap!  Adding to a list…</vt:lpstr>
      <vt:lpstr>Recap! Removing from a list…</vt:lpstr>
      <vt:lpstr>Recap!  The fun stuff…</vt:lpstr>
      <vt:lpstr>List and String Similarities</vt:lpstr>
      <vt:lpstr>List and String Differences</vt:lpstr>
      <vt:lpstr>Motivating Example: The Speeder</vt:lpstr>
      <vt:lpstr>Motivating Example: The Speeder</vt:lpstr>
      <vt:lpstr>for loops</vt:lpstr>
      <vt:lpstr>Example: for Loop through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Python Visualizer</vt:lpstr>
      <vt:lpstr>Let’s Code!</vt:lpstr>
      <vt:lpstr>Back to Our Speedster</vt:lpstr>
      <vt:lpstr>Let’s Code!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Python Visualizer</vt:lpstr>
      <vt:lpstr>Let’s Code!</vt:lpstr>
      <vt:lpstr>Lists 2.0: looping through lists.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172</cp:revision>
  <dcterms:created xsi:type="dcterms:W3CDTF">2021-11-03T00:49:37Z</dcterms:created>
  <dcterms:modified xsi:type="dcterms:W3CDTF">2024-02-26T03:04:58Z</dcterms:modified>
</cp:coreProperties>
</file>