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  <p:sldId id="264" r:id="rId13"/>
  </p:sldIdLst>
  <p:sldSz cx="9144000" cy="5143500" type="screen16x9"/>
  <p:notesSz cx="6858000" cy="9144000"/>
  <p:embeddedFontLs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1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g2650f3f72f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3d9337f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b3d9337f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56220e4a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b56220e4a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b56220e4a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b56220e4a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56220e4a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56220e4a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56220e4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56220e4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56220e4a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56220e4a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 dirty="0"/>
            </a:br>
            <a:r>
              <a:rPr lang="en" sz="3600" dirty="0"/>
              <a:t>Term Test 1 Review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B726-6019-A80C-EBE4-FAE69D48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Strings and if-statements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A36E6-8985-51D2-C1F8-D3BD664C4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printed when the code below is run?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1CA59-99FD-CAA5-067D-D39875E1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7" y="2017338"/>
            <a:ext cx="455358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9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38AD-AF7C-13E9-4408-8508E57A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Write the code: Inverse tanh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1DE5-ED4D-9F5A-F361-99BBFC40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269205"/>
            <a:ext cx="7886700" cy="3626700"/>
          </a:xfrm>
        </p:spPr>
        <p:txBody>
          <a:bodyPr>
            <a:normAutofit fontScale="85000" lnSpcReduction="10000"/>
          </a:bodyPr>
          <a:lstStyle/>
          <a:p>
            <a:pPr rtl="0">
              <a:spcAft>
                <a:spcPts val="1200"/>
              </a:spcAft>
            </a:pPr>
            <a:r>
              <a:rPr lang="en-CA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The inverse hyperbolic tangent function (tanh</a:t>
            </a:r>
            <a:r>
              <a:rPr lang="en-CA" sz="1800" b="0" i="0" u="none" strike="noStrike" baseline="30000" dirty="0">
                <a:solidFill>
                  <a:srgbClr val="616161"/>
                </a:solidFill>
                <a:effectLst/>
                <a:latin typeface="Proxima Nova"/>
              </a:rPr>
              <a:t>-1</a:t>
            </a:r>
            <a:r>
              <a:rPr lang="en-CA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(x)) can be estimated using the following series:</a:t>
            </a:r>
            <a:endParaRPr lang="en-CA" b="0" dirty="0">
              <a:effectLst/>
            </a:endParaRPr>
          </a:p>
          <a:p>
            <a:pPr marL="95250" indent="0" rtl="0">
              <a:spcAft>
                <a:spcPts val="1200"/>
              </a:spcAft>
              <a:buNone/>
            </a:pPr>
            <a:endParaRPr lang="en-CA" sz="1800" i="0" u="none" strike="noStrike" dirty="0">
              <a:solidFill>
                <a:srgbClr val="616161"/>
              </a:solidFill>
              <a:latin typeface="Proxima Nova"/>
            </a:endParaRPr>
          </a:p>
          <a:p>
            <a:pPr marL="95250" indent="0" rtl="0">
              <a:spcAft>
                <a:spcPts val="1200"/>
              </a:spcAft>
              <a:buNone/>
            </a:pPr>
            <a:r>
              <a:rPr lang="en-CA" sz="1800" dirty="0">
                <a:solidFill>
                  <a:srgbClr val="616161"/>
                </a:solidFill>
                <a:latin typeface="Proxima Nova"/>
              </a:rPr>
              <a:t>      </a:t>
            </a:r>
            <a:r>
              <a:rPr lang="en-CA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where -1.0 &lt; x &lt; 1.0 and N is the number of terms used in the approximation.</a:t>
            </a:r>
            <a:endParaRPr lang="en-CA" b="0" dirty="0">
              <a:effectLst/>
            </a:endParaRPr>
          </a:p>
          <a:p>
            <a:pPr rtl="0">
              <a:spcAft>
                <a:spcPts val="1200"/>
              </a:spcAft>
            </a:pPr>
            <a:r>
              <a:rPr lang="en-CA" sz="1800" b="1" i="0" u="none" strike="noStrike" dirty="0">
                <a:solidFill>
                  <a:srgbClr val="616161"/>
                </a:solidFill>
                <a:effectLst/>
                <a:latin typeface="Proxima Nova"/>
              </a:rPr>
              <a:t>Part 1</a:t>
            </a:r>
            <a:r>
              <a:rPr lang="en-CA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: Write a function that takes two parameters: x and N and computes and returns the approximation to the inverse hyperbolic tangent function. Do not use the math module.</a:t>
            </a:r>
            <a:endParaRPr lang="en-CA" b="0" dirty="0">
              <a:effectLst/>
            </a:endParaRPr>
          </a:p>
          <a:p>
            <a:pPr rtl="0">
              <a:spcAft>
                <a:spcPts val="1200"/>
              </a:spcAft>
            </a:pPr>
            <a:r>
              <a:rPr lang="en-CA" sz="1800" b="1" i="0" u="none" strike="noStrike" dirty="0">
                <a:solidFill>
                  <a:srgbClr val="616161"/>
                </a:solidFill>
                <a:effectLst/>
                <a:latin typeface="Proxima Nova"/>
              </a:rPr>
              <a:t>Part 2</a:t>
            </a:r>
            <a:r>
              <a:rPr lang="en-CA" sz="1800" b="0" i="0" u="none" strike="noStrike" dirty="0">
                <a:solidFill>
                  <a:srgbClr val="616161"/>
                </a:solidFill>
                <a:effectLst/>
                <a:latin typeface="Proxima Nova"/>
              </a:rPr>
              <a:t>: Write a program that prompts a user for values of x and N and then calls the function from part 1. If the user enters invalid values for x (&gt;= 1 or &lt;= -1) or N (non-positive integer), ask the user to enter the values again until they are valid. Finally, print the results.</a:t>
            </a:r>
            <a:br>
              <a:rPr lang="en-CA" dirty="0"/>
            </a:br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F2C6C09-CC75-1782-4E5F-A0D53FFD9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C22A73-01FF-BF2C-2C79-6019C897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35" y="1742461"/>
            <a:ext cx="27527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7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C589-0BF1-F371-71FB-8A62802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Write the code: Operation create more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5FD5-80CF-0251-F69F-333519AD5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3" y="1128213"/>
            <a:ext cx="5821768" cy="3626700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Having learned that AI models are running out of data on the internet, you decide to record your conversations to produce more data to sell. </a:t>
            </a:r>
          </a:p>
          <a:p>
            <a:r>
              <a:rPr lang="en-CA" dirty="0"/>
              <a:t>To create your prototype program that will automatically transcribe your conversations, you decide to start on the part of the code that will write your conversations to a file.</a:t>
            </a:r>
          </a:p>
          <a:p>
            <a:r>
              <a:rPr lang="en-CA" b="1" dirty="0"/>
              <a:t>Task</a:t>
            </a:r>
            <a:r>
              <a:rPr lang="en-CA" dirty="0"/>
              <a:t>: </a:t>
            </a:r>
          </a:p>
          <a:p>
            <a:pPr lvl="1"/>
            <a:r>
              <a:rPr lang="en-CA" dirty="0"/>
              <a:t>Write a program that repeatedly asks a user to enter some text input and then write the text to a file.</a:t>
            </a:r>
          </a:p>
          <a:p>
            <a:pPr lvl="1"/>
            <a:r>
              <a:rPr lang="en-CA" dirty="0"/>
              <a:t>The program should end when the user enters “*DONE*”</a:t>
            </a:r>
          </a:p>
          <a:p>
            <a:pPr lvl="1"/>
            <a:r>
              <a:rPr lang="en-CA" dirty="0"/>
              <a:t>The name of the file should be </a:t>
            </a:r>
            <a:r>
              <a:rPr lang="en-CA" i="1" dirty="0"/>
              <a:t>name_date_</a:t>
            </a:r>
            <a:r>
              <a:rPr lang="en-CA" dirty="0"/>
              <a:t>convo_log.txt where name and date are provided by the user at the beginning of the program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897A63B-8CD5-59A3-F558-E0C20ED33DAC}"/>
              </a:ext>
            </a:extLst>
          </p:cNvPr>
          <p:cNvSpPr txBox="1">
            <a:spLocks/>
          </p:cNvSpPr>
          <p:nvPr/>
        </p:nvSpPr>
        <p:spPr>
          <a:xfrm>
            <a:off x="5677786" y="1128213"/>
            <a:ext cx="3454252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44444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95250" indent="0">
              <a:buNone/>
            </a:pPr>
            <a:r>
              <a:rPr lang="en-CA" sz="1400" dirty="0"/>
              <a:t>Example</a:t>
            </a:r>
            <a:endParaRPr lang="en-CA" sz="1600" dirty="0"/>
          </a:p>
          <a:p>
            <a:pPr marL="95250" indent="0">
              <a:buNone/>
            </a:pP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name: Ben</a:t>
            </a:r>
          </a:p>
          <a:p>
            <a:pPr marL="95250" indent="0">
              <a:buNone/>
            </a:pP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date (YYYYMMDD): 20250213</a:t>
            </a:r>
          </a:p>
          <a:p>
            <a:pPr marL="95250" indent="0">
              <a:buNone/>
            </a:pP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Enter conversation text (or *DONE* to finish): Wow last week’s APS106 lab was so fun</a:t>
            </a:r>
          </a:p>
          <a:p>
            <a:pPr marL="95250" indent="0">
              <a:buNone/>
            </a:pP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Enter conversation text (or *DONE* to finish): Yeah! I always do the APS106 labs before my other assignments</a:t>
            </a:r>
          </a:p>
          <a:p>
            <a:pPr marL="95250" indent="0">
              <a:buNone/>
            </a:pP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Enter conversation text (or *DONE* to finish): *DONE*</a:t>
            </a:r>
          </a:p>
          <a:p>
            <a:pPr marL="95250" indent="0">
              <a:buNone/>
            </a:pPr>
            <a:endParaRPr lang="en-CA" sz="1400" dirty="0"/>
          </a:p>
          <a:p>
            <a:pPr marL="95250" indent="0">
              <a:buNone/>
            </a:pPr>
            <a:r>
              <a:rPr lang="en-CA" sz="1400" dirty="0"/>
              <a:t>File Ben_20250213_convo_log.txt contents</a:t>
            </a:r>
          </a:p>
          <a:p>
            <a:pPr marL="95250" indent="0">
              <a:spcBef>
                <a:spcPts val="0"/>
              </a:spcBef>
              <a:buNone/>
            </a:pP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Wow last week’s APS106 lab was so fun</a:t>
            </a:r>
          </a:p>
          <a:p>
            <a:pPr marL="95250" indent="0">
              <a:spcBef>
                <a:spcPts val="0"/>
              </a:spcBef>
              <a:buNone/>
            </a:pPr>
            <a:r>
              <a:rPr lang="en-CA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Yeah! I always do the APS106 labs before my other assignments</a:t>
            </a:r>
          </a:p>
          <a:p>
            <a:pPr marL="9525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0" indent="0">
              <a:buNone/>
            </a:pP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2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Python Identifiers</a:t>
            </a:r>
            <a:endParaRPr sz="2100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Built in data types: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Operators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Functions</a:t>
            </a: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File reading/writing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Control-flow statements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520700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/ </a:t>
            </a:r>
            <a:r>
              <a:rPr lang="en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en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statements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520700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 statements</a:t>
            </a:r>
          </a:p>
          <a:p>
            <a:pPr marL="215900" indent="-3429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endParaRPr lang="en" sz="23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628650" y="545306"/>
            <a:ext cx="7886700" cy="49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Identifiers</a:t>
            </a: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Which of the following is </a:t>
            </a:r>
            <a:r>
              <a:rPr lang="en" b="1" dirty="0"/>
              <a:t>not</a:t>
            </a:r>
            <a:r>
              <a:rPr lang="en" dirty="0"/>
              <a:t> a valid variable name in Python?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SzPts val="2100"/>
              <a:buAutoNum type="alphaLcParenBoth"/>
            </a:pPr>
            <a:r>
              <a:rPr lang="en-CA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man_of_war</a:t>
            </a:r>
            <a:endParaRPr lang="en" dirty="0">
              <a:ea typeface="Courier New"/>
              <a:cs typeface="Courier New"/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_Beverly_Hills_90210</a:t>
            </a:r>
            <a:endParaRPr lang="en" dirty="0">
              <a:ea typeface="Courier New"/>
              <a:cs typeface="Courier New"/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Medusa_</a:t>
            </a: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SzPts val="2100"/>
              <a:buAutoNum type="alphaLcParenBoth"/>
            </a:pPr>
            <a:r>
              <a:rPr lang="en" dirty="0"/>
              <a:t>None of the above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Values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The variable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</a:t>
            </a:r>
            <a:r>
              <a:rPr lang="en" dirty="0"/>
              <a:t> is assigned the value 8. Which expression produces the value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dirty="0"/>
              <a:t>?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51948" algn="l" rtl="0">
              <a:spcBef>
                <a:spcPts val="800"/>
              </a:spcBef>
              <a:spcAft>
                <a:spcPts val="120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= dollars</a:t>
            </a:r>
            <a:endParaRPr dirty="0">
              <a:solidFill>
                <a:schemeClr val="dk1"/>
              </a:solidFill>
            </a:endParaRPr>
          </a:p>
          <a:p>
            <a:pPr marL="457200" lvl="0" indent="-351948" algn="l" rtl="0">
              <a:spcBef>
                <a:spcPts val="800"/>
              </a:spcBef>
              <a:spcAft>
                <a:spcPts val="120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 == 8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1948" algn="l" rtl="0">
              <a:spcBef>
                <a:spcPts val="800"/>
              </a:spcBef>
              <a:spcAft>
                <a:spcPts val="120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 == 8</a:t>
            </a:r>
            <a:endParaRPr dirty="0">
              <a:solidFill>
                <a:schemeClr val="dk1"/>
              </a:solidFill>
            </a:endParaRPr>
          </a:p>
          <a:p>
            <a:pPr marL="457200" lvl="0" indent="-351948" algn="l" rtl="0">
              <a:spcBef>
                <a:spcPts val="800"/>
              </a:spcBef>
              <a:spcAft>
                <a:spcPts val="120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 != 8</a:t>
            </a:r>
            <a:endParaRPr dirty="0">
              <a:solidFill>
                <a:schemeClr val="dk1"/>
              </a:solidFill>
            </a:endParaRPr>
          </a:p>
          <a:p>
            <a:pPr marL="457200" lvl="0" indent="-351948" algn="l" rtl="0">
              <a:spcBef>
                <a:spcPts val="800"/>
              </a:spcBef>
              <a:spcAft>
                <a:spcPts val="120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&gt;= dollars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What is the output of 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int(72.8)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‘72’</a:t>
            </a:r>
            <a:endParaRPr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73</a:t>
            </a:r>
            <a:endParaRPr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72.0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-statements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8650" y="2647948"/>
            <a:ext cx="7886700" cy="23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Select statements equivalent to the statements above:</a:t>
            </a:r>
            <a:endParaRPr sz="24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eggs%12 == 0</a:t>
            </a:r>
            <a:endParaRPr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not eggs % 12 == 0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not(eggs % 12 != 0)</a:t>
            </a:r>
            <a:endParaRPr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eggs % 12 != 0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3184"/>
            <a:ext cx="9143999" cy="150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6E78-B953-5544-4CC2-02663991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If-statements and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4E635-7E9D-3EE4-9C60-4A865D5CC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are the values of the variables x, y, and z </a:t>
            </a:r>
            <a:r>
              <a:rPr lang="en-CA" i="1" dirty="0"/>
              <a:t>after</a:t>
            </a:r>
            <a:r>
              <a:rPr lang="en-CA" dirty="0"/>
              <a:t> line 40 this program?</a:t>
            </a:r>
          </a:p>
          <a:p>
            <a:endParaRPr lang="en-CA" dirty="0"/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1.0, 0, 1.05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1.0, -78, 1.0</a:t>
            </a: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1, -98, 1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1.0, -98, 1.0</a:t>
            </a:r>
            <a:endParaRPr lang="en" dirty="0"/>
          </a:p>
          <a:p>
            <a:pPr marL="95250" indent="0">
              <a:buNone/>
            </a:pPr>
            <a:endParaRPr lang="en-CA" dirty="0"/>
          </a:p>
          <a:p>
            <a:pPr marL="9525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2" descr="2c63bb0e-a26e-48c8-bb9f-c8fee513aa39">
            <a:extLst>
              <a:ext uri="{FF2B5EF4-FFF2-40B4-BE49-F238E27FC236}">
                <a16:creationId xmlns:a16="http://schemas.microsoft.com/office/drawing/2014/main" id="{85827EC0-27CD-4957-1E48-0043669FD1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50464-BDFB-A85E-2370-A142033B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03" y="2164752"/>
            <a:ext cx="2289544" cy="24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1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B7C2-1141-2609-47D9-98A6E005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If-statements and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4360D-6138-B9B1-A92B-043E9ACB4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line below is equivalent to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mystery_func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CA" dirty="0">
                <a:latin typeface="Quattrocento Sans" panose="020B0502050000020003" pitchFamily="34" charset="0"/>
                <a:cs typeface="Courier New" panose="02070309020205020404" pitchFamily="49" charset="0"/>
              </a:rPr>
              <a:t>? </a:t>
            </a:r>
            <a:r>
              <a:rPr lang="en-CA" b="1" dirty="0">
                <a:latin typeface="Quattrocento Sans" panose="020B0502050000020003" pitchFamily="34" charset="0"/>
                <a:cs typeface="Courier New" panose="02070309020205020404" pitchFamily="49" charset="0"/>
              </a:rPr>
              <a:t>Bonus: Write an appropriate docstring for the function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1F3E7-615E-7543-D058-C42EFD6F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89" y="2327843"/>
            <a:ext cx="3646689" cy="2079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224EB0-FE8D-2F4D-23A4-4F7B300FFDD9}"/>
              </a:ext>
            </a:extLst>
          </p:cNvPr>
          <p:cNvSpPr txBox="1"/>
          <p:nvPr/>
        </p:nvSpPr>
        <p:spPr>
          <a:xfrm>
            <a:off x="628650" y="2199370"/>
            <a:ext cx="4572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min(x,y,z)</a:t>
            </a:r>
            <a:endParaRPr lang="en" dirty="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max(x,y,z)</a:t>
            </a: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min(x-z, z-y, 0)</a:t>
            </a:r>
          </a:p>
          <a:p>
            <a:pPr marL="457200" lvl="0" indent="-361950" algn="l" rtl="0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min(x-z, z-y)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7694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</a:t>
            </a: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</a:rPr>
              <a:t>-statements</a:t>
            </a:r>
            <a:r>
              <a:rPr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61425"/>
            <a:ext cx="4912525" cy="1767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28650" y="2805373"/>
            <a:ext cx="7886700" cy="23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dirty="0"/>
              <a:t>Which of the following statements can replace the body of </a:t>
            </a:r>
            <a:r>
              <a:rPr lang="en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test_function</a:t>
            </a:r>
            <a:r>
              <a:rPr lang="en" sz="2300" dirty="0"/>
              <a:t> and produce the same result?</a:t>
            </a:r>
            <a:endParaRPr sz="23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a_boolean_variable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not a_boolean_variable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 of the above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692</Words>
  <Application>Microsoft Office PowerPoint</Application>
  <PresentationFormat>On-screen Show (16:9)</PresentationFormat>
  <Paragraphs>86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 New</vt:lpstr>
      <vt:lpstr>Proxima Nova</vt:lpstr>
      <vt:lpstr>Nunito</vt:lpstr>
      <vt:lpstr>Quattrocento Sans</vt:lpstr>
      <vt:lpstr>Arial</vt:lpstr>
      <vt:lpstr>Noto Sans Symbols</vt:lpstr>
      <vt:lpstr>APS106_Theme</vt:lpstr>
      <vt:lpstr> Term Test 1 Review</vt:lpstr>
      <vt:lpstr>Agenda</vt:lpstr>
      <vt:lpstr>Python Identifiers</vt:lpstr>
      <vt:lpstr>Boolean Values</vt:lpstr>
      <vt:lpstr>Type Casting</vt:lpstr>
      <vt:lpstr>if-statements</vt:lpstr>
      <vt:lpstr>If-statements and variables</vt:lpstr>
      <vt:lpstr>If-statements and functions</vt:lpstr>
      <vt:lpstr>Functions and if-statements </vt:lpstr>
      <vt:lpstr>Strings and if-statements</vt:lpstr>
      <vt:lpstr>Write the code: Inverse tanh</vt:lpstr>
      <vt:lpstr>Write the code: Operation create more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Nicolas Ivanov</cp:lastModifiedBy>
  <cp:revision>3</cp:revision>
  <dcterms:modified xsi:type="dcterms:W3CDTF">2025-02-12T02:36:58Z</dcterms:modified>
</cp:coreProperties>
</file>