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28" r:id="rId4"/>
    <p:sldId id="327" r:id="rId5"/>
    <p:sldId id="326" r:id="rId6"/>
    <p:sldId id="370" r:id="rId7"/>
    <p:sldId id="352" r:id="rId8"/>
    <p:sldId id="354" r:id="rId9"/>
    <p:sldId id="355" r:id="rId10"/>
    <p:sldId id="356" r:id="rId11"/>
    <p:sldId id="358" r:id="rId12"/>
    <p:sldId id="361" r:id="rId13"/>
    <p:sldId id="359" r:id="rId14"/>
    <p:sldId id="362" r:id="rId15"/>
    <p:sldId id="360" r:id="rId16"/>
    <p:sldId id="363" r:id="rId17"/>
    <p:sldId id="364" r:id="rId18"/>
    <p:sldId id="365" r:id="rId19"/>
    <p:sldId id="366" r:id="rId20"/>
    <p:sldId id="367" r:id="rId21"/>
    <p:sldId id="369" r:id="rId22"/>
    <p:sldId id="324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8"/>
            <p14:sldId id="327"/>
            <p14:sldId id="326"/>
            <p14:sldId id="370"/>
            <p14:sldId id="352"/>
            <p14:sldId id="354"/>
            <p14:sldId id="355"/>
            <p14:sldId id="356"/>
            <p14:sldId id="358"/>
            <p14:sldId id="361"/>
            <p14:sldId id="359"/>
            <p14:sldId id="362"/>
            <p14:sldId id="360"/>
            <p14:sldId id="363"/>
            <p14:sldId id="364"/>
            <p14:sldId id="365"/>
            <p14:sldId id="366"/>
            <p14:sldId id="367"/>
            <p14:sldId id="369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2D2D"/>
    <a:srgbClr val="00FF00"/>
    <a:srgbClr val="E00BE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50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06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23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51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485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823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07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6" y="2027134"/>
            <a:ext cx="11391065" cy="893580"/>
          </a:xfrm>
        </p:spPr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5" y="3109406"/>
            <a:ext cx="11391065" cy="1655762"/>
          </a:xfrm>
        </p:spPr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584D6-C3FC-CBE1-BBE9-818984E915B1}"/>
              </a:ext>
            </a:extLst>
          </p:cNvPr>
          <p:cNvSpPr txBox="1"/>
          <p:nvPr/>
        </p:nvSpPr>
        <p:spPr>
          <a:xfrm>
            <a:off x="335947" y="4426565"/>
            <a:ext cx="758060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C99FF"/>
                </a:solidFill>
              </a:rPr>
              <a:t>While waiting, open the </a:t>
            </a:r>
            <a:r>
              <a:rPr lang="en-US" sz="2000" b="1" dirty="0" err="1">
                <a:solidFill>
                  <a:srgbClr val="CC99FF"/>
                </a:solidFill>
              </a:rPr>
              <a:t>Jupyter</a:t>
            </a:r>
            <a:r>
              <a:rPr lang="en-US" sz="2000" b="1" dirty="0">
                <a:solidFill>
                  <a:srgbClr val="CC99FF"/>
                </a:solidFill>
              </a:rPr>
              <a:t> Notebook for today’s lecture</a:t>
            </a:r>
          </a:p>
          <a:p>
            <a:endParaRPr lang="en-US" sz="2000" b="1" dirty="0">
              <a:solidFill>
                <a:srgbClr val="CC99FF"/>
              </a:solidFill>
            </a:endParaRPr>
          </a:p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5 Due Friday 11:59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6 Released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8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(in-person AND online)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Practical sessions (in-person AND online) running ONLY Friday this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C99FF"/>
              </a:solidFill>
            </a:endParaRPr>
          </a:p>
        </p:txBody>
      </p:sp>
      <p:pic>
        <p:nvPicPr>
          <p:cNvPr id="6" name="Picture 5" descr="A group of symbols with text&#10;&#10;AI-generated content may be incorrect.">
            <a:extLst>
              <a:ext uri="{FF2B5EF4-FFF2-40B4-BE49-F238E27FC236}">
                <a16:creationId xmlns:a16="http://schemas.microsoft.com/office/drawing/2014/main" id="{9441F453-E373-9AE0-AB4B-EA61AEC7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48" y="1717964"/>
            <a:ext cx="4077611" cy="3924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3F244-4743-F1F7-A3F4-620B58D9C7FA}"/>
              </a:ext>
            </a:extLst>
          </p:cNvPr>
          <p:cNvSpPr txBox="1"/>
          <p:nvPr/>
        </p:nvSpPr>
        <p:spPr>
          <a:xfrm rot="20081508">
            <a:off x="6673486" y="1845495"/>
            <a:ext cx="366959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CA" b="1" u="sng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CA" b="1" u="sng" dirty="0">
                <a:solidFill>
                  <a:schemeClr val="accent1"/>
                </a:solidFill>
              </a:rPr>
              <a:t> for use on APS106 exams </a:t>
            </a:r>
            <a:r>
              <a:rPr lang="en-CA" b="1" u="sng" dirty="0">
                <a:solidFill>
                  <a:schemeClr val="accent1"/>
                </a:solidFill>
                <a:sym typeface="Wingdings" pitchFamily="2" charset="2"/>
              </a:rPr>
              <a:t></a:t>
            </a:r>
            <a:endParaRPr lang="en-CA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3354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3</a:t>
            </a:r>
          </a:p>
          <a:p>
            <a:r>
              <a:rPr lang="en-US" dirty="0"/>
              <a:t>You can always unpack tuples successfully because you always know how many items are in them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Immutability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AA33F-C56A-4EC6-B274-3732C24ACE0C}"/>
              </a:ext>
            </a:extLst>
          </p:cNvPr>
          <p:cNvSpPr txBox="1"/>
          <p:nvPr/>
        </p:nvSpPr>
        <p:spPr>
          <a:xfrm>
            <a:off x="542255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(20,01,1985)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D13B8-A628-40B3-9428-E05A586C6C16}"/>
              </a:ext>
            </a:extLst>
          </p:cNvPr>
          <p:cNvSpPr txBox="1"/>
          <p:nvPr/>
        </p:nvSpPr>
        <p:spPr>
          <a:xfrm>
            <a:off x="6596690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[20,01,1985]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D3CB3-D806-4069-9A3A-79ACFA28E6DE}"/>
              </a:ext>
            </a:extLst>
          </p:cNvPr>
          <p:cNvSpPr txBox="1"/>
          <p:nvPr/>
        </p:nvSpPr>
        <p:spPr>
          <a:xfrm>
            <a:off x="542255" y="4170912"/>
            <a:ext cx="374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always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E92FD-7D0A-459B-AAF3-2961EAEAE510}"/>
              </a:ext>
            </a:extLst>
          </p:cNvPr>
          <p:cNvSpPr txBox="1"/>
          <p:nvPr/>
        </p:nvSpPr>
        <p:spPr>
          <a:xfrm>
            <a:off x="6596690" y="4170912"/>
            <a:ext cx="4419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not always work</a:t>
            </a:r>
          </a:p>
        </p:txBody>
      </p:sp>
    </p:spTree>
    <p:extLst>
      <p:ext uri="{BB962C8B-B14F-4D97-AF65-F5344CB8AC3E}">
        <p14:creationId xmlns:p14="http://schemas.microsoft.com/office/powerpoint/2010/main" val="165000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Unpacking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Tuple Packing</a:t>
            </a:r>
          </a:p>
          <a:p>
            <a:r>
              <a:rPr lang="en-US" dirty="0"/>
              <a:t>The values on the right are ‘packed’ together in the tuple.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record = ("Joe", 19, "CIV")</a:t>
            </a:r>
          </a:p>
          <a:p>
            <a:r>
              <a:rPr lang="en-US" b="1" dirty="0">
                <a:solidFill>
                  <a:schemeClr val="accent6"/>
                </a:solidFill>
              </a:rPr>
              <a:t>Tuple Unpacking</a:t>
            </a:r>
          </a:p>
          <a:p>
            <a:r>
              <a:rPr lang="en-US" dirty="0"/>
              <a:t>The values in a tuple on the right are ‘unpacked’ into the variables on the left.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name, age, studies = record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‘Joe’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Unpacking Tuples</a:t>
            </a:r>
          </a:p>
        </p:txBody>
      </p:sp>
    </p:spTree>
    <p:extLst>
      <p:ext uri="{BB962C8B-B14F-4D97-AF65-F5344CB8AC3E}">
        <p14:creationId xmlns:p14="http://schemas.microsoft.com/office/powerpoint/2010/main" val="3933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 as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90" cy="4835479"/>
          </a:xfrm>
        </p:spPr>
        <p:txBody>
          <a:bodyPr/>
          <a:lstStyle/>
          <a:p>
            <a:r>
              <a:rPr lang="en-US" dirty="0"/>
              <a:t>Functions can only return a single value, but by making that value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can effectively group together as many values as we like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packing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them together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call the function we can unpack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into multiple variables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Tuples as return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0ADAB-1E64-4DEC-AAA3-EAE6BF3DC540}"/>
              </a:ext>
            </a:extLst>
          </p:cNvPr>
          <p:cNvSpPr txBox="1"/>
          <p:nvPr/>
        </p:nvSpPr>
        <p:spPr>
          <a:xfrm>
            <a:off x="1072329" y="3897410"/>
            <a:ext cx="6478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func_name(parameters):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(expr1, expr2,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BF44-61E1-43C1-9C18-8C54C087C378}"/>
              </a:ext>
            </a:extLst>
          </p:cNvPr>
          <p:cNvSpPr txBox="1"/>
          <p:nvPr/>
        </p:nvSpPr>
        <p:spPr>
          <a:xfrm>
            <a:off x="1072328" y="5938217"/>
            <a:ext cx="67970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var1, var2, ... = func_name(args)</a:t>
            </a:r>
          </a:p>
        </p:txBody>
      </p:sp>
    </p:spTree>
    <p:extLst>
      <p:ext uri="{BB962C8B-B14F-4D97-AF65-F5344CB8AC3E}">
        <p14:creationId xmlns:p14="http://schemas.microsoft.com/office/powerpoint/2010/main" val="405588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 this Breakout Session</a:t>
            </a:r>
            <a:r>
              <a:rPr lang="en-US" sz="4000" dirty="0">
                <a:solidFill>
                  <a:schemeClr val="accent2"/>
                </a:solidFill>
              </a:rPr>
              <a:t>,</a:t>
            </a:r>
            <a:r>
              <a:rPr lang="en-US" sz="4000" dirty="0"/>
              <a:t> you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ll loop through a collection of some of my favorite albums and print the content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79257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69509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set </a:t>
            </a:r>
            <a:r>
              <a:rPr lang="en-US" b="1" dirty="0">
                <a:solidFill>
                  <a:schemeClr val="accent6"/>
                </a:solidFill>
              </a:rPr>
              <a:t>{</a:t>
            </a:r>
            <a:r>
              <a:rPr lang="en-US" b="1" dirty="0"/>
              <a:t>exp1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exp2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…</a:t>
            </a:r>
            <a:r>
              <a:rPr lang="en-US" b="1" dirty="0">
                <a:solidFill>
                  <a:schemeClr val="accent6"/>
                </a:solidFill>
              </a:rPr>
              <a:t>}</a:t>
            </a:r>
            <a:r>
              <a:rPr lang="en-US" b="1" dirty="0"/>
              <a:t> </a:t>
            </a:r>
            <a:r>
              <a:rPr lang="en-US" dirty="0"/>
              <a:t>is an unordered collection of distinct items that does not record element position or order of insertion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Accordingly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sets do not support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slicing, or other sequence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like behavior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Their primary purpose is to hold distinct items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there are no duplicates in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D10B9-8DFE-4CD5-BCEB-F5B82CD17E76}"/>
              </a:ext>
            </a:extLst>
          </p:cNvPr>
          <p:cNvSpPr txBox="1"/>
          <p:nvPr/>
        </p:nvSpPr>
        <p:spPr>
          <a:xfrm>
            <a:off x="5533293" y="2294544"/>
            <a:ext cx="6636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[‘ford’, ‘tesla’, ‘dodge’, ‘tesla’]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F3189-61DA-4805-8120-F6D6A1E8E1D1}"/>
              </a:ext>
            </a:extLst>
          </p:cNvPr>
          <p:cNvSpPr txBox="1"/>
          <p:nvPr/>
        </p:nvSpPr>
        <p:spPr>
          <a:xfrm>
            <a:off x="5533292" y="5119799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{‘ford’, ‘tesla’, ‘dodge’}</a:t>
            </a: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3FE1-F677-4B94-8E58-4F485CDF9A60}"/>
              </a:ext>
            </a:extLst>
          </p:cNvPr>
          <p:cNvSpPr txBox="1"/>
          <p:nvPr/>
        </p:nvSpPr>
        <p:spPr>
          <a:xfrm>
            <a:off x="5533290" y="170976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List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6EE2C-026E-4A89-8521-1E344EC1AD6D}"/>
              </a:ext>
            </a:extLst>
          </p:cNvPr>
          <p:cNvSpPr txBox="1"/>
          <p:nvPr/>
        </p:nvSpPr>
        <p:spPr>
          <a:xfrm>
            <a:off x="5533290" y="4535024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16289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372974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8813862" y="382708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10053504" y="2756005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9685967" y="222465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792470" y="4400911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366900" y="340603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4958102" y="375628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6049773" y="4205784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463117" y="2708852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6185606" y="346541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39351" y="3070515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112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949150" y="390347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9814504" y="297790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725611" y="358540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262109" y="444792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8911973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185606" y="229068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9670" y="4536323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6527972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5602114" y="3785457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815902" y="3177957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61385" y="252779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253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 for membership is a common operation to perform on a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Mercedes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Tesla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Dodge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Chrysler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BMW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and Ford are </a:t>
            </a:r>
            <a:r>
              <a:rPr lang="en-US" dirty="0">
                <a:solidFill>
                  <a:schemeClr val="accent6"/>
                </a:solidFill>
              </a:rPr>
              <a:t>members</a:t>
            </a:r>
            <a:r>
              <a:rPr lang="en-US" dirty="0"/>
              <a:t> of the North America 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Similar to lists and tuples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you can test for membership using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operator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4417045" y="5809410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north_america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98819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69576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Union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appear across all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europe.union(north_america)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|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|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‘Tesla’, ‘Peugeot’, ‘Chrysler’, ‘Renault’, ‘Dodge’}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807565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8C0C18-FD4A-4BF0-AF09-1CF3FABA2D08}"/>
              </a:ext>
            </a:extLst>
          </p:cNvPr>
          <p:cNvSpPr/>
          <p:nvPr/>
        </p:nvSpPr>
        <p:spPr>
          <a:xfrm>
            <a:off x="7192227" y="2540928"/>
            <a:ext cx="1992923" cy="2123834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786700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6254363" y="2493427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9266630" y="4279771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8977249" y="310399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6859464" y="323596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ED724-EB05-4F7F-800D-F44314034F35}"/>
              </a:ext>
            </a:extLst>
          </p:cNvPr>
          <p:cNvSpPr txBox="1"/>
          <p:nvPr/>
        </p:nvSpPr>
        <p:spPr>
          <a:xfrm>
            <a:off x="8203493" y="375309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Chrysler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A1BB0-B5E2-42A7-9592-65C56562E7D7}"/>
              </a:ext>
            </a:extLst>
          </p:cNvPr>
          <p:cNvSpPr txBox="1"/>
          <p:nvPr/>
        </p:nvSpPr>
        <p:spPr>
          <a:xfrm>
            <a:off x="6236812" y="44754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Dodge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1F36E-F407-49E3-9E70-251BF0729188}"/>
              </a:ext>
            </a:extLst>
          </p:cNvPr>
          <p:cNvSpPr txBox="1"/>
          <p:nvPr/>
        </p:nvSpPr>
        <p:spPr>
          <a:xfrm>
            <a:off x="9129099" y="229986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Renault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936204-C3F6-4665-9F36-4208F7BE26D9}"/>
              </a:ext>
            </a:extLst>
          </p:cNvPr>
          <p:cNvSpPr txBox="1"/>
          <p:nvPr/>
        </p:nvSpPr>
        <p:spPr>
          <a:xfrm>
            <a:off x="5570065" y="3683567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Peugeot</a:t>
            </a:r>
          </a:p>
        </p:txBody>
      </p:sp>
    </p:spTree>
    <p:extLst>
      <p:ext uri="{BB962C8B-B14F-4D97-AF65-F5344CB8AC3E}">
        <p14:creationId xmlns:p14="http://schemas.microsoft.com/office/powerpoint/2010/main" val="21946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b="1" dirty="0"/>
              <a:t>tuples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sets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dirty="0"/>
              <a:t>dictionaries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Design Problem: Wordle Part 1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6518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Intersection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are in each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europe.intersection(north_america)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&amp;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&amp;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291753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270888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7243949" y="337527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7554601" y="4117813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7529058" y="3737939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7489496" y="300259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00154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562601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work through some problems with </a:t>
            </a:r>
            <a:r>
              <a:rPr lang="en-US" sz="3200" dirty="0">
                <a:solidFill>
                  <a:schemeClr val="accent6"/>
                </a:solidFill>
              </a:rPr>
              <a:t>Sets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1FE633-6702-458C-921B-8AFDFB76C5F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90201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are immutable lists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assignments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packing and unpacking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an unordered collection of distinct items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set have many methods and operations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</a:t>
            </a:r>
            <a:r>
              <a:rPr lang="en-US" sz="3600" b="1" dirty="0">
                <a:solidFill>
                  <a:schemeClr val="accent2"/>
                </a:solidFill>
              </a:rPr>
              <a:t>Chapter 11 </a:t>
            </a:r>
            <a:r>
              <a:rPr lang="en-US" sz="3600" dirty="0"/>
              <a:t>of the Gries textbook for more on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26330" cy="4835479"/>
          </a:xfrm>
        </p:spPr>
        <p:txBody>
          <a:bodyPr/>
          <a:lstStyle/>
          <a:p>
            <a:r>
              <a:rPr lang="en-US" dirty="0"/>
              <a:t>Tuples are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items similar to lists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Ordered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  <a:p>
            <a:pPr lvl="1"/>
            <a:r>
              <a:rPr lang="en-US" dirty="0"/>
              <a:t>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1041811" y="5652001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75AB7-BDB3-4DEE-BC26-6873CE1E7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28" t="13704" r="1200" b="6543"/>
          <a:stretch/>
        </p:blipFill>
        <p:spPr>
          <a:xfrm>
            <a:off x="5797219" y="929400"/>
            <a:ext cx="6231800" cy="388011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1C76A-9417-4440-B291-32EB0808DFF6}"/>
              </a:ext>
            </a:extLst>
          </p:cNvPr>
          <p:cNvSpPr txBox="1"/>
          <p:nvPr/>
        </p:nvSpPr>
        <p:spPr>
          <a:xfrm>
            <a:off x="5664531" y="51220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Common Sequence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5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73883" cy="4970433"/>
          </a:xfrm>
        </p:spPr>
        <p:txBody>
          <a:bodyPr>
            <a:normAutofit/>
          </a:bodyPr>
          <a:lstStyle/>
          <a:p>
            <a:r>
              <a:rPr lang="en-US" dirty="0"/>
              <a:t>The general syntax of a tuple is as follows</a:t>
            </a:r>
            <a:r>
              <a:rPr lang="en-US" dirty="0">
                <a:solidFill>
                  <a:schemeClr val="accent3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Tuples are represented with parentheses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while lists are represented by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To avoid ambiguity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a tuple with a single element is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(expr,)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to not be confused with arithmetic operations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 + 1) / 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(1) / 2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965450" y="2867898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(expr1, expr2, ..., exprN)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A7C97D-D3F2-42D8-B21B-EF07C1F53BEC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Creating </a:t>
            </a:r>
            <a:r>
              <a:rPr lang="en-US" sz="2600" b="1" dirty="0">
                <a:solidFill>
                  <a:schemeClr val="accent6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8031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A62D28-DFE8-38FF-8687-657E0D6CD57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314380" y="1112098"/>
            <a:ext cx="1519295" cy="14037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3C956A-3242-8B73-AF53-93775E3ACC2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833675" y="1112098"/>
            <a:ext cx="612183" cy="14037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7B81B-3454-E732-B36C-D6E846C5D1A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353800" y="1112098"/>
            <a:ext cx="6002" cy="13983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99D487-D655-0158-5341-984A585DE74D}"/>
              </a:ext>
            </a:extLst>
          </p:cNvPr>
          <p:cNvSpPr txBox="1"/>
          <p:nvPr/>
        </p:nvSpPr>
        <p:spPr>
          <a:xfrm>
            <a:off x="7601685" y="25158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12305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B3158-FFE9-6F93-C0EB-F9AE3598EE39}"/>
              </a:ext>
            </a:extLst>
          </p:cNvPr>
          <p:cNvSpPr txBox="1"/>
          <p:nvPr/>
        </p:nvSpPr>
        <p:spPr>
          <a:xfrm>
            <a:off x="9120980" y="25158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15601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7B434-A81A-1C2E-4256-4203EA8D1AB3}"/>
              </a:ext>
            </a:extLst>
          </p:cNvPr>
          <p:cNvSpPr txBox="1"/>
          <p:nvPr/>
        </p:nvSpPr>
        <p:spPr>
          <a:xfrm>
            <a:off x="10647107" y="251047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23355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98309E-C663-926D-5DDD-4979CB245AF5}"/>
              </a:ext>
            </a:extLst>
          </p:cNvPr>
          <p:cNvSpPr txBox="1"/>
          <p:nvPr/>
        </p:nvSpPr>
        <p:spPr>
          <a:xfrm>
            <a:off x="8047495" y="3321773"/>
            <a:ext cx="38319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Immutability Rules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1. </a:t>
            </a:r>
            <a:r>
              <a:rPr lang="en-US" sz="2000" b="1" dirty="0">
                <a:solidFill>
                  <a:srgbClr val="FFFFFF"/>
                </a:solidFill>
              </a:rPr>
              <a:t>birthday </a:t>
            </a:r>
            <a:r>
              <a:rPr lang="en-US" sz="2000" dirty="0">
                <a:solidFill>
                  <a:srgbClr val="FFFFFF"/>
                </a:solidFill>
              </a:rPr>
              <a:t>can only ever have 3 items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2. </a:t>
            </a:r>
            <a:r>
              <a:rPr lang="en-US" sz="2000" dirty="0">
                <a:solidFill>
                  <a:srgbClr val="FFFFFF"/>
                </a:solidFill>
              </a:rPr>
              <a:t>Must always point to these references id</a:t>
            </a:r>
            <a:r>
              <a:rPr lang="en-US" sz="2000" dirty="0">
                <a:solidFill>
                  <a:schemeClr val="accent3"/>
                </a:solidFill>
              </a:rPr>
              <a:t>’</a:t>
            </a:r>
            <a:r>
              <a:rPr lang="en-US" sz="2000" dirty="0">
                <a:solidFill>
                  <a:srgbClr val="FFFFFF"/>
                </a:solidFill>
              </a:rPr>
              <a:t>s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2. </a:t>
            </a:r>
            <a:r>
              <a:rPr lang="en-US" sz="2000" dirty="0">
                <a:solidFill>
                  <a:srgbClr val="FFFFFF"/>
                </a:solidFill>
              </a:rPr>
              <a:t>Must always be in this original order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9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Tuples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4697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81405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1</a:t>
            </a:r>
          </a:p>
          <a:p>
            <a:r>
              <a:rPr lang="en-US" dirty="0"/>
              <a:t>Tuples makes your code safer and less prone to</a:t>
            </a:r>
            <a:r>
              <a:rPr lang="en-US" dirty="0">
                <a:solidFill>
                  <a:schemeClr val="accent6"/>
                </a:solidFill>
              </a:rPr>
              <a:t> bugs </a:t>
            </a:r>
            <a:r>
              <a:rPr lang="en-US" dirty="0"/>
              <a:t>by providing write protection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Consider that you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re reading data from a database and saving it into memory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Example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Imagine if you’re telling the doctor what the  symptoms are for a certain disease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If these symptoms were stored in a list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they could be changed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which could lead to negative outcomes for patients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26" name="Picture 2" descr="Free White Database Icon - Download White Database Icon">
            <a:extLst>
              <a:ext uri="{FF2B5EF4-FFF2-40B4-BE49-F238E27FC236}">
                <a16:creationId xmlns:a16="http://schemas.microsoft.com/office/drawing/2014/main" id="{DBA9273B-58D5-4F7B-9FB9-FA17363C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2975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95F3B-16FD-42E1-AB30-2F1A7C8FC80B}"/>
              </a:ext>
            </a:extLst>
          </p:cNvPr>
          <p:cNvSpPr txBox="1"/>
          <p:nvPr/>
        </p:nvSpPr>
        <p:spPr>
          <a:xfrm>
            <a:off x="9376123" y="716183"/>
            <a:ext cx="15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61FA-9650-42D0-A4B3-C96183182FC1}"/>
              </a:ext>
            </a:extLst>
          </p:cNvPr>
          <p:cNvSpPr txBox="1"/>
          <p:nvPr/>
        </p:nvSpPr>
        <p:spPr>
          <a:xfrm>
            <a:off x="8682886" y="5166587"/>
            <a:ext cx="290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 Python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8195606" y="5628252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(20,01,1985)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3F1B46F-E9CF-4E72-86FF-67248A7ACC4A}"/>
              </a:ext>
            </a:extLst>
          </p:cNvPr>
          <p:cNvSpPr/>
          <p:nvPr/>
        </p:nvSpPr>
        <p:spPr>
          <a:xfrm>
            <a:off x="9891153" y="3822526"/>
            <a:ext cx="486888" cy="12226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2</a:t>
            </a:r>
          </a:p>
          <a:p>
            <a:r>
              <a:rPr lang="en-US" dirty="0"/>
              <a:t>Performance increase. Processing a tuple is faster than processing a list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Great for large data 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Since a tuple's size is fixed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it can be stored more compactly than lists which need to over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allocate to make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append() </a:t>
            </a:r>
            <a:r>
              <a:rPr lang="en-US" dirty="0"/>
              <a:t>operations efficient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1040081" y="4450272"/>
            <a:ext cx="69974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(1, 2, 3, 4, 5)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 bytes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6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 bytes</a:t>
            </a:r>
          </a:p>
        </p:txBody>
      </p:sp>
    </p:spTree>
    <p:extLst>
      <p:ext uri="{BB962C8B-B14F-4D97-AF65-F5344CB8AC3E}">
        <p14:creationId xmlns:p14="http://schemas.microsoft.com/office/powerpoint/2010/main" val="93680278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40111</TotalTime>
  <Words>1402</Words>
  <Application>Microsoft Macintosh PowerPoint</Application>
  <PresentationFormat>Widescreen</PresentationFormat>
  <Paragraphs>277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Courier New</vt:lpstr>
      <vt:lpstr>Segoe UI</vt:lpstr>
      <vt:lpstr>Wingdings</vt:lpstr>
      <vt:lpstr>APS106_Theme</vt:lpstr>
      <vt:lpstr>tuples and sets.</vt:lpstr>
      <vt:lpstr>This Week’s Content</vt:lpstr>
      <vt:lpstr>Tuples</vt:lpstr>
      <vt:lpstr>Tuples</vt:lpstr>
      <vt:lpstr>Immutable</vt:lpstr>
      <vt:lpstr>Immutable</vt:lpstr>
      <vt:lpstr>Breakout Session 1</vt:lpstr>
      <vt:lpstr>Why Tuples?</vt:lpstr>
      <vt:lpstr>Why Tuples?</vt:lpstr>
      <vt:lpstr>Why Tuples?</vt:lpstr>
      <vt:lpstr>Unpacking Tuples</vt:lpstr>
      <vt:lpstr>Tuples as return Values</vt:lpstr>
      <vt:lpstr>Breakout Session 2</vt:lpstr>
      <vt:lpstr>Sets</vt:lpstr>
      <vt:lpstr>Sets</vt:lpstr>
      <vt:lpstr>Sets</vt:lpstr>
      <vt:lpstr>Sets</vt:lpstr>
      <vt:lpstr>Membership</vt:lpstr>
      <vt:lpstr>Union</vt:lpstr>
      <vt:lpstr>Intersection</vt:lpstr>
      <vt:lpstr>Sets</vt:lpstr>
      <vt:lpstr>Lecture Recap</vt:lpstr>
      <vt:lpstr>tuples and 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175</cp:revision>
  <dcterms:created xsi:type="dcterms:W3CDTF">2021-11-03T00:49:37Z</dcterms:created>
  <dcterms:modified xsi:type="dcterms:W3CDTF">2025-03-03T02:12:07Z</dcterms:modified>
</cp:coreProperties>
</file>