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283" r:id="rId4"/>
    <p:sldId id="289" r:id="rId5"/>
    <p:sldId id="327" r:id="rId6"/>
    <p:sldId id="339" r:id="rId7"/>
    <p:sldId id="340" r:id="rId8"/>
    <p:sldId id="288" r:id="rId9"/>
    <p:sldId id="290" r:id="rId10"/>
    <p:sldId id="291" r:id="rId11"/>
    <p:sldId id="299" r:id="rId12"/>
    <p:sldId id="301" r:id="rId13"/>
    <p:sldId id="296" r:id="rId14"/>
    <p:sldId id="297" r:id="rId15"/>
    <p:sldId id="298" r:id="rId16"/>
    <p:sldId id="302" r:id="rId17"/>
    <p:sldId id="303" r:id="rId18"/>
    <p:sldId id="306" r:id="rId19"/>
    <p:sldId id="304" r:id="rId20"/>
    <p:sldId id="305" r:id="rId21"/>
    <p:sldId id="307" r:id="rId22"/>
    <p:sldId id="273" r:id="rId23"/>
    <p:sldId id="308" r:id="rId24"/>
    <p:sldId id="328" r:id="rId25"/>
    <p:sldId id="334" r:id="rId26"/>
    <p:sldId id="336" r:id="rId27"/>
    <p:sldId id="329" r:id="rId28"/>
    <p:sldId id="361" r:id="rId29"/>
    <p:sldId id="343" r:id="rId30"/>
    <p:sldId id="341" r:id="rId31"/>
    <p:sldId id="342" r:id="rId32"/>
    <p:sldId id="367" r:id="rId33"/>
    <p:sldId id="368" r:id="rId34"/>
    <p:sldId id="363" r:id="rId35"/>
    <p:sldId id="362" r:id="rId36"/>
    <p:sldId id="364" r:id="rId37"/>
    <p:sldId id="365" r:id="rId38"/>
    <p:sldId id="366" r:id="rId39"/>
    <p:sldId id="331" r:id="rId40"/>
    <p:sldId id="335" r:id="rId41"/>
    <p:sldId id="369" r:id="rId42"/>
    <p:sldId id="370" r:id="rId43"/>
    <p:sldId id="371" r:id="rId44"/>
    <p:sldId id="332" r:id="rId45"/>
    <p:sldId id="346" r:id="rId46"/>
    <p:sldId id="345" r:id="rId47"/>
    <p:sldId id="378" r:id="rId48"/>
    <p:sldId id="372" r:id="rId49"/>
    <p:sldId id="373" r:id="rId50"/>
    <p:sldId id="374" r:id="rId51"/>
    <p:sldId id="348" r:id="rId52"/>
    <p:sldId id="349" r:id="rId53"/>
    <p:sldId id="333" r:id="rId54"/>
    <p:sldId id="350" r:id="rId55"/>
    <p:sldId id="375" r:id="rId56"/>
    <p:sldId id="376" r:id="rId57"/>
    <p:sldId id="352" r:id="rId58"/>
    <p:sldId id="353" r:id="rId59"/>
    <p:sldId id="377" r:id="rId60"/>
    <p:sldId id="330" r:id="rId61"/>
    <p:sldId id="354" r:id="rId62"/>
    <p:sldId id="356" r:id="rId63"/>
    <p:sldId id="357" r:id="rId64"/>
    <p:sldId id="358" r:id="rId65"/>
    <p:sldId id="359" r:id="rId66"/>
    <p:sldId id="309" r:id="rId67"/>
    <p:sldId id="310" r:id="rId68"/>
    <p:sldId id="312" r:id="rId69"/>
    <p:sldId id="313" r:id="rId70"/>
    <p:sldId id="314" r:id="rId71"/>
    <p:sldId id="315" r:id="rId72"/>
    <p:sldId id="316" r:id="rId73"/>
    <p:sldId id="322" r:id="rId74"/>
    <p:sldId id="318" r:id="rId75"/>
    <p:sldId id="319" r:id="rId76"/>
    <p:sldId id="320" r:id="rId77"/>
    <p:sldId id="321" r:id="rId78"/>
    <p:sldId id="323" r:id="rId79"/>
    <p:sldId id="324" r:id="rId80"/>
    <p:sldId id="257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C99FF"/>
    <a:srgbClr val="2D2D2D"/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7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7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362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4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511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374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352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776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873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pydoc.html" TargetMode="External"/><Relationship Id="rId2" Type="http://schemas.openxmlformats.org/officeDocument/2006/relationships/hyperlink" Target="https://numpydoc.readthedocs.io/en/latest/format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phinxcontrib-napoleon.readthedocs.io/en/latest/example_google.html" TargetMode="External"/><Relationship Id="rId4" Type="http://schemas.openxmlformats.org/officeDocument/2006/relationships/hyperlink" Target="http://epydoc.sourceforge.net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CC814-9059-CFAB-CC3E-6D9AF094B639}"/>
              </a:ext>
            </a:extLst>
          </p:cNvPr>
          <p:cNvSpPr txBox="1"/>
          <p:nvPr/>
        </p:nvSpPr>
        <p:spPr>
          <a:xfrm>
            <a:off x="335947" y="5102715"/>
            <a:ext cx="47361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C99FF"/>
                </a:solidFill>
              </a:rPr>
              <a:t>Upcoming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0 Due 11:59 pm Friday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1 Released Thursday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Reflection 2 Released Friday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Tutorial and Practical sessions running all </a:t>
            </a:r>
            <a:r>
              <a:rPr lang="en-US" sz="1600">
                <a:solidFill>
                  <a:srgbClr val="66FF99"/>
                </a:solidFill>
              </a:rPr>
              <a:t>week</a:t>
            </a:r>
            <a:r>
              <a:rPr lang="en-US" sz="160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CC99FF"/>
              </a:solidFill>
            </a:endParaRPr>
          </a:p>
        </p:txBody>
      </p:sp>
      <p:pic>
        <p:nvPicPr>
          <p:cNvPr id="5" name="Picture 2" descr="code reviews - Code quality as measured in WTFs/minute. - devRant">
            <a:extLst>
              <a:ext uri="{FF2B5EF4-FFF2-40B4-BE49-F238E27FC236}">
                <a16:creationId xmlns:a16="http://schemas.microsoft.com/office/drawing/2014/main" id="{C0798C5C-A67B-3170-44DE-272949626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493" y="1331843"/>
            <a:ext cx="4589560" cy="458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1.</a:t>
            </a:r>
            <a:r>
              <a:rPr lang="en-US" b="1" dirty="0">
                <a:solidFill>
                  <a:schemeClr val="accent6"/>
                </a:solidFill>
              </a:rPr>
              <a:t> 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83A92-C2B7-4A20-92C2-274E3246CC92}"/>
              </a:ext>
            </a:extLst>
          </p:cNvPr>
          <p:cNvSpPr txBox="1"/>
          <p:nvPr/>
        </p:nvSpPr>
        <p:spPr>
          <a:xfrm>
            <a:off x="1239256" y="3633845"/>
            <a:ext cx="639790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2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...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653518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r>
              <a:rPr lang="en-US" sz="2400" b="1" dirty="0">
                <a:solidFill>
                  <a:srgbClr val="FF5050"/>
                </a:solidFill>
              </a:rPr>
              <a:t>Number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</a:p>
          <a:p>
            <a:r>
              <a:rPr lang="en-US" sz="2800" b="1" dirty="0">
                <a:solidFill>
                  <a:srgbClr val="FF5050"/>
                </a:solidFill>
              </a:rPr>
              <a:t>Number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849560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3.</a:t>
            </a:r>
            <a:r>
              <a:rPr lang="en-US" b="1" dirty="0">
                <a:solidFill>
                  <a:schemeClr val="accent6"/>
                </a:solidFill>
              </a:rPr>
              <a:t> 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 and parameters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00B00-9F37-4628-97EC-1E3BFE14E1B7}"/>
              </a:ext>
            </a:extLst>
          </p:cNvPr>
          <p:cNvSpPr txBox="1"/>
          <p:nvPr/>
        </p:nvSpPr>
        <p:spPr>
          <a:xfrm>
            <a:off x="7411160" y="2858368"/>
            <a:ext cx="3942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(</a:t>
            </a:r>
            <a:r>
              <a:rPr lang="en-US" sz="2800" dirty="0">
                <a:solidFill>
                  <a:schemeClr val="accent6"/>
                </a:solidFill>
              </a:rPr>
              <a:t>you probably already did this in step 1</a:t>
            </a:r>
            <a:r>
              <a:rPr lang="en-US" sz="2800" dirty="0">
                <a:solidFill>
                  <a:schemeClr val="accent3"/>
                </a:solidFill>
              </a:rPr>
              <a:t>)</a:t>
            </a:r>
          </a:p>
          <a:p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418157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4.</a:t>
            </a:r>
            <a:r>
              <a:rPr lang="en-US" b="1" dirty="0">
                <a:solidFill>
                  <a:schemeClr val="accent6"/>
                </a:solidFill>
              </a:rPr>
              <a:t> 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078896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5.</a:t>
            </a:r>
            <a:r>
              <a:rPr lang="en-US" b="1" dirty="0">
                <a:solidFill>
                  <a:schemeClr val="accent6"/>
                </a:solidFill>
              </a:rPr>
              <a:t> 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899912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6.</a:t>
            </a:r>
            <a:r>
              <a:rPr lang="en-US" b="1" dirty="0">
                <a:solidFill>
                  <a:schemeClr val="accent6"/>
                </a:solidFill>
              </a:rPr>
              <a:t> 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- </a:t>
            </a:r>
            <a:r>
              <a:rPr lang="en-US" dirty="0"/>
              <a:t>Run all the examples that you created in Step 1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Testing is so important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In industry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ll be expected to provide tests for everything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6901E-0EDD-4AA0-89D7-D01F528201BD}"/>
              </a:ext>
            </a:extLst>
          </p:cNvPr>
          <p:cNvSpPr txBox="1"/>
          <p:nvPr/>
        </p:nvSpPr>
        <p:spPr>
          <a:xfrm>
            <a:off x="685807" y="4491566"/>
            <a:ext cx="1096646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100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37.0</a:t>
            </a:r>
          </a:p>
        </p:txBody>
      </p:sp>
    </p:spTree>
    <p:extLst>
      <p:ext uri="{BB962C8B-B14F-4D97-AF65-F5344CB8AC3E}">
        <p14:creationId xmlns:p14="http://schemas.microsoft.com/office/powerpoint/2010/main" val="1490433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do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Contract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Design Recipe</a:t>
            </a:r>
          </a:p>
        </p:txBody>
      </p:sp>
    </p:spTree>
    <p:extLst>
      <p:ext uri="{BB962C8B-B14F-4D97-AF65-F5344CB8AC3E}">
        <p14:creationId xmlns:p14="http://schemas.microsoft.com/office/powerpoint/2010/main" val="4136802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 Python documentation 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commonly known as 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helps you understand the capabilities of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or module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class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489C2-467B-43EC-B6DA-F31B2A93933B}"/>
              </a:ext>
            </a:extLst>
          </p:cNvPr>
          <p:cNvSpPr/>
          <p:nvPr/>
        </p:nvSpPr>
        <p:spPr>
          <a:xfrm>
            <a:off x="1389150" y="3020242"/>
            <a:ext cx="10642431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735BB-092E-487F-868B-485DC3C0152A}"/>
              </a:ext>
            </a:extLst>
          </p:cNvPr>
          <p:cNvSpPr/>
          <p:nvPr/>
        </p:nvSpPr>
        <p:spPr>
          <a:xfrm>
            <a:off x="1529524" y="3477126"/>
            <a:ext cx="395535" cy="1503947"/>
          </a:xfrm>
          <a:prstGeom prst="leftBrace">
            <a:avLst>
              <a:gd name="adj1" fmla="val 6573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0E310-28F6-4855-8B24-B2B5E328CDBA}"/>
              </a:ext>
            </a:extLst>
          </p:cNvPr>
          <p:cNvSpPr txBox="1"/>
          <p:nvPr/>
        </p:nvSpPr>
        <p:spPr>
          <a:xfrm>
            <a:off x="96246" y="3841857"/>
            <a:ext cx="1583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This is the </a:t>
            </a:r>
            <a:r>
              <a:rPr lang="en-US" sz="2000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3313022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As we saw before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help()</a:t>
            </a:r>
            <a:r>
              <a:rPr lang="en-US" dirty="0"/>
              <a:t> prints information about a function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help function actually prints out the </a:t>
            </a:r>
            <a:r>
              <a:rPr lang="en-US" b="1" dirty="0">
                <a:solidFill>
                  <a:schemeClr val="accent3"/>
                </a:solidFill>
              </a:rPr>
              <a:t>“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b="1" dirty="0">
                <a:solidFill>
                  <a:schemeClr val="accent3"/>
                </a:solidFill>
              </a:rPr>
              <a:t>”</a:t>
            </a:r>
            <a:r>
              <a:rPr lang="en-US" b="1" dirty="0"/>
              <a:t> </a:t>
            </a:r>
            <a:r>
              <a:rPr lang="en-US" dirty="0"/>
              <a:t>that we write as part of a function definition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For the function we just wrote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could type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47842-ABA3-40E2-8DF5-7790FEEADF5C}"/>
              </a:ext>
            </a:extLst>
          </p:cNvPr>
          <p:cNvSpPr txBox="1"/>
          <p:nvPr/>
        </p:nvSpPr>
        <p:spPr>
          <a:xfrm>
            <a:off x="1089364" y="3914320"/>
            <a:ext cx="96824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help(convert_to_celsius)</a:t>
            </a:r>
          </a:p>
          <a:p>
            <a:endParaRPr 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&gt;&gt;&gt;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Help on function convert_to_celsius in module __main__:</a:t>
            </a:r>
          </a:p>
          <a:p>
            <a:endParaRPr lang="en-US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convert_to_celsius(degrees_f)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(number) -&gt; number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 the degrees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Fahrenheit passed in</a:t>
            </a:r>
          </a:p>
        </p:txBody>
      </p:sp>
    </p:spTree>
    <p:extLst>
      <p:ext uri="{BB962C8B-B14F-4D97-AF65-F5344CB8AC3E}">
        <p14:creationId xmlns:p14="http://schemas.microsoft.com/office/powerpoint/2010/main" val="108880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Week</a:t>
            </a:r>
            <a:r>
              <a:rPr lang="en-US" dirty="0">
                <a:solidFill>
                  <a:schemeClr val="accent1"/>
                </a:solidFill>
              </a:rPr>
              <a:t>’</a:t>
            </a:r>
            <a:r>
              <a:rPr lang="en-US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2.1</a:t>
            </a:r>
          </a:p>
          <a:p>
            <a:pPr lvl="1"/>
            <a:r>
              <a:rPr lang="en-US" dirty="0"/>
              <a:t>Functions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1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importing modules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2.2</a:t>
            </a:r>
          </a:p>
          <a:p>
            <a:pPr lvl="1"/>
            <a:r>
              <a:rPr lang="en-US" b="1" dirty="0"/>
              <a:t>Defining your own function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These are the most popular Docstrings format available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FF0A5A-807B-4F35-8680-D556B59B5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0917"/>
              </p:ext>
            </p:extLst>
          </p:nvPr>
        </p:nvGraphicFramePr>
        <p:xfrm>
          <a:off x="504992" y="2597474"/>
          <a:ext cx="11182016" cy="37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665">
                  <a:extLst>
                    <a:ext uri="{9D8B030D-6E8A-4147-A177-3AD203B41FA5}">
                      <a16:colId xmlns:a16="http://schemas.microsoft.com/office/drawing/2014/main" val="3275700547"/>
                    </a:ext>
                  </a:extLst>
                </a:gridCol>
                <a:gridCol w="7439351">
                  <a:extLst>
                    <a:ext uri="{9D8B030D-6E8A-4147-A177-3AD203B41FA5}">
                      <a16:colId xmlns:a16="http://schemas.microsoft.com/office/drawing/2014/main" val="3966162289"/>
                    </a:ext>
                  </a:extLst>
                </a:gridCol>
              </a:tblGrid>
              <a:tr h="557774"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Formatting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28619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2"/>
                        </a:rPr>
                        <a:t>NumPy/SciPy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Combination of </a:t>
                      </a:r>
                      <a:r>
                        <a:rPr lang="en-US" sz="2000" dirty="0" err="1"/>
                        <a:t>reStructured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dirty="0" err="1"/>
                        <a:t>GoogleDocstrings</a:t>
                      </a:r>
                      <a:r>
                        <a:rPr lang="en-US" sz="2000" dirty="0"/>
                        <a:t>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70275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3"/>
                        </a:rPr>
                        <a:t>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Standard documentation module for Python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14823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4"/>
                        </a:rPr>
                        <a:t>EpyDoc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Render </a:t>
                      </a:r>
                      <a:r>
                        <a:rPr lang="en-US" sz="2000" dirty="0" err="1"/>
                        <a:t>Epytext</a:t>
                      </a:r>
                      <a:r>
                        <a:rPr lang="en-US" sz="2000" dirty="0"/>
                        <a:t> as series of HTML documents and a tool for generating API documentation for Python modules based on their Docstrings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29140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5"/>
                        </a:rPr>
                        <a:t>Google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Google's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15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41695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This can be very valuable</a:t>
            </a:r>
            <a:r>
              <a:rPr lang="en-US" sz="3200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sz="2800" dirty="0"/>
              <a:t>For other programmers to figure out what a function is supposed to do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For you in the future when you have forgotten what you wrote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this happens a lot</a:t>
            </a:r>
            <a:r>
              <a:rPr lang="en-US" sz="2800" dirty="0">
                <a:solidFill>
                  <a:schemeClr val="accent2"/>
                </a:solidFill>
              </a:rPr>
              <a:t>!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You should write a </a:t>
            </a:r>
            <a:r>
              <a:rPr lang="en-US" sz="3200" b="1" dirty="0">
                <a:solidFill>
                  <a:schemeClr val="accent6"/>
                </a:solidFill>
              </a:rPr>
              <a:t>docstring</a:t>
            </a:r>
            <a:r>
              <a:rPr lang="en-US" sz="3200" dirty="0"/>
              <a:t> for every function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  <a:r>
              <a:rPr lang="en-US" sz="3200" dirty="0"/>
              <a:t>	</a:t>
            </a:r>
          </a:p>
          <a:p>
            <a:r>
              <a:rPr lang="en-US" sz="3200" dirty="0"/>
              <a:t>Remember good vs bad code review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2762279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E75FF3-B7CE-40CA-9724-D395B0580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95" y="2808449"/>
            <a:ext cx="5608212" cy="3816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A0F70-EFE8-4BEE-A7ED-D96F73B9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3FD7-ED84-4934-AB18-7867D5DB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21379" cy="4835479"/>
          </a:xfrm>
        </p:spPr>
        <p:txBody>
          <a:bodyPr>
            <a:normAutofit/>
          </a:bodyPr>
          <a:lstStyle/>
          <a:p>
            <a:r>
              <a:rPr lang="en-US" sz="3200" dirty="0"/>
              <a:t>Following the Design Recipe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write a function to calculate the area of a triangle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F97C0D-FB89-4CD3-9BDC-439C93CA87B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</a:rPr>
              <a:t>Open your notebook</a:t>
            </a:r>
          </a:p>
          <a:p>
            <a:endParaRPr lang="en-US" sz="44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4. </a:t>
            </a:r>
            <a:r>
              <a:rPr lang="en-US" sz="2600" b="1" dirty="0">
                <a:solidFill>
                  <a:schemeClr val="accent2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346113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More Stuff You Can Do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Nested Function Calls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32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Nested Function Calls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8CAF6-D5C2-45A2-A6C6-9B442BDA5779}"/>
              </a:ext>
            </a:extLst>
          </p:cNvPr>
          <p:cNvSpPr txBox="1"/>
          <p:nvPr/>
        </p:nvSpPr>
        <p:spPr>
          <a:xfrm>
            <a:off x="1069696" y="2535494"/>
            <a:ext cx="42049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print(3 + 7 + abs(-5))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E0035-5FC4-4536-ADD4-0CA41919B6FC}"/>
              </a:ext>
            </a:extLst>
          </p:cNvPr>
          <p:cNvSpPr txBox="1"/>
          <p:nvPr/>
        </p:nvSpPr>
        <p:spPr>
          <a:xfrm>
            <a:off x="1069696" y="4845539"/>
            <a:ext cx="603242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def my_function():</a:t>
            </a: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  print("Hello from a function")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27198-599E-4F2C-A595-214630AACB61}"/>
              </a:ext>
            </a:extLst>
          </p:cNvPr>
          <p:cNvSpPr txBox="1"/>
          <p:nvPr/>
        </p:nvSpPr>
        <p:spPr>
          <a:xfrm>
            <a:off x="5378833" y="2919431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5FC9A5B0-7B86-41E1-8238-7F3F44FE72F5}"/>
              </a:ext>
            </a:extLst>
          </p:cNvPr>
          <p:cNvSpPr/>
          <p:nvPr/>
        </p:nvSpPr>
        <p:spPr>
          <a:xfrm flipH="1">
            <a:off x="3885190" y="3015906"/>
            <a:ext cx="1494353" cy="232620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6041D-6110-48CD-9097-F5DD6C79D55E}"/>
              </a:ext>
            </a:extLst>
          </p:cNvPr>
          <p:cNvSpPr txBox="1"/>
          <p:nvPr/>
        </p:nvSpPr>
        <p:spPr>
          <a:xfrm>
            <a:off x="2997858" y="3292588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685F9D74-42B1-4715-BFAB-3502CB4BD26F}"/>
              </a:ext>
            </a:extLst>
          </p:cNvPr>
          <p:cNvSpPr/>
          <p:nvPr/>
        </p:nvSpPr>
        <p:spPr>
          <a:xfrm flipH="1">
            <a:off x="1504214" y="3015906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103449-AD9E-48BA-A04F-C5582F53581C}"/>
              </a:ext>
            </a:extLst>
          </p:cNvPr>
          <p:cNvSpPr txBox="1"/>
          <p:nvPr/>
        </p:nvSpPr>
        <p:spPr>
          <a:xfrm>
            <a:off x="4306038" y="4413142"/>
            <a:ext cx="298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 Definition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8F488DA-75BA-4322-A75A-AF4728E5CDCE}"/>
              </a:ext>
            </a:extLst>
          </p:cNvPr>
          <p:cNvSpPr/>
          <p:nvPr/>
        </p:nvSpPr>
        <p:spPr>
          <a:xfrm flipH="1" flipV="1">
            <a:off x="2804930" y="4662279"/>
            <a:ext cx="1494353" cy="274483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D56DC-57BD-48B4-B24F-95330114D395}"/>
              </a:ext>
            </a:extLst>
          </p:cNvPr>
          <p:cNvSpPr txBox="1"/>
          <p:nvPr/>
        </p:nvSpPr>
        <p:spPr>
          <a:xfrm>
            <a:off x="3354795" y="6025533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93DA8164-A35F-4277-9187-993C045A9A8E}"/>
              </a:ext>
            </a:extLst>
          </p:cNvPr>
          <p:cNvSpPr/>
          <p:nvPr/>
        </p:nvSpPr>
        <p:spPr>
          <a:xfrm flipH="1">
            <a:off x="1861151" y="5748851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6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75844" cy="4835479"/>
          </a:xfrm>
        </p:spPr>
        <p:txBody>
          <a:bodyPr/>
          <a:lstStyle/>
          <a:p>
            <a:r>
              <a:rPr lang="en-US" dirty="0"/>
              <a:t>A variable is only available from inside the region it is created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which is called the variable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scope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Python has four different scopes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we will discuss the two most important for this course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Local Scope</a:t>
            </a:r>
          </a:p>
          <a:p>
            <a:r>
              <a:rPr lang="en-US" dirty="0"/>
              <a:t>Global Scope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3E0CB-357A-4FC6-BC70-475165F855E6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2CF7420-94F9-4950-A2D7-2E558F23530E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B092BD-7151-4669-95E4-24CB02A769D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825E9A61-61F0-4C2C-9D68-2DA941AE4D2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BB9FAA-E4FA-4324-BFF2-C06B1A9DE011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08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40898"/>
          </a:xfrm>
        </p:spPr>
        <p:txBody>
          <a:bodyPr>
            <a:normAutofit/>
          </a:bodyPr>
          <a:lstStyle/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D981D-D4D3-47E1-8357-8C5F0CD388E8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D249383-172B-4D86-8E0C-3FA36E1CD4A1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3A0528-E031-4162-AB03-8B5D5356CEFF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79FD8F2E-3259-44DD-93CC-66ED77F6EA8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79DBC6-4D64-43CF-8DF7-245CCC7D49D7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74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7C3D0-F887-E90D-3C4B-CAC4853C6D7E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761F2-4953-2C5F-786A-12D39A05C7B1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083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CF5397-9C99-4C01-893C-D225DEC17428}"/>
              </a:ext>
            </a:extLst>
          </p:cNvPr>
          <p:cNvSpPr txBox="1"/>
          <p:nvPr/>
        </p:nvSpPr>
        <p:spPr>
          <a:xfrm>
            <a:off x="4880081" y="4189698"/>
            <a:ext cx="27735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local to the function and not accessible outside in the global scope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99A9D-7535-7E80-335D-95390144E897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2617686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3CA25-384D-14D6-98BF-CD4511016C66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2778100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C30ED5-E453-7493-9203-53DA01305399}"/>
              </a:ext>
            </a:extLst>
          </p:cNvPr>
          <p:cNvSpPr/>
          <p:nvPr/>
        </p:nvSpPr>
        <p:spPr>
          <a:xfrm>
            <a:off x="8689814" y="3243320"/>
            <a:ext cx="3038102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81D957-A032-B3F4-2730-EA57E9695DC4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49254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de reviews - Code quality as measured in WTFs/minute. - devRant">
            <a:extLst>
              <a:ext uri="{FF2B5EF4-FFF2-40B4-BE49-F238E27FC236}">
                <a16:creationId xmlns:a16="http://schemas.microsoft.com/office/drawing/2014/main" id="{11365DFE-674B-432F-840B-485C7688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41" y="1383662"/>
            <a:ext cx="5281863" cy="528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849AA-E622-4F7D-8941-71C9374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Defining Your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4071-BABD-4A6D-965B-5977BB6B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28874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real power of functions is in defining your own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Good programs typically consist of many small functions that call each other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If you have a function that does </a:t>
            </a:r>
            <a:r>
              <a:rPr lang="en-US" sz="3900" b="1" dirty="0">
                <a:solidFill>
                  <a:schemeClr val="accent2"/>
                </a:solidFill>
              </a:rPr>
              <a:t>only one thing </a:t>
            </a:r>
            <a:r>
              <a:rPr lang="en-US" sz="3200" dirty="0">
                <a:solidFill>
                  <a:schemeClr val="accent2"/>
                </a:solidFill>
              </a:rPr>
              <a:t>(</a:t>
            </a:r>
            <a:r>
              <a:rPr lang="en-US" sz="3200" dirty="0"/>
              <a:t>like calculate the sine of an angle</a:t>
            </a:r>
            <a:r>
              <a:rPr lang="en-US" sz="3200" dirty="0">
                <a:solidFill>
                  <a:schemeClr val="accent2"/>
                </a:solidFill>
              </a:rPr>
              <a:t>),</a:t>
            </a:r>
            <a:r>
              <a:rPr lang="en-US" sz="3200" dirty="0"/>
              <a:t> it is likely not too large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If its not too large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it will be easy to test and maintain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347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4029260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313237-08B7-ABD1-A88F-338F8BB855EA}"/>
              </a:ext>
            </a:extLst>
          </p:cNvPr>
          <p:cNvSpPr/>
          <p:nvPr/>
        </p:nvSpPr>
        <p:spPr>
          <a:xfrm>
            <a:off x="8689813" y="3243320"/>
            <a:ext cx="3038103" cy="16059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8584D7-338D-0133-5F28-B94614BFC472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515599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ACE7C-27CF-46F9-AB67-74D27461BCB6}"/>
              </a:ext>
            </a:extLst>
          </p:cNvPr>
          <p:cNvSpPr txBox="1"/>
          <p:nvPr/>
        </p:nvSpPr>
        <p:spPr>
          <a:xfrm>
            <a:off x="6700601" y="5344966"/>
            <a:ext cx="2969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in global?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No (Done)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4890561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EF95B27-7D3B-118B-C200-C0B914CE1478}"/>
              </a:ext>
            </a:extLst>
          </p:cNvPr>
          <p:cNvSpPr/>
          <p:nvPr/>
        </p:nvSpPr>
        <p:spPr>
          <a:xfrm rot="16200000">
            <a:off x="6921234" y="3880830"/>
            <a:ext cx="2528585" cy="3359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D4EED4-8FC8-F58F-1980-F7DBFF3C5E99}"/>
              </a:ext>
            </a:extLst>
          </p:cNvPr>
          <p:cNvSpPr/>
          <p:nvPr/>
        </p:nvSpPr>
        <p:spPr>
          <a:xfrm>
            <a:off x="8689813" y="3243320"/>
            <a:ext cx="3038103" cy="16059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6EF2E-7507-AA52-82FB-4A9C1D550440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498141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56D1C8-8FBE-518A-CD37-E4A9E0613298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68602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56D1C8-8FBE-518A-CD37-E4A9E0613298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75409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3985727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BCD7E8-3B36-2E6B-A00D-3022EE920ECE}"/>
              </a:ext>
            </a:extLst>
          </p:cNvPr>
          <p:cNvSpPr/>
          <p:nvPr/>
        </p:nvSpPr>
        <p:spPr>
          <a:xfrm>
            <a:off x="273166" y="2754995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2D9B93-92A1-6279-9039-6E94DE95726C}"/>
              </a:ext>
            </a:extLst>
          </p:cNvPr>
          <p:cNvSpPr/>
          <p:nvPr/>
        </p:nvSpPr>
        <p:spPr>
          <a:xfrm>
            <a:off x="8689814" y="3243320"/>
            <a:ext cx="3038102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48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BCD7E8-3B36-2E6B-A00D-3022EE920ECE}"/>
              </a:ext>
            </a:extLst>
          </p:cNvPr>
          <p:cNvSpPr/>
          <p:nvPr/>
        </p:nvSpPr>
        <p:spPr>
          <a:xfrm>
            <a:off x="273166" y="4023356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21465A-24EC-DE66-995C-6C980D5CD14C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A636E3-F317-F410-551F-8079161C8D50}"/>
              </a:ext>
            </a:extLst>
          </p:cNvPr>
          <p:cNvSpPr/>
          <p:nvPr/>
        </p:nvSpPr>
        <p:spPr>
          <a:xfrm>
            <a:off x="8689813" y="3243320"/>
            <a:ext cx="3038103" cy="16059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79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BCD7E8-3B36-2E6B-A00D-3022EE920ECE}"/>
              </a:ext>
            </a:extLst>
          </p:cNvPr>
          <p:cNvSpPr/>
          <p:nvPr/>
        </p:nvSpPr>
        <p:spPr>
          <a:xfrm>
            <a:off x="273166" y="486695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21465A-24EC-DE66-995C-6C980D5CD14C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“Ben”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A636E3-F317-F410-551F-8079161C8D50}"/>
              </a:ext>
            </a:extLst>
          </p:cNvPr>
          <p:cNvSpPr/>
          <p:nvPr/>
        </p:nvSpPr>
        <p:spPr>
          <a:xfrm>
            <a:off x="8689813" y="3243320"/>
            <a:ext cx="3038103" cy="16059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22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BCD7E8-3B36-2E6B-A00D-3022EE920ECE}"/>
              </a:ext>
            </a:extLst>
          </p:cNvPr>
          <p:cNvSpPr/>
          <p:nvPr/>
        </p:nvSpPr>
        <p:spPr>
          <a:xfrm>
            <a:off x="273166" y="5327105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21465A-24EC-DE66-995C-6C980D5CD14C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“Ben”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A636E3-F317-F410-551F-8079161C8D50}"/>
              </a:ext>
            </a:extLst>
          </p:cNvPr>
          <p:cNvSpPr/>
          <p:nvPr/>
        </p:nvSpPr>
        <p:spPr>
          <a:xfrm>
            <a:off x="8689813" y="3243320"/>
            <a:ext cx="3038103" cy="16059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E43AA-7792-E7A3-53FF-BCC3422C3854}"/>
              </a:ext>
            </a:extLst>
          </p:cNvPr>
          <p:cNvSpPr txBox="1"/>
          <p:nvPr/>
        </p:nvSpPr>
        <p:spPr>
          <a:xfrm>
            <a:off x="6700600" y="5367285"/>
            <a:ext cx="2969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in global?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823200B-B2D7-7134-1FE8-59BEE265E768}"/>
              </a:ext>
            </a:extLst>
          </p:cNvPr>
          <p:cNvSpPr/>
          <p:nvPr/>
        </p:nvSpPr>
        <p:spPr>
          <a:xfrm rot="16200000">
            <a:off x="6964367" y="3937985"/>
            <a:ext cx="2442319" cy="3359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65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rgbClr val="CC99FF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Local Scope</a:t>
            </a:r>
          </a:p>
        </p:txBody>
      </p:sp>
    </p:spTree>
    <p:extLst>
      <p:ext uri="{BB962C8B-B14F-4D97-AF65-F5344CB8AC3E}">
        <p14:creationId xmlns:p14="http://schemas.microsoft.com/office/powerpoint/2010/main" val="5814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2189362" y="3325211"/>
            <a:ext cx="83183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“““DOCSTRING”””</a:t>
            </a:r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266950" y="3835260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9326612" y="1729256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9327536" y="2678689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1790644" y="1735114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2134378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 flipH="1" flipV="1">
            <a:off x="7593075" y="784614"/>
            <a:ext cx="1189481" cy="2649773"/>
          </a:xfrm>
          <a:prstGeom prst="bentUpArrow">
            <a:avLst>
              <a:gd name="adj1" fmla="val 14745"/>
              <a:gd name="adj2" fmla="val 15443"/>
              <a:gd name="adj3" fmla="val 15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8842617" y="566736"/>
            <a:ext cx="2795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(parameter1,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4085793" y="1728678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4881807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38086-E06D-42AA-B72F-5F3175B75621}"/>
              </a:ext>
            </a:extLst>
          </p:cNvPr>
          <p:cNvSpPr txBox="1"/>
          <p:nvPr/>
        </p:nvSpPr>
        <p:spPr>
          <a:xfrm>
            <a:off x="266950" y="5835877"/>
            <a:ext cx="364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is in the body?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A563C-A74F-45CA-99B3-DF977C57BC5D}"/>
              </a:ext>
            </a:extLst>
          </p:cNvPr>
          <p:cNvSpPr/>
          <p:nvPr/>
        </p:nvSpPr>
        <p:spPr>
          <a:xfrm rot="19645068">
            <a:off x="1686397" y="5163804"/>
            <a:ext cx="1653020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C8AADCE-37DE-487B-845B-B08E97811B42}"/>
              </a:ext>
            </a:extLst>
          </p:cNvPr>
          <p:cNvSpPr/>
          <p:nvPr/>
        </p:nvSpPr>
        <p:spPr>
          <a:xfrm>
            <a:off x="1617848" y="3985739"/>
            <a:ext cx="1479131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EE2741BE-5692-4D5E-BEDD-45DED207E5CB}"/>
              </a:ext>
            </a:extLst>
          </p:cNvPr>
          <p:cNvSpPr/>
          <p:nvPr/>
        </p:nvSpPr>
        <p:spPr>
          <a:xfrm flipH="1">
            <a:off x="4366662" y="5473534"/>
            <a:ext cx="1189481" cy="523220"/>
          </a:xfrm>
          <a:prstGeom prst="bentUpArrow">
            <a:avLst>
              <a:gd name="adj1" fmla="val 30530"/>
              <a:gd name="adj2" fmla="val 32333"/>
              <a:gd name="adj3" fmla="val 34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C89B81-3CDA-4083-9BC7-5D24D123AB81}"/>
              </a:ext>
            </a:extLst>
          </p:cNvPr>
          <p:cNvSpPr txBox="1"/>
          <p:nvPr/>
        </p:nvSpPr>
        <p:spPr>
          <a:xfrm>
            <a:off x="5664631" y="5622056"/>
            <a:ext cx="2323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What are we returning?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5EEB0E49-8ACD-86C8-B112-B177AA2991B5}"/>
              </a:ext>
            </a:extLst>
          </p:cNvPr>
          <p:cNvSpPr/>
          <p:nvPr/>
        </p:nvSpPr>
        <p:spPr>
          <a:xfrm flipH="1">
            <a:off x="6187817" y="4438573"/>
            <a:ext cx="1189481" cy="523220"/>
          </a:xfrm>
          <a:prstGeom prst="bentUpArrow">
            <a:avLst>
              <a:gd name="adj1" fmla="val 30530"/>
              <a:gd name="adj2" fmla="val 32333"/>
              <a:gd name="adj3" fmla="val 34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745D8-A2B9-C251-68D8-3120F071FEEA}"/>
              </a:ext>
            </a:extLst>
          </p:cNvPr>
          <p:cNvSpPr txBox="1"/>
          <p:nvPr/>
        </p:nvSpPr>
        <p:spPr>
          <a:xfrm>
            <a:off x="7485786" y="4587095"/>
            <a:ext cx="2323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Docstring (Optional)</a:t>
            </a:r>
          </a:p>
        </p:txBody>
      </p:sp>
    </p:spTree>
    <p:extLst>
      <p:ext uri="{BB962C8B-B14F-4D97-AF65-F5344CB8AC3E}">
        <p14:creationId xmlns:p14="http://schemas.microsoft.com/office/powerpoint/2010/main" val="3693851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89D359-2B8E-43EF-A074-2790193F9109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253738B-EDB1-4A11-8EFB-6F42C43BDF90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046B8AA-81D4-4066-B0CB-239A86ADB6A7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D93DB152-ACBE-4AC8-A852-C16E07D8BE38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67CD69D-2288-431C-AD63-29C624CCC2CD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75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B9914-9C32-EA0E-A24B-D3F246A90333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E8767-3EE1-7CE1-EEF1-59E15308565C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03724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B9914-9C32-EA0E-A24B-D3F246A90333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E8767-3EE1-7CE1-EEF1-59E15308565C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EB5A4-D3B3-B293-E57C-D009BED7FB96}"/>
              </a:ext>
            </a:extLst>
          </p:cNvPr>
          <p:cNvSpPr txBox="1"/>
          <p:nvPr/>
        </p:nvSpPr>
        <p:spPr>
          <a:xfrm>
            <a:off x="5232554" y="4436163"/>
            <a:ext cx="2858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global scope and is accessible inside the 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E56574-6867-7CD1-00EB-AE3C6FBB6B4B}"/>
              </a:ext>
            </a:extLst>
          </p:cNvPr>
          <p:cNvSpPr txBox="1"/>
          <p:nvPr/>
        </p:nvSpPr>
        <p:spPr>
          <a:xfrm>
            <a:off x="4535122" y="663143"/>
            <a:ext cx="343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Notice that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is not defined anywhere in the function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596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27B4A-780A-B53E-3071-13774383D650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0362518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DACAFA-6E73-477F-57FC-1FACE2487A50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EDAC0-925C-E6CB-316A-B9A633FAE3AE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030984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DACAFA-6E73-477F-57FC-1FACE2487A50}"/>
              </a:ext>
            </a:extLst>
          </p:cNvPr>
          <p:cNvSpPr/>
          <p:nvPr/>
        </p:nvSpPr>
        <p:spPr>
          <a:xfrm>
            <a:off x="273166" y="44422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33A48C-9CB7-B113-CACB-24E4FE6E67C6}"/>
              </a:ext>
            </a:extLst>
          </p:cNvPr>
          <p:cNvSpPr/>
          <p:nvPr/>
        </p:nvSpPr>
        <p:spPr>
          <a:xfrm>
            <a:off x="7651528" y="1927608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100BF7-D24F-4D63-F429-4DE0FD62B411}"/>
              </a:ext>
            </a:extLst>
          </p:cNvPr>
          <p:cNvSpPr/>
          <p:nvPr/>
        </p:nvSpPr>
        <p:spPr>
          <a:xfrm>
            <a:off x="8689814" y="3243320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62CC9-6618-8456-4487-7A6819CAB4AC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26886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893445" y="4856385"/>
            <a:ext cx="262764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10117425" y="4200236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96E3784-3BCE-8EF1-229A-1A9B727A95F6}"/>
              </a:ext>
            </a:extLst>
          </p:cNvPr>
          <p:cNvSpPr/>
          <p:nvPr/>
        </p:nvSpPr>
        <p:spPr>
          <a:xfrm>
            <a:off x="273166" y="52917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6D91F7-ED43-75F3-46A0-0A9B06B6836E}"/>
              </a:ext>
            </a:extLst>
          </p:cNvPr>
          <p:cNvSpPr/>
          <p:nvPr/>
        </p:nvSpPr>
        <p:spPr>
          <a:xfrm>
            <a:off x="7651528" y="1927608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6C40FE-5D4C-2B9C-9DBB-4C941C8F9DEB}"/>
              </a:ext>
            </a:extLst>
          </p:cNvPr>
          <p:cNvSpPr/>
          <p:nvPr/>
        </p:nvSpPr>
        <p:spPr>
          <a:xfrm>
            <a:off x="8689814" y="3243320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8D02AE-A59A-C671-2996-72CCD72E27EC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23733896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893445" y="4856385"/>
            <a:ext cx="2825902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10117425" y="4200236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96E3784-3BCE-8EF1-229A-1A9B727A95F6}"/>
              </a:ext>
            </a:extLst>
          </p:cNvPr>
          <p:cNvSpPr/>
          <p:nvPr/>
        </p:nvSpPr>
        <p:spPr>
          <a:xfrm>
            <a:off x="273166" y="52917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6D91F7-ED43-75F3-46A0-0A9B06B6836E}"/>
              </a:ext>
            </a:extLst>
          </p:cNvPr>
          <p:cNvSpPr/>
          <p:nvPr/>
        </p:nvSpPr>
        <p:spPr>
          <a:xfrm>
            <a:off x="7651528" y="1927608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6C40FE-5D4C-2B9C-9DBB-4C941C8F9DEB}"/>
              </a:ext>
            </a:extLst>
          </p:cNvPr>
          <p:cNvSpPr/>
          <p:nvPr/>
        </p:nvSpPr>
        <p:spPr>
          <a:xfrm>
            <a:off x="8689814" y="3243320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7987790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8D02AE-A59A-C671-2996-72CCD72E27EC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504042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85C00-EEE6-7032-1F1C-2AF40901DAA9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A5B23-2BAD-1B75-4847-F48E0D0D5D95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627021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85C00-EEE6-7032-1F1C-2AF40901DAA9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A5B23-2BAD-1B75-4847-F48E0D0D5D95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A8684-A2CB-E44A-6616-38F237FEF34F}"/>
              </a:ext>
            </a:extLst>
          </p:cNvPr>
          <p:cNvSpPr txBox="1"/>
          <p:nvPr/>
        </p:nvSpPr>
        <p:spPr>
          <a:xfrm>
            <a:off x="5099173" y="4436163"/>
            <a:ext cx="2966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local and global scope</a:t>
            </a:r>
            <a:r>
              <a:rPr lang="en-US" sz="2800" dirty="0">
                <a:solidFill>
                  <a:schemeClr val="accent2"/>
                </a:solidFill>
              </a:rPr>
              <a:t>. </a:t>
            </a:r>
            <a:r>
              <a:rPr lang="en-US" sz="2800" dirty="0">
                <a:solidFill>
                  <a:srgbClr val="FFFFFF"/>
                </a:solidFill>
              </a:rPr>
              <a:t>Python will use the local version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993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093C5F-CE5F-4416-9C1B-7E0D243D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24535" cy="483547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is a keyword, standing for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definition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All function definitions must begin with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The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statement must end with a colon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 </a:t>
            </a:r>
            <a:r>
              <a:rPr lang="en-US" dirty="0"/>
              <a:t>is the name you will use to call the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like sin, abs but you need to create your own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are the variables that get values when you call the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You can have 0 or more parameters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separated by commas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Must be in parenthesis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body is a sequence of commands like we've already seen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assignment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multiplication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function calls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–</a:t>
            </a:r>
            <a:r>
              <a:rPr lang="en-US" dirty="0"/>
              <a:t> ends the function and returns data (like the sine of an angle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6"/>
                </a:solidFill>
              </a:rPr>
              <a:t>Important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all the lines of body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That is how Python knows that they are part of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6298243" y="597728"/>
            <a:ext cx="5721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</p:txBody>
      </p:sp>
    </p:spTree>
    <p:extLst>
      <p:ext uri="{BB962C8B-B14F-4D97-AF65-F5344CB8AC3E}">
        <p14:creationId xmlns:p14="http://schemas.microsoft.com/office/powerpoint/2010/main" val="364259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85C00-EEE6-7032-1F1C-2AF40901DAA9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42385879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E0D9142-26CC-73EF-59B9-A45880824C07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FA7A24-F83A-8BF7-FD54-00C1857CA84A}"/>
              </a:ext>
            </a:extLst>
          </p:cNvPr>
          <p:cNvSpPr/>
          <p:nvPr/>
        </p:nvSpPr>
        <p:spPr>
          <a:xfrm>
            <a:off x="7651528" y="1927608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CD5EE2-4DF3-21A8-FD9B-B7E8C225F424}"/>
              </a:ext>
            </a:extLst>
          </p:cNvPr>
          <p:cNvSpPr/>
          <p:nvPr/>
        </p:nvSpPr>
        <p:spPr>
          <a:xfrm>
            <a:off x="8689814" y="3243320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CE3F05-16DB-D324-71D6-058EF472A575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37933224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E0D9142-26CC-73EF-59B9-A45880824C07}"/>
              </a:ext>
            </a:extLst>
          </p:cNvPr>
          <p:cNvSpPr/>
          <p:nvPr/>
        </p:nvSpPr>
        <p:spPr>
          <a:xfrm>
            <a:off x="273166" y="4448113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298962-27CA-3347-DDF0-2AE3301B86A9}"/>
              </a:ext>
            </a:extLst>
          </p:cNvPr>
          <p:cNvSpPr/>
          <p:nvPr/>
        </p:nvSpPr>
        <p:spPr>
          <a:xfrm>
            <a:off x="7651528" y="1927608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10CBAF-6EEB-A54E-DDB6-9A4AECBCF458}"/>
              </a:ext>
            </a:extLst>
          </p:cNvPr>
          <p:cNvSpPr/>
          <p:nvPr/>
        </p:nvSpPr>
        <p:spPr>
          <a:xfrm>
            <a:off x="8689814" y="3243320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D097C4-4531-727F-5BFC-A0B7CA057D15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39877551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9019122" y="5293507"/>
            <a:ext cx="25859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10143972" y="4637358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77874C7-AFB6-9CF0-E6ED-834447586E61}"/>
              </a:ext>
            </a:extLst>
          </p:cNvPr>
          <p:cNvSpPr/>
          <p:nvPr/>
        </p:nvSpPr>
        <p:spPr>
          <a:xfrm>
            <a:off x="273166" y="52976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C38F22-2AC3-2E72-E363-FA575D2B2FA2}"/>
              </a:ext>
            </a:extLst>
          </p:cNvPr>
          <p:cNvSpPr/>
          <p:nvPr/>
        </p:nvSpPr>
        <p:spPr>
          <a:xfrm>
            <a:off x="7651528" y="1927608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41C2CF-EAB7-C87F-EEA5-1088AC2B49E2}"/>
              </a:ext>
            </a:extLst>
          </p:cNvPr>
          <p:cNvSpPr/>
          <p:nvPr/>
        </p:nvSpPr>
        <p:spPr>
          <a:xfrm>
            <a:off x="8689814" y="3243320"/>
            <a:ext cx="3244580" cy="119581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sz="1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CCB80-E7DC-5EEC-3ED3-6403C487FB8A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32448196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D5124-CA2D-3B01-2CD3-5BE272F7FD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75757C-C921-250B-152D-344901D4734A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5878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D5124-CA2D-3B01-2CD3-5BE272F7FD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75757C-C921-250B-152D-344901D4734A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5CFF4F-D5E4-10CC-DDFC-8FB5931FBD20}"/>
              </a:ext>
            </a:extLst>
          </p:cNvPr>
          <p:cNvSpPr txBox="1"/>
          <p:nvPr/>
        </p:nvSpPr>
        <p:spPr>
          <a:xfrm>
            <a:off x="4460718" y="4585103"/>
            <a:ext cx="29665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not defined in the local or global scope</a:t>
            </a:r>
            <a:r>
              <a:rPr lang="en-US" sz="2800" dirty="0">
                <a:solidFill>
                  <a:schemeClr val="accent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406018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474367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76B6D7-C387-23A4-844E-813C53B6AF12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941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76B6D7-C387-23A4-844E-813C53B6AF12}"/>
              </a:ext>
            </a:extLst>
          </p:cNvPr>
          <p:cNvSpPr/>
          <p:nvPr/>
        </p:nvSpPr>
        <p:spPr>
          <a:xfrm>
            <a:off x="273166" y="4013122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25C70-A64A-B3DB-BD9B-81C534B5A398}"/>
              </a:ext>
            </a:extLst>
          </p:cNvPr>
          <p:cNvSpPr txBox="1"/>
          <p:nvPr/>
        </p:nvSpPr>
        <p:spPr>
          <a:xfrm>
            <a:off x="8772342" y="4884660"/>
            <a:ext cx="262764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061161F-AEE4-5C49-0799-A0DD2B94CA4B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614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76B6D7-C387-23A4-844E-813C53B6AF12}"/>
              </a:ext>
            </a:extLst>
          </p:cNvPr>
          <p:cNvSpPr/>
          <p:nvPr/>
        </p:nvSpPr>
        <p:spPr>
          <a:xfrm>
            <a:off x="273166" y="4013122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25C70-A64A-B3DB-BD9B-81C534B5A398}"/>
              </a:ext>
            </a:extLst>
          </p:cNvPr>
          <p:cNvSpPr txBox="1"/>
          <p:nvPr/>
        </p:nvSpPr>
        <p:spPr>
          <a:xfrm>
            <a:off x="8772342" y="4884660"/>
            <a:ext cx="278422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061161F-AEE4-5C49-0799-A0DD2B94CA4B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61272AF0-0CDB-5A3D-EF6A-802A1F7DD77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8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7310-910C-4BA5-A20E-AB369737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Calling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E29CA-6C02-44B9-BA97-A472C5522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general form of a function call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Terminology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argument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 value given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to provide an argument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call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ask Python to execute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by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return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give a value back to where the function was called from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6FA454D-78F3-4652-8EFF-7C48FEBEB96A}"/>
              </a:ext>
            </a:extLst>
          </p:cNvPr>
          <p:cNvSpPr/>
          <p:nvPr/>
        </p:nvSpPr>
        <p:spPr>
          <a:xfrm>
            <a:off x="10384868" y="4140584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638D563-4F9D-2983-7D0A-83C4A5FC410D}"/>
              </a:ext>
            </a:extLst>
          </p:cNvPr>
          <p:cNvSpPr/>
          <p:nvPr/>
        </p:nvSpPr>
        <p:spPr>
          <a:xfrm>
            <a:off x="9645445" y="2320878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6E37A10-BCB9-B9AB-BF71-64D8F2AD2B40}"/>
              </a:ext>
            </a:extLst>
          </p:cNvPr>
          <p:cNvSpPr/>
          <p:nvPr/>
        </p:nvSpPr>
        <p:spPr>
          <a:xfrm>
            <a:off x="10384867" y="1298385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16697-AA8E-1205-0331-85AB74D803EF}"/>
              </a:ext>
            </a:extLst>
          </p:cNvPr>
          <p:cNvSpPr txBox="1"/>
          <p:nvPr/>
        </p:nvSpPr>
        <p:spPr>
          <a:xfrm>
            <a:off x="9880352" y="812539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C5ACC-744B-7E32-EC2E-3F2C434B515E}"/>
              </a:ext>
            </a:extLst>
          </p:cNvPr>
          <p:cNvSpPr txBox="1"/>
          <p:nvPr/>
        </p:nvSpPr>
        <p:spPr>
          <a:xfrm>
            <a:off x="10063232" y="4787727"/>
            <a:ext cx="101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6E648-6413-2D89-6CB9-064BCE981567}"/>
              </a:ext>
            </a:extLst>
          </p:cNvPr>
          <p:cNvSpPr txBox="1"/>
          <p:nvPr/>
        </p:nvSpPr>
        <p:spPr>
          <a:xfrm>
            <a:off x="7911145" y="814388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0B1764-BE13-B89D-4E7E-4CC231890699}"/>
              </a:ext>
            </a:extLst>
          </p:cNvPr>
          <p:cNvSpPr txBox="1"/>
          <p:nvPr/>
        </p:nvSpPr>
        <p:spPr>
          <a:xfrm>
            <a:off x="7987502" y="4246020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D3BF6-F4C1-4540-A6EF-274236DD7A52}"/>
              </a:ext>
            </a:extLst>
          </p:cNvPr>
          <p:cNvSpPr txBox="1"/>
          <p:nvPr/>
        </p:nvSpPr>
        <p:spPr>
          <a:xfrm>
            <a:off x="1070811" y="2333279"/>
            <a:ext cx="684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function_name(arguments)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3DD0F0-16EC-9737-318B-7CC02ACD0ABB}"/>
              </a:ext>
            </a:extLst>
          </p:cNvPr>
          <p:cNvSpPr txBox="1"/>
          <p:nvPr/>
        </p:nvSpPr>
        <p:spPr>
          <a:xfrm>
            <a:off x="1070811" y="2922232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function_name()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DA087-9202-8209-1F69-F700A17B11D3}"/>
              </a:ext>
            </a:extLst>
          </p:cNvPr>
          <p:cNvSpPr txBox="1"/>
          <p:nvPr/>
        </p:nvSpPr>
        <p:spPr>
          <a:xfrm>
            <a:off x="1070811" y="3515089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urier New"/>
                <a:cs typeface="Courier New"/>
              </a:rPr>
              <a:t>function_name</a:t>
            </a:r>
            <a:endParaRPr lang="en-US" sz="36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71F84B-EAEF-CDE1-A7D7-20F1E6BCB7EB}"/>
              </a:ext>
            </a:extLst>
          </p:cNvPr>
          <p:cNvSpPr txBox="1"/>
          <p:nvPr/>
        </p:nvSpPr>
        <p:spPr>
          <a:xfrm>
            <a:off x="5749532" y="3669254"/>
            <a:ext cx="2577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Would not result in a function call</a:t>
            </a:r>
            <a:r>
              <a:rPr lang="en-US" sz="20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5EB79D1-CA94-C2BC-B1D3-EF0585BCAEC9}"/>
              </a:ext>
            </a:extLst>
          </p:cNvPr>
          <p:cNvSpPr/>
          <p:nvPr/>
        </p:nvSpPr>
        <p:spPr>
          <a:xfrm rot="5400000">
            <a:off x="5072022" y="3520471"/>
            <a:ext cx="376991" cy="700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2BA16D-E4EA-8FCB-E25D-D62032B0F6D0}"/>
              </a:ext>
            </a:extLst>
          </p:cNvPr>
          <p:cNvSpPr txBox="1"/>
          <p:nvPr/>
        </p:nvSpPr>
        <p:spPr>
          <a:xfrm>
            <a:off x="8491677" y="2773699"/>
            <a:ext cx="102303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cs typeface="Courier New"/>
              </a:rPr>
              <a:t>Call</a:t>
            </a:r>
          </a:p>
          <a:p>
            <a:r>
              <a:rPr lang="en-US" sz="1600" b="1" dirty="0">
                <a:solidFill>
                  <a:srgbClr val="FFFFFF"/>
                </a:solidFill>
                <a:cs typeface="Courier New"/>
              </a:rPr>
              <a:t>Function</a:t>
            </a:r>
          </a:p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()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2509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56529"/>
          </a:xfrm>
        </p:spPr>
        <p:txBody>
          <a:bodyPr>
            <a:normAutofit/>
          </a:bodyPr>
          <a:lstStyle/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Global Scope</a:t>
            </a:r>
          </a:p>
        </p:txBody>
      </p:sp>
    </p:spTree>
    <p:extLst>
      <p:ext uri="{BB962C8B-B14F-4D97-AF65-F5344CB8AC3E}">
        <p14:creationId xmlns:p14="http://schemas.microsoft.com/office/powerpoint/2010/main" val="29376989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3677" cy="4856529"/>
          </a:xfrm>
        </p:spPr>
        <p:txBody>
          <a:bodyPr>
            <a:normAutofit/>
          </a:bodyPr>
          <a:lstStyle/>
          <a:p>
            <a:r>
              <a:rPr lang="en-US" dirty="0"/>
              <a:t>The difference between print and return </a:t>
            </a:r>
            <a:r>
              <a:rPr lang="en-US"/>
              <a:t>is a point </a:t>
            </a:r>
            <a:r>
              <a:rPr lang="en-US" dirty="0"/>
              <a:t>of confusion year after year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So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be proactive and address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ACF3A-D0DB-F0B8-9AB0-411821970AE4}"/>
              </a:ext>
            </a:extLst>
          </p:cNvPr>
          <p:cNvSpPr txBox="1"/>
          <p:nvPr/>
        </p:nvSpPr>
        <p:spPr>
          <a:xfrm>
            <a:off x="2843788" y="5731986"/>
            <a:ext cx="1281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return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CE0B8-D583-432E-B694-821457933048}"/>
              </a:ext>
            </a:extLst>
          </p:cNvPr>
          <p:cNvSpPr txBox="1"/>
          <p:nvPr/>
        </p:nvSpPr>
        <p:spPr>
          <a:xfrm>
            <a:off x="7948246" y="5731985"/>
            <a:ext cx="1098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print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A2F25AC-E031-4A23-7D1D-737DFF943F34}"/>
              </a:ext>
            </a:extLst>
          </p:cNvPr>
          <p:cNvSpPr/>
          <p:nvPr/>
        </p:nvSpPr>
        <p:spPr>
          <a:xfrm>
            <a:off x="3329643" y="3983166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Are we the same</a:t>
            </a:r>
            <a:r>
              <a:rPr lang="en-US" sz="2800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93756D-4B49-CB76-C3AB-9DA63FBDA039}"/>
              </a:ext>
            </a:extLst>
          </p:cNvPr>
          <p:cNvSpPr/>
          <p:nvPr/>
        </p:nvSpPr>
        <p:spPr>
          <a:xfrm>
            <a:off x="8268964" y="3983165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Eww</a:t>
            </a:r>
            <a:r>
              <a:rPr lang="en-US" sz="2800" b="1" dirty="0">
                <a:solidFill>
                  <a:schemeClr val="accent2"/>
                </a:solidFill>
              </a:rPr>
              <a:t>,</a:t>
            </a:r>
            <a:r>
              <a:rPr lang="en-US" sz="2800" b="1" dirty="0">
                <a:solidFill>
                  <a:srgbClr val="FFFFFF"/>
                </a:solidFill>
              </a:rPr>
              <a:t> no</a:t>
            </a:r>
            <a:r>
              <a:rPr lang="en-US" sz="28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0213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398CEB-BD84-3604-465A-CED66E3E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69" y="1731840"/>
            <a:ext cx="4757615" cy="4835479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pPr>
              <a:buClr>
                <a:schemeClr val="accent2"/>
              </a:buClr>
            </a:pPr>
            <a:r>
              <a:rPr lang="en-US" sz="3200" dirty="0"/>
              <a:t>Debugging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>
              <a:buClr>
                <a:schemeClr val="accent2"/>
              </a:buClr>
            </a:pPr>
            <a:r>
              <a:rPr lang="en-US" sz="3200" dirty="0"/>
              <a:t>Displaying messages to users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AAAB9-6E34-B3ED-2DEF-076C65D2FBAF}"/>
              </a:ext>
            </a:extLst>
          </p:cNvPr>
          <p:cNvSpPr txBox="1">
            <a:spLocks/>
          </p:cNvSpPr>
          <p:nvPr/>
        </p:nvSpPr>
        <p:spPr>
          <a:xfrm>
            <a:off x="6280002" y="1731839"/>
            <a:ext cx="4757615" cy="4835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dirty="0"/>
              <a:t>Used to end the execution of the function call and </a:t>
            </a:r>
            <a:r>
              <a:rPr lang="en-US" sz="3200" dirty="0">
                <a:solidFill>
                  <a:schemeClr val="accent2"/>
                </a:solidFill>
              </a:rPr>
              <a:t>“</a:t>
            </a:r>
            <a:r>
              <a:rPr lang="en-US" sz="3200" dirty="0"/>
              <a:t>return</a:t>
            </a:r>
            <a:r>
              <a:rPr lang="en-US" sz="3200" dirty="0">
                <a:solidFill>
                  <a:schemeClr val="accent2"/>
                </a:solidFill>
              </a:rPr>
              <a:t>”</a:t>
            </a:r>
            <a:r>
              <a:rPr lang="en-US" sz="3200" dirty="0"/>
              <a:t> the result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1557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29F2C-4B9A-6073-E4B7-552D1A28FB98}"/>
              </a:ext>
            </a:extLst>
          </p:cNvPr>
          <p:cNvSpPr txBox="1"/>
          <p:nvPr/>
        </p:nvSpPr>
        <p:spPr>
          <a:xfrm>
            <a:off x="1551536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34861-C07A-8EB0-4895-64C074F0E8C3}"/>
              </a:ext>
            </a:extLst>
          </p:cNvPr>
          <p:cNvSpPr txBox="1"/>
          <p:nvPr/>
        </p:nvSpPr>
        <p:spPr>
          <a:xfrm>
            <a:off x="6907369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20578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406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406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</p:txBody>
      </p:sp>
    </p:spTree>
    <p:extLst>
      <p:ext uri="{BB962C8B-B14F-4D97-AF65-F5344CB8AC3E}">
        <p14:creationId xmlns:p14="http://schemas.microsoft.com/office/powerpoint/2010/main" val="42477893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9.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solidFill>
                  <a:schemeClr val="accent6"/>
                </a:solidFill>
              </a:rPr>
              <a:t> v.s.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A76F3-772E-A590-7CE2-2A2752C3A6ED}"/>
              </a:ext>
            </a:extLst>
          </p:cNvPr>
          <p:cNvSpPr txBox="1"/>
          <p:nvPr/>
        </p:nvSpPr>
        <p:spPr>
          <a:xfrm>
            <a:off x="838200" y="2415550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AC573-16D8-EDCA-3485-5A6E0871A8D2}"/>
              </a:ext>
            </a:extLst>
          </p:cNvPr>
          <p:cNvSpPr txBox="1"/>
          <p:nvPr/>
        </p:nvSpPr>
        <p:spPr>
          <a:xfrm>
            <a:off x="4986215" y="3400435"/>
            <a:ext cx="20945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These two functions return the same thing</a:t>
            </a:r>
            <a:r>
              <a:rPr lang="en-US" sz="2800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510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1. </a:t>
            </a:r>
            <a:r>
              <a:rPr lang="en-US" dirty="0"/>
              <a:t>A formal design process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or even a recipe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can help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Especially when you are writing a large program with many programmers</a:t>
            </a:r>
            <a:r>
              <a:rPr lang="en-US" sz="2600" dirty="0">
                <a:solidFill>
                  <a:schemeClr val="accent3"/>
                </a:solidFill>
              </a:rPr>
              <a:t>, </a:t>
            </a:r>
            <a:r>
              <a:rPr lang="en-US" sz="2600" dirty="0"/>
              <a:t>it is easy to get lost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In fact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it is more often impossible to hold the entire program in your head</a:t>
            </a:r>
            <a:r>
              <a:rPr lang="en-US" sz="2600" dirty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en-US" sz="2600" dirty="0"/>
              <a:t>Having a process helps you to figure out where you are and what you should do next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1122185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2. </a:t>
            </a:r>
            <a:r>
              <a:rPr lang="en-US" dirty="0"/>
              <a:t>Functions can be written and then their insides can be forgotten about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Do you know how Python calculates </a:t>
            </a:r>
            <a:r>
              <a:rPr lang="en-US" sz="2600" b="1" dirty="0">
                <a:solidFill>
                  <a:schemeClr val="accent6"/>
                </a:solidFill>
              </a:rPr>
              <a:t>sin()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Do you care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You can successfully use functions without knowing how they are implemented if you know what they take in and what they return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This is very important for large projects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8139387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3. </a:t>
            </a:r>
            <a:r>
              <a:rPr lang="en-US" dirty="0"/>
              <a:t>Start with examples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This helps in communication with the client, helps </a:t>
            </a:r>
            <a:r>
              <a:rPr lang="en-US" sz="2600" dirty="0">
                <a:solidFill>
                  <a:schemeClr val="accent2"/>
                </a:solidFill>
              </a:rPr>
              <a:t>(</a:t>
            </a:r>
            <a:r>
              <a:rPr lang="en-US" sz="2600" dirty="0"/>
              <a:t>a lot</a:t>
            </a:r>
            <a:r>
              <a:rPr lang="en-US" sz="2600" dirty="0">
                <a:solidFill>
                  <a:schemeClr val="accent2"/>
                </a:solidFill>
              </a:rPr>
              <a:t>)</a:t>
            </a:r>
            <a:r>
              <a:rPr lang="en-US" sz="2600" dirty="0"/>
              <a:t> to figure out what the problem really is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and is the core for testing your code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0784590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key part of engineering is the design of objects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processes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systems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Programming</a:t>
            </a:r>
            <a:r>
              <a:rPr lang="en-US" sz="3200" dirty="0"/>
              <a:t> is the design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implementation, testing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documentation of a piece of software that solves a particular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software might be part of a larger system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e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/>
              <a:t>g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avionics software of an aircraft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accounting or human resources software of a business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it represents the solution to a design problem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or part of a design problem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75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5303028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25F33-A5F3-7F83-EB97-0B7B73D8731E}"/>
              </a:ext>
            </a:extLst>
          </p:cNvPr>
          <p:cNvSpPr txBox="1"/>
          <p:nvPr/>
        </p:nvSpPr>
        <p:spPr>
          <a:xfrm>
            <a:off x="573209" y="2032596"/>
            <a:ext cx="571502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* x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6666267" y="727514"/>
            <a:ext cx="4695887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Calling Functions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FD68C-9EC8-973D-D9B7-8AB8F894B70D}"/>
              </a:ext>
            </a:extLst>
          </p:cNvPr>
          <p:cNvSpPr txBox="1"/>
          <p:nvPr/>
        </p:nvSpPr>
        <p:spPr>
          <a:xfrm>
            <a:off x="6823322" y="2032596"/>
            <a:ext cx="46089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function_name(arguments)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3C985-1D8A-B6A2-A208-DB0557C6F924}"/>
              </a:ext>
            </a:extLst>
          </p:cNvPr>
          <p:cNvSpPr txBox="1"/>
          <p:nvPr/>
        </p:nvSpPr>
        <p:spPr>
          <a:xfrm>
            <a:off x="2859894" y="3880792"/>
            <a:ext cx="31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the parameter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97FFC-21E9-BE69-A22D-9A90CD24B30E}"/>
              </a:ext>
            </a:extLst>
          </p:cNvPr>
          <p:cNvSpPr txBox="1"/>
          <p:nvPr/>
        </p:nvSpPr>
        <p:spPr>
          <a:xfrm>
            <a:off x="8853828" y="3217410"/>
            <a:ext cx="30752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the argument </a:t>
            </a: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data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r>
              <a:rPr lang="en-US" sz="2800" dirty="0">
                <a:solidFill>
                  <a:srgbClr val="FFFFFF"/>
                </a:solidFill>
              </a:rPr>
              <a:t> passed to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2800" dirty="0">
                <a:solidFill>
                  <a:srgbClr val="FFFFFF"/>
                </a:solidFill>
              </a:rPr>
              <a:t>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2D858-036F-50A3-9BE8-8490108C82D6}"/>
              </a:ext>
            </a:extLst>
          </p:cNvPr>
          <p:cNvCxnSpPr/>
          <p:nvPr/>
        </p:nvCxnSpPr>
        <p:spPr>
          <a:xfrm flipH="1">
            <a:off x="2778596" y="4353724"/>
            <a:ext cx="259572" cy="713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0FCA7D-A81B-76E1-12AF-7D3434A806EB}"/>
              </a:ext>
            </a:extLst>
          </p:cNvPr>
          <p:cNvCxnSpPr>
            <a:cxnSpLocks/>
          </p:cNvCxnSpPr>
          <p:nvPr/>
        </p:nvCxnSpPr>
        <p:spPr>
          <a:xfrm flipH="1">
            <a:off x="8318741" y="3639902"/>
            <a:ext cx="621191" cy="1393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49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ild, Measure, Learn cycle. One of the key components of the Lean… | by  Dominic Rogers | Medium">
            <a:extLst>
              <a:ext uri="{FF2B5EF4-FFF2-40B4-BE49-F238E27FC236}">
                <a16:creationId xmlns:a16="http://schemas.microsoft.com/office/drawing/2014/main" id="{87417298-090E-4EE5-A5D4-3301DC2D1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56" y="3164378"/>
            <a:ext cx="3385741" cy="338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6637" cy="147211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We will approach programing as an engineering design process and adapt the process you have already seen in 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0D6DF7-D0C8-4F2C-BBCE-205652397438}"/>
              </a:ext>
            </a:extLst>
          </p:cNvPr>
          <p:cNvSpPr/>
          <p:nvPr/>
        </p:nvSpPr>
        <p:spPr>
          <a:xfrm>
            <a:off x="6813754" y="1863345"/>
            <a:ext cx="5208841" cy="381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1C575DA-253E-4F55-9554-038DAB52C264}"/>
              </a:ext>
            </a:extLst>
          </p:cNvPr>
          <p:cNvSpPr txBox="1"/>
          <p:nvPr/>
        </p:nvSpPr>
        <p:spPr>
          <a:xfrm>
            <a:off x="7576646" y="1515781"/>
            <a:ext cx="43021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65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aken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fro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esigning</a:t>
            </a:r>
            <a:r>
              <a:rPr sz="14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Engineer</a:t>
            </a:r>
            <a:r>
              <a:rPr sz="1400" spc="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1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An Introduc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ory</a:t>
            </a:r>
            <a:r>
              <a:rPr sz="1400" spc="-7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6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1400" spc="-15" dirty="0">
                <a:solidFill>
                  <a:schemeClr val="accent1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E3836-63AE-4A5C-8FB8-C311CBC23E8F}"/>
              </a:ext>
            </a:extLst>
          </p:cNvPr>
          <p:cNvSpPr txBox="1"/>
          <p:nvPr/>
        </p:nvSpPr>
        <p:spPr>
          <a:xfrm>
            <a:off x="4357434" y="595625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2EF016C-39E8-4B85-93FC-C61C531DBC2F}"/>
              </a:ext>
            </a:extLst>
          </p:cNvPr>
          <p:cNvSpPr/>
          <p:nvPr/>
        </p:nvSpPr>
        <p:spPr>
          <a:xfrm flipH="1">
            <a:off x="3463167" y="5956255"/>
            <a:ext cx="896702" cy="348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3CF62-1C87-4AD9-B47F-C777828D2DC3}"/>
              </a:ext>
            </a:extLst>
          </p:cNvPr>
          <p:cNvSpPr txBox="1"/>
          <p:nvPr/>
        </p:nvSpPr>
        <p:spPr>
          <a:xfrm>
            <a:off x="4507108" y="4636493"/>
            <a:ext cx="218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is iterative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2919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In the next lecture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are going to talk about a detailed design process for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based on the engineering design processes that are key to any engineering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steps are as follows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413613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Write down what the problem actually is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396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Create some examples that reflect your code solving the problem: input and output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862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At this point a 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solution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 consists of an algorithm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steps defining what your algorithm will do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and a programming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of steps that you will take to code the algorithm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679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Based on the different algorithm and programming plans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decide which is the most promising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047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Start to execute your 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Test as you go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r>
              <a:rPr lang="en-US" dirty="0"/>
              <a:t> </a:t>
            </a:r>
          </a:p>
          <a:p>
            <a:r>
              <a:rPr lang="en-US" dirty="0"/>
              <a:t>You may realize that your algorithm plan doesn</a:t>
            </a:r>
            <a:r>
              <a:rPr lang="en-US" dirty="0">
                <a:solidFill>
                  <a:schemeClr val="accent2"/>
                </a:solidFill>
              </a:rPr>
              <a:t>'</a:t>
            </a:r>
            <a:r>
              <a:rPr lang="en-US" dirty="0"/>
              <a:t>t solve the problem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even that you do not understand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If so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go back to earlier steps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771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Make sure that your original test cases as well as any others that you have thought up work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839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It is critical to realize that programming is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Iterative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will go back and change your algorithm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/>
              <a:t>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write some code during Step 3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might not be able to define a solution without writing some code to solve part of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move back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and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forth in this process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This process is a lot about finding your own mistakes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even for good programmers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most of their time is spent testing and debugging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81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869" y="2586087"/>
            <a:ext cx="8032262" cy="1685825"/>
          </a:xfrm>
        </p:spPr>
        <p:txBody>
          <a:bodyPr>
            <a:noAutofit/>
          </a:bodyPr>
          <a:lstStyle/>
          <a:p>
            <a:pPr algn="ctr"/>
            <a:r>
              <a:rPr lang="en-US" sz="12000" b="1" dirty="0"/>
              <a:t>PRACTICE</a:t>
            </a:r>
            <a:r>
              <a:rPr lang="en-US" sz="12000" b="1" dirty="0">
                <a:solidFill>
                  <a:srgbClr val="CC99F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19FD30-FF9D-49EF-A7CF-A0F96F024FE4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Defining Your Own Functions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DCC0B-F25E-4FFA-9CB4-823A8DBF05C9}"/>
              </a:ext>
            </a:extLst>
          </p:cNvPr>
          <p:cNvSpPr txBox="1"/>
          <p:nvPr/>
        </p:nvSpPr>
        <p:spPr>
          <a:xfrm>
            <a:off x="244637" y="1742379"/>
            <a:ext cx="7371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 function_name(parameters):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1. </a:t>
            </a:r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“““DOCSTRING””” (optional)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2.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that does the thing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3.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 is 	   optional and if it is not 	   included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the same as  	   writing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		</a:t>
            </a:r>
          </a:p>
        </p:txBody>
      </p:sp>
    </p:spTree>
    <p:extLst>
      <p:ext uri="{BB962C8B-B14F-4D97-AF65-F5344CB8AC3E}">
        <p14:creationId xmlns:p14="http://schemas.microsoft.com/office/powerpoint/2010/main" val="24046463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3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go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44300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12443</TotalTime>
  <Words>4127</Words>
  <Application>Microsoft Macintosh PowerPoint</Application>
  <PresentationFormat>Widescreen</PresentationFormat>
  <Paragraphs>844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Consolas</vt:lpstr>
      <vt:lpstr>Courier New</vt:lpstr>
      <vt:lpstr>Segoe UI</vt:lpstr>
      <vt:lpstr>Wingdings</vt:lpstr>
      <vt:lpstr>APS106_Theme</vt:lpstr>
      <vt:lpstr>writing your own function.</vt:lpstr>
      <vt:lpstr>This Week’s Content</vt:lpstr>
      <vt:lpstr>Defining Your Own Functions</vt:lpstr>
      <vt:lpstr>Function Definitions</vt:lpstr>
      <vt:lpstr>Function Definitions</vt:lpstr>
      <vt:lpstr>Calling Functions</vt:lpstr>
      <vt:lpstr>Function Definitions</vt:lpstr>
      <vt:lpstr>Function Definitions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Docstring</vt:lpstr>
      <vt:lpstr>Docstring</vt:lpstr>
      <vt:lpstr>Docstring</vt:lpstr>
      <vt:lpstr>Docstring</vt:lpstr>
      <vt:lpstr>Breakout Session 1</vt:lpstr>
      <vt:lpstr>More Stuff You Can Do With Functions</vt:lpstr>
      <vt:lpstr>Variable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print v.s. return</vt:lpstr>
      <vt:lpstr>print</vt:lpstr>
      <vt:lpstr>print</vt:lpstr>
      <vt:lpstr>print</vt:lpstr>
      <vt:lpstr>print v.s. return</vt:lpstr>
      <vt:lpstr>From Functions to Programs</vt:lpstr>
      <vt:lpstr>From Functions to Programs</vt:lpstr>
      <vt:lpstr>From Functions to Programs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PRACTICE!</vt:lpstr>
      <vt:lpstr>writing your own function.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 Kinsella</cp:lastModifiedBy>
  <cp:revision>105</cp:revision>
  <dcterms:created xsi:type="dcterms:W3CDTF">2021-11-03T00:49:37Z</dcterms:created>
  <dcterms:modified xsi:type="dcterms:W3CDTF">2025-01-15T17:56:26Z</dcterms:modified>
</cp:coreProperties>
</file>