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59" r:id="rId3"/>
    <p:sldId id="345" r:id="rId4"/>
    <p:sldId id="346" r:id="rId5"/>
    <p:sldId id="347" r:id="rId6"/>
    <p:sldId id="348" r:id="rId7"/>
    <p:sldId id="349" r:id="rId8"/>
    <p:sldId id="350" r:id="rId9"/>
    <p:sldId id="351" r:id="rId10"/>
    <p:sldId id="326" r:id="rId11"/>
    <p:sldId id="327" r:id="rId12"/>
    <p:sldId id="329" r:id="rId13"/>
    <p:sldId id="330" r:id="rId14"/>
    <p:sldId id="331" r:id="rId15"/>
    <p:sldId id="332" r:id="rId16"/>
    <p:sldId id="333" r:id="rId17"/>
    <p:sldId id="328" r:id="rId18"/>
    <p:sldId id="335" r:id="rId19"/>
    <p:sldId id="357" r:id="rId20"/>
    <p:sldId id="356" r:id="rId21"/>
    <p:sldId id="334" r:id="rId22"/>
    <p:sldId id="337" r:id="rId23"/>
    <p:sldId id="338" r:id="rId24"/>
    <p:sldId id="340" r:id="rId25"/>
    <p:sldId id="339" r:id="rId26"/>
    <p:sldId id="341" r:id="rId27"/>
    <p:sldId id="342" r:id="rId28"/>
    <p:sldId id="343" r:id="rId29"/>
    <p:sldId id="355" r:id="rId30"/>
    <p:sldId id="352" r:id="rId31"/>
    <p:sldId id="353" r:id="rId32"/>
    <p:sldId id="354" r:id="rId33"/>
    <p:sldId id="266" r:id="rId34"/>
    <p:sldId id="344" r:id="rId35"/>
    <p:sldId id="324" r:id="rId36"/>
    <p:sldId id="32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99"/>
    <a:srgbClr val="FFFFFF"/>
    <a:srgbClr val="00FF00"/>
    <a:srgbClr val="2D2D2D"/>
    <a:srgbClr val="FFD6AD"/>
    <a:srgbClr val="E00BE5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54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161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088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99660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8972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036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23078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2534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08708D-3E86-1CEF-37CF-22281345D474}"/>
              </a:ext>
            </a:extLst>
          </p:cNvPr>
          <p:cNvSpPr txBox="1"/>
          <p:nvPr/>
        </p:nvSpPr>
        <p:spPr>
          <a:xfrm>
            <a:off x="335947" y="5102715"/>
            <a:ext cx="66193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Term Test 1, Thursday at 7:00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Online Term Test Review, Tuesday at 7:30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4 released 6:00 pm Thursday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6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(Online), Practical, Office Hour sessions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There are several ways to repeat a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ve already seen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loops and this week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ll discuss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Do Something </a:t>
            </a:r>
            <a:r>
              <a:rPr lang="en-US" sz="3200" dirty="0">
                <a:solidFill>
                  <a:schemeClr val="accent2"/>
                </a:solidFill>
              </a:rPr>
              <a:t>= </a:t>
            </a:r>
            <a:r>
              <a:rPr lang="en-US" sz="3200" dirty="0"/>
              <a:t>block of code we want to execute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95CF94-14C1-4C94-AC29-DFB3D3A05630}"/>
              </a:ext>
            </a:extLst>
          </p:cNvPr>
          <p:cNvSpPr txBox="1"/>
          <p:nvPr/>
        </p:nvSpPr>
        <p:spPr>
          <a:xfrm>
            <a:off x="6197218" y="1825624"/>
            <a:ext cx="4626588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expression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6197218" y="4226704"/>
            <a:ext cx="5671745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</p:spTree>
    <p:extLst>
      <p:ext uri="{BB962C8B-B14F-4D97-AF65-F5344CB8AC3E}">
        <p14:creationId xmlns:p14="http://schemas.microsoft.com/office/powerpoint/2010/main" val="1488156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starts with the keyword </a:t>
            </a:r>
            <a:r>
              <a:rPr lang="en-US" sz="3200" b="1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5955631" y="1816771"/>
            <a:ext cx="9986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Next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we provide the name of one of more variables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We have called the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but you can call it whatever you like as long as it follows rules for naming a variable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  <a:endParaRPr lang="en-US" sz="3200" dirty="0">
              <a:solidFill>
                <a:srgbClr val="FFD6AD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item1, item2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iterable</a:t>
            </a:r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5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5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 something.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6978316" y="1816771"/>
            <a:ext cx="2586789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0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variable </a:t>
            </a:r>
            <a:r>
              <a:rPr lang="en-US" sz="3200" dirty="0">
                <a:solidFill>
                  <a:srgbClr val="FFD6AD"/>
                </a:solidFill>
                <a:latin typeface="Consolas" panose="020B0609020204030204" pitchFamily="49" charset="0"/>
              </a:rPr>
              <a:t>character</a:t>
            </a:r>
            <a:r>
              <a:rPr lang="en-US" sz="3200" dirty="0"/>
              <a:t> will be bound to each of the items in the sequence in turn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9565105" y="1816771"/>
            <a:ext cx="770021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1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Specify what the values are in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What is the iterable</a:t>
            </a:r>
            <a:r>
              <a:rPr lang="en-US" sz="3200" dirty="0">
                <a:solidFill>
                  <a:schemeClr val="accent2"/>
                </a:solidFill>
              </a:rPr>
              <a:t>?</a:t>
            </a:r>
          </a:p>
          <a:p>
            <a:r>
              <a:rPr lang="en-US" sz="3200" dirty="0"/>
              <a:t>An iterable is an object that can be iterated over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Strings are iterable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we know these from last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Lists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next week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are iterable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>
            <a:off x="10335125" y="1816771"/>
            <a:ext cx="1191127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23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As with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200" dirty="0"/>
              <a:t> loop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the </a:t>
            </a:r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200" dirty="0"/>
              <a:t> loop statement ends with a colon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This is how Python knows you are going to create a new block of code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11526252" y="1816771"/>
            <a:ext cx="180474" cy="553453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054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Indenting four spaces tells Python what lines of code are in that block you want to repeated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‘Sebastian’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868725-F9E4-467E-97E1-982E7DC7B4D5}"/>
              </a:ext>
            </a:extLst>
          </p:cNvPr>
          <p:cNvSpPr/>
          <p:nvPr/>
        </p:nvSpPr>
        <p:spPr>
          <a:xfrm flipH="1">
            <a:off x="6773778" y="2346157"/>
            <a:ext cx="4367464" cy="3392905"/>
          </a:xfrm>
          <a:prstGeom prst="rect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56D8AD5-2DFF-4424-8C20-8AA9AEA38A48}"/>
              </a:ext>
            </a:extLst>
          </p:cNvPr>
          <p:cNvSpPr/>
          <p:nvPr/>
        </p:nvSpPr>
        <p:spPr>
          <a:xfrm>
            <a:off x="6095996" y="5358617"/>
            <a:ext cx="617620" cy="553453"/>
          </a:xfrm>
          <a:prstGeom prst="rightArrow">
            <a:avLst/>
          </a:prstGeom>
          <a:solidFill>
            <a:srgbClr val="E00B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40C392-B8C4-4120-AC91-EE5EC969077B}"/>
              </a:ext>
            </a:extLst>
          </p:cNvPr>
          <p:cNvSpPr txBox="1"/>
          <p:nvPr/>
        </p:nvSpPr>
        <p:spPr>
          <a:xfrm>
            <a:off x="5979692" y="5854465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E00BE5"/>
                </a:solidFill>
              </a:rPr>
              <a:t>Indent</a:t>
            </a:r>
          </a:p>
        </p:txBody>
      </p:sp>
    </p:spTree>
    <p:extLst>
      <p:ext uri="{BB962C8B-B14F-4D97-AF65-F5344CB8AC3E}">
        <p14:creationId xmlns:p14="http://schemas.microsoft.com/office/powerpoint/2010/main" val="3300181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2D2D2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77091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017644-047D-4EC2-85CB-E37A1FFA1BF3}"/>
              </a:ext>
            </a:extLst>
          </p:cNvPr>
          <p:cNvSpPr txBox="1"/>
          <p:nvPr/>
        </p:nvSpPr>
        <p:spPr>
          <a:xfrm>
            <a:off x="5955632" y="745165"/>
            <a:ext cx="5933034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2534636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4E019-A861-0EB3-8FA0-D1464211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2346-0399-EA01-CFF1-F5C65E2D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B663-D1FD-68A6-E27A-B1F60150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7631B1-C723-B42C-CE83-962B867EC38F}"/>
              </a:ext>
            </a:extLst>
          </p:cNvPr>
          <p:cNvSpPr txBox="1"/>
          <p:nvPr/>
        </p:nvSpPr>
        <p:spPr>
          <a:xfrm>
            <a:off x="5955632" y="745165"/>
            <a:ext cx="5933034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3316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for </a:t>
            </a:r>
            <a:r>
              <a:rPr lang="en-US" b="1" dirty="0"/>
              <a:t>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6.2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for </a:t>
            </a:r>
            <a:r>
              <a:rPr lang="en-US" dirty="0"/>
              <a:t>loops on indices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nested loops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6.3</a:t>
            </a:r>
          </a:p>
          <a:p>
            <a:pPr lvl="1"/>
            <a:r>
              <a:rPr lang="en-US" dirty="0"/>
              <a:t>Design 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Cryptography</a:t>
            </a:r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21771-7E4B-3150-B20C-AAD2FB26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FBCDE-5FD9-EA47-ED36-AB010FF7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1C897-E6CA-648F-FB4A-A9ECF429A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What output should we get</a:t>
            </a:r>
            <a:r>
              <a:rPr lang="en-US" sz="3200" dirty="0">
                <a:solidFill>
                  <a:schemeClr val="accent1"/>
                </a:solidFill>
              </a:rPr>
              <a:t>?</a:t>
            </a:r>
          </a:p>
          <a:p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43FDA-E3C9-C56C-2294-F974CADE646D}"/>
              </a:ext>
            </a:extLst>
          </p:cNvPr>
          <p:cNvSpPr txBox="1"/>
          <p:nvPr/>
        </p:nvSpPr>
        <p:spPr>
          <a:xfrm>
            <a:off x="5955632" y="745165"/>
            <a:ext cx="5933034" cy="587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‘</a:t>
            </a:r>
            <a:r>
              <a:rPr lang="en-US" sz="34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Sebastian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34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34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Output: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r>
              <a:rPr lang="en-US" sz="1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267529-175B-C626-A665-EF05098BF85F}"/>
              </a:ext>
            </a:extLst>
          </p:cNvPr>
          <p:cNvSpPr txBox="1"/>
          <p:nvPr/>
        </p:nvSpPr>
        <p:spPr>
          <a:xfrm>
            <a:off x="660728" y="5077633"/>
            <a:ext cx="37696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sz="3200" dirty="0">
                <a:solidFill>
                  <a:srgbClr val="FFFFFF"/>
                </a:solidFill>
              </a:rPr>
              <a:t> holds the value of the last item in the </a:t>
            </a:r>
            <a:r>
              <a:rPr lang="en-US" sz="3200" dirty="0" err="1">
                <a:solidFill>
                  <a:srgbClr val="FFFFFF"/>
                </a:solidFill>
              </a:rPr>
              <a:t>iterable</a:t>
            </a:r>
            <a:r>
              <a:rPr lang="en-US" sz="3200" dirty="0">
                <a:solidFill>
                  <a:srgbClr val="00FF00"/>
                </a:solidFill>
              </a:rPr>
              <a:t>.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9F27F8E9-C933-8C59-CF6E-56A3BF7E1D04}"/>
              </a:ext>
            </a:extLst>
          </p:cNvPr>
          <p:cNvSpPr/>
          <p:nvPr/>
        </p:nvSpPr>
        <p:spPr>
          <a:xfrm>
            <a:off x="4395019" y="6307114"/>
            <a:ext cx="1560613" cy="25239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147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166D3-5EF4-4EC3-9FC4-19FF50EE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loops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72787-D910-4656-91DF-B97AD2F81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997116" cy="4835479"/>
          </a:xfrm>
        </p:spPr>
        <p:txBody>
          <a:bodyPr>
            <a:normAutofit/>
          </a:bodyPr>
          <a:lstStyle/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1"/>
                </a:solidFill>
              </a:rPr>
              <a:t>’</a:t>
            </a:r>
            <a:r>
              <a:rPr lang="en-US" sz="3200" dirty="0"/>
              <a:t>s try it ourselves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40930C-89E2-4CF5-854E-FC08201F946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Your first for loop</a:t>
            </a:r>
          </a:p>
        </p:txBody>
      </p:sp>
    </p:spTree>
    <p:extLst>
      <p:ext uri="{BB962C8B-B14F-4D97-AF65-F5344CB8AC3E}">
        <p14:creationId xmlns:p14="http://schemas.microsoft.com/office/powerpoint/2010/main" val="19676159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ve learned about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and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but when should you use them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</a:p>
          <a:p>
            <a:r>
              <a:rPr lang="en-US" dirty="0"/>
              <a:t>Firstly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all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loops can be written as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vice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versa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1766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>
            <a:normAutofit/>
          </a:bodyPr>
          <a:lstStyle/>
          <a:p>
            <a:r>
              <a:rPr lang="en-US" dirty="0"/>
              <a:t>Problem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You have had your </a:t>
            </a:r>
            <a:r>
              <a:rPr lang="en-US" b="1" dirty="0"/>
              <a:t>DNA </a:t>
            </a:r>
            <a:r>
              <a:rPr lang="en-US" dirty="0"/>
              <a:t>sequenced and each of your chromosomes is represented by a string of nucleotides</a:t>
            </a:r>
            <a:r>
              <a:rPr lang="en-US" dirty="0">
                <a:solidFill>
                  <a:schemeClr val="accent1"/>
                </a:solidFill>
              </a:rPr>
              <a:t>:</a:t>
            </a:r>
            <a:r>
              <a:rPr lang="en-US" dirty="0"/>
              <a:t> adenine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A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thymine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T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guanine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and cytosine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>
                <a:solidFill>
                  <a:schemeClr val="accent1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sz="3600" b="1" dirty="0">
                <a:solidFill>
                  <a:schemeClr val="accent6"/>
                </a:solidFill>
              </a:rPr>
              <a:t>chrome_4 = ATGGGCAA</a:t>
            </a:r>
          </a:p>
          <a:p>
            <a:r>
              <a:rPr lang="en-US" dirty="0"/>
              <a:t>Create a function to count the number of occurrences of a nucleotides.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23B49F-1568-42D8-993B-DE8FF39DAE23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while vs for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EE57FC-F828-4A07-8BFD-F124A1E93A6E}"/>
              </a:ext>
            </a:extLst>
          </p:cNvPr>
          <p:cNvSpPr txBox="1"/>
          <p:nvPr/>
        </p:nvSpPr>
        <p:spPr>
          <a:xfrm>
            <a:off x="1068071" y="5493697"/>
            <a:ext cx="5933034" cy="1138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my_func(chrome_4, ‘A’)</a:t>
            </a:r>
          </a:p>
          <a:p>
            <a:r>
              <a:rPr lang="en-US" sz="3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3</a:t>
            </a:r>
          </a:p>
        </p:txBody>
      </p:sp>
    </p:spTree>
    <p:extLst>
      <p:ext uri="{BB962C8B-B14F-4D97-AF65-F5344CB8AC3E}">
        <p14:creationId xmlns:p14="http://schemas.microsoft.com/office/powerpoint/2010/main" val="1299955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</p:txBody>
      </p:sp>
    </p:spTree>
    <p:extLst>
      <p:ext uri="{BB962C8B-B14F-4D97-AF65-F5344CB8AC3E}">
        <p14:creationId xmlns:p14="http://schemas.microsoft.com/office/powerpoint/2010/main" val="5186119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49E5EC9-D8E2-4AE2-915F-A9B29C8F50E4}"/>
              </a:ext>
            </a:extLst>
          </p:cNvPr>
          <p:cNvCxnSpPr>
            <a:cxnSpLocks/>
          </p:cNvCxnSpPr>
          <p:nvPr/>
        </p:nvCxnSpPr>
        <p:spPr>
          <a:xfrm flipH="1" flipV="1">
            <a:off x="3787386" y="2884785"/>
            <a:ext cx="357610" cy="95701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1732547" y="2406316"/>
            <a:ext cx="2406318" cy="147089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EDAFD77-5E90-4301-B620-919694785654}"/>
              </a:ext>
            </a:extLst>
          </p:cNvPr>
          <p:cNvCxnSpPr>
            <a:cxnSpLocks/>
          </p:cNvCxnSpPr>
          <p:nvPr/>
        </p:nvCxnSpPr>
        <p:spPr>
          <a:xfrm flipV="1">
            <a:off x="4138863" y="1973179"/>
            <a:ext cx="3128211" cy="19040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In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 </a:t>
            </a:r>
            <a:r>
              <a:rPr lang="en-US" dirty="0"/>
              <a:t>loop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(i) </a:t>
            </a:r>
            <a:r>
              <a:rPr lang="en-US" dirty="0"/>
              <a:t>was the index of each character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while in the for loop the loop variable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(character) </a:t>
            </a:r>
            <a:r>
              <a:rPr lang="en-US" dirty="0"/>
              <a:t>is the value of each character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No indexing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[i]</a:t>
            </a:r>
            <a:r>
              <a:rPr lang="en-US" dirty="0"/>
              <a:t> required in the for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935705" y="2382253"/>
            <a:ext cx="1203160" cy="14949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how long the string is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/>
              <a:t>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use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len()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because the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 loop will go through every character of the string exactly once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34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We do not have to worry about incrementing the loop variable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 += 1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dirty="0"/>
              <a:t> as the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takes care of this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D69F02-5144-4878-968A-17B98C301BD7}"/>
              </a:ext>
            </a:extLst>
          </p:cNvPr>
          <p:cNvCxnSpPr>
            <a:cxnSpLocks/>
          </p:cNvCxnSpPr>
          <p:nvPr/>
        </p:nvCxnSpPr>
        <p:spPr>
          <a:xfrm flipH="1" flipV="1">
            <a:off x="2394284" y="3597442"/>
            <a:ext cx="1744581" cy="279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B82ACBF9-B631-4B58-89F1-D9D6E551055E}"/>
              </a:ext>
            </a:extLst>
          </p:cNvPr>
          <p:cNvSpPr/>
          <p:nvPr/>
        </p:nvSpPr>
        <p:spPr>
          <a:xfrm>
            <a:off x="4060658" y="3771015"/>
            <a:ext cx="180474" cy="1804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84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C8562EBF-756B-4824-9356-949FB0D699F5}"/>
              </a:ext>
            </a:extLst>
          </p:cNvPr>
          <p:cNvSpPr txBox="1"/>
          <p:nvPr/>
        </p:nvSpPr>
        <p:spPr>
          <a:xfrm>
            <a:off x="167294" y="1199555"/>
            <a:ext cx="576952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i &lt; len(chrome_4):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chrome_4[i]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 +=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6C7AC3-970D-4D47-853E-5D0B48C8C8D6}"/>
              </a:ext>
            </a:extLst>
          </p:cNvPr>
          <p:cNvSpPr txBox="1"/>
          <p:nvPr/>
        </p:nvSpPr>
        <p:spPr>
          <a:xfrm>
            <a:off x="6314184" y="1199555"/>
            <a:ext cx="576952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counter = 0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character in chrome_4: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character == 'A':</a:t>
            </a:r>
          </a:p>
          <a:p>
            <a:r>
              <a:rPr lang="en-US" sz="28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counter +=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79005-14E1-4EFB-93E0-4F247B713455}"/>
              </a:ext>
            </a:extLst>
          </p:cNvPr>
          <p:cNvSpPr txBox="1"/>
          <p:nvPr/>
        </p:nvSpPr>
        <p:spPr>
          <a:xfrm>
            <a:off x="6319438" y="529384"/>
            <a:ext cx="862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05BD65-40ED-46AD-BB6F-1BEA2E406771}"/>
              </a:ext>
            </a:extLst>
          </p:cNvPr>
          <p:cNvSpPr txBox="1"/>
          <p:nvPr/>
        </p:nvSpPr>
        <p:spPr>
          <a:xfrm>
            <a:off x="167294" y="529384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F4F27FC-38DA-4FD6-8623-75AA5D52D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7" y="3962607"/>
            <a:ext cx="8449030" cy="258763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Differences</a:t>
            </a:r>
          </a:p>
          <a:p>
            <a:r>
              <a:rPr lang="en-US" dirty="0"/>
              <a:t>The for loop is </a:t>
            </a:r>
            <a:r>
              <a:rPr lang="en-US" b="1" dirty="0">
                <a:solidFill>
                  <a:schemeClr val="accent6"/>
                </a:solidFill>
              </a:rPr>
              <a:t>MUCH</a:t>
            </a:r>
            <a:r>
              <a:rPr lang="en-US" dirty="0"/>
              <a:t> easier to read and therefore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desirable when writing code for large collaborative projects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>
                <a:solidFill>
                  <a:schemeClr val="accent2"/>
                </a:solidFill>
              </a:rPr>
              <a:t>#cleancode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854E85-CA6B-4835-B3BC-81BA65999497}"/>
              </a:ext>
            </a:extLst>
          </p:cNvPr>
          <p:cNvSpPr txBox="1"/>
          <p:nvPr/>
        </p:nvSpPr>
        <p:spPr>
          <a:xfrm>
            <a:off x="372979" y="41990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6 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7C0994-CAAE-4DA3-A8F6-3B7623734B2D}"/>
              </a:ext>
            </a:extLst>
          </p:cNvPr>
          <p:cNvSpPr txBox="1"/>
          <p:nvPr/>
        </p:nvSpPr>
        <p:spPr>
          <a:xfrm>
            <a:off x="8466221" y="3254721"/>
            <a:ext cx="172675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0B050"/>
                </a:solidFill>
              </a:rPr>
              <a:t>4 lines</a:t>
            </a:r>
          </a:p>
        </p:txBody>
      </p:sp>
    </p:spTree>
    <p:extLst>
      <p:ext uri="{BB962C8B-B14F-4D97-AF65-F5344CB8AC3E}">
        <p14:creationId xmlns:p14="http://schemas.microsoft.com/office/powerpoint/2010/main" val="252623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3B711-0E83-4839-B9C4-EBE47B8BD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for</a:t>
            </a:r>
            <a:r>
              <a:rPr lang="en-US" b="1" dirty="0"/>
              <a:t> vs </a:t>
            </a:r>
            <a:r>
              <a:rPr lang="en-US" b="1" dirty="0">
                <a:solidFill>
                  <a:schemeClr val="accent6"/>
                </a:solidFill>
              </a:rPr>
              <a:t>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618D0-1A35-4F96-9B10-97A44024E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777789" cy="4835479"/>
          </a:xfrm>
        </p:spPr>
        <p:txBody>
          <a:bodyPr/>
          <a:lstStyle/>
          <a:p>
            <a:r>
              <a:rPr lang="en-US" dirty="0"/>
              <a:t>You should use a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 for </a:t>
            </a:r>
            <a:r>
              <a:rPr lang="en-US" dirty="0"/>
              <a:t>loop when you know how many times the loop should run</a:t>
            </a:r>
            <a:r>
              <a:rPr lang="en-US" dirty="0">
                <a:solidFill>
                  <a:schemeClr val="accent2"/>
                </a:solidFill>
              </a:rPr>
              <a:t>. </a:t>
            </a:r>
          </a:p>
          <a:p>
            <a:r>
              <a:rPr lang="en-US" dirty="0"/>
              <a:t>If you want the loop to break based on a condition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do this until</a:t>
            </a:r>
            <a:r>
              <a:rPr lang="en-US" dirty="0">
                <a:solidFill>
                  <a:schemeClr val="accent2"/>
                </a:solidFill>
              </a:rPr>
              <a:t>….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you should use a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3296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6324494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Customers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Send Promotional Email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416087" y="4496218"/>
            <a:ext cx="11031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Email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24268443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2536797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b="1" dirty="0"/>
              <a:t> </a:t>
            </a:r>
            <a:r>
              <a:rPr lang="en-US" b="1" dirty="0">
                <a:solidFill>
                  <a:schemeClr val="accent2"/>
                </a:solidFill>
              </a:rPr>
              <a:t>&amp;</a:t>
            </a:r>
            <a:r>
              <a:rPr lang="en-US" b="1" dirty="0"/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b="1" dirty="0"/>
              <a:t> Loops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dirty="0"/>
              <a:t> loop or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</a:t>
            </a:r>
            <a:r>
              <a:rPr lang="en-US" dirty="0">
                <a:solidFill>
                  <a:schemeClr val="accent2"/>
                </a:solidFill>
              </a:rPr>
              <a:t>?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19888051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/>
          </a:bodyPr>
          <a:lstStyle/>
          <a:p>
            <a:r>
              <a:rPr lang="en-US" sz="3200" dirty="0"/>
              <a:t>Write a function that takes in a string and returns the number of vowels in the string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count_vowels('Happy Anniversary!')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count_vowels('xyz')</a:t>
            </a:r>
          </a:p>
          <a:p>
            <a:pPr lvl="1"/>
            <a:r>
              <a:rPr lang="en-US" sz="2800" dirty="0">
                <a:solidFill>
                  <a:srgbClr val="00FF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Breakout Session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6C54F-E834-416E-98EA-ADECA9251F71}"/>
              </a:ext>
            </a:extLst>
          </p:cNvPr>
          <p:cNvSpPr txBox="1"/>
          <p:nvPr/>
        </p:nvSpPr>
        <p:spPr>
          <a:xfrm>
            <a:off x="8276795" y="973836"/>
            <a:ext cx="2918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Vowels</a:t>
            </a:r>
            <a:r>
              <a:rPr lang="en-US" sz="2400" b="1" dirty="0">
                <a:solidFill>
                  <a:schemeClr val="accent3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e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i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o</a:t>
            </a:r>
            <a:r>
              <a:rPr lang="en-US" sz="2400" b="1" dirty="0">
                <a:solidFill>
                  <a:schemeClr val="accent3"/>
                </a:solidFill>
              </a:rPr>
              <a:t>,</a:t>
            </a:r>
            <a:r>
              <a:rPr lang="en-US" sz="2400" b="1" dirty="0">
                <a:solidFill>
                  <a:srgbClr val="FFFFFF"/>
                </a:solidFill>
              </a:rPr>
              <a:t> u</a:t>
            </a:r>
            <a:r>
              <a:rPr lang="en-US" sz="2400" b="1" dirty="0">
                <a:solidFill>
                  <a:schemeClr val="accent3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82414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Breakout Session </a:t>
            </a:r>
            <a:r>
              <a:rPr lang="en-US" b="1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825915" cy="4900029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Write a function to return the unique separators in a string of integer codes</a:t>
            </a:r>
            <a:r>
              <a:rPr lang="en-US" sz="3200" dirty="0">
                <a:solidFill>
                  <a:schemeClr val="accent1"/>
                </a:solidFill>
              </a:rPr>
              <a:t>. (</a:t>
            </a:r>
            <a:r>
              <a:rPr lang="en-US" sz="3200" dirty="0"/>
              <a:t>use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en-US" sz="3200" dirty="0"/>
              <a:t>loop</a:t>
            </a:r>
            <a:r>
              <a:rPr lang="en-US" sz="3200" dirty="0">
                <a:solidFill>
                  <a:schemeClr val="accent1"/>
                </a:solidFill>
              </a:rPr>
              <a:t>)</a:t>
            </a:r>
          </a:p>
          <a:p>
            <a:r>
              <a:rPr lang="en-US" sz="3200" dirty="0"/>
              <a:t>The string only contains integers and separators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1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find_seperators('23,613-23;2:45')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',-;:'</a:t>
            </a:r>
          </a:p>
          <a:p>
            <a:r>
              <a:rPr lang="en-US" sz="3200" dirty="0">
                <a:solidFill>
                  <a:schemeClr val="accent6"/>
                </a:solidFill>
              </a:rPr>
              <a:t>Test 2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find_seperators('613-555-3224')</a:t>
            </a:r>
          </a:p>
          <a:p>
            <a:pPr lvl="1"/>
            <a:r>
              <a:rPr lang="en-US" sz="2500" dirty="0">
                <a:solidFill>
                  <a:srgbClr val="00FF00"/>
                </a:solidFill>
                <a:latin typeface="Consolas" panose="020B0609020204030204" pitchFamily="49" charset="0"/>
              </a:rPr>
              <a:t>'-'</a:t>
            </a:r>
          </a:p>
          <a:p>
            <a:pPr lvl="1"/>
            <a:endParaRPr lang="en-US" sz="2800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AD12892-252D-47E8-9C1B-32729A13BC0B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Breakout Session 2</a:t>
            </a:r>
          </a:p>
        </p:txBody>
      </p:sp>
    </p:spTree>
    <p:extLst>
      <p:ext uri="{BB962C8B-B14F-4D97-AF65-F5344CB8AC3E}">
        <p14:creationId xmlns:p14="http://schemas.microsoft.com/office/powerpoint/2010/main" val="3774507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Lecture 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5F37492-86E3-47CA-8641-D7457D28B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073063" cy="483547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Looping over strings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  <a:p>
            <a:r>
              <a:rPr lang="en-US" sz="3600" dirty="0"/>
              <a:t>When to use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for</a:t>
            </a:r>
            <a:r>
              <a:rPr lang="en-US" sz="3600" dirty="0"/>
              <a:t> loop over a </a:t>
            </a:r>
            <a:r>
              <a:rPr lang="en-US" sz="3600" dirty="0">
                <a:solidFill>
                  <a:schemeClr val="accent6"/>
                </a:solidFill>
                <a:latin typeface="Consolas" panose="020B0609020204030204" pitchFamily="49" charset="0"/>
              </a:rPr>
              <a:t>while</a:t>
            </a:r>
            <a:r>
              <a:rPr lang="en-US" sz="3600" dirty="0"/>
              <a:t> loop</a:t>
            </a:r>
            <a:r>
              <a:rPr lang="en-US" sz="36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03043-B86C-43D7-83A2-C89F11DBF43E}"/>
              </a:ext>
            </a:extLst>
          </p:cNvPr>
          <p:cNvSpPr txBox="1"/>
          <p:nvPr/>
        </p:nvSpPr>
        <p:spPr>
          <a:xfrm>
            <a:off x="9354071" y="1029719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Practice</a:t>
            </a:r>
            <a:r>
              <a:rPr lang="en-US" sz="4000" b="1" dirty="0">
                <a:solidFill>
                  <a:schemeClr val="accent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for</a:t>
            </a:r>
            <a:r>
              <a:rPr lang="en-US" dirty="0"/>
              <a:t> loops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607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31784B-D1D2-4AC4-804A-F98336B4D789}"/>
              </a:ext>
            </a:extLst>
          </p:cNvPr>
          <p:cNvSpPr/>
          <p:nvPr/>
        </p:nvSpPr>
        <p:spPr>
          <a:xfrm>
            <a:off x="9893218" y="837312"/>
            <a:ext cx="1940888" cy="1744316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List of Tweets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6B4462-C1F9-4A9B-A463-77B7999D3F7C}"/>
              </a:ext>
            </a:extLst>
          </p:cNvPr>
          <p:cNvSpPr/>
          <p:nvPr/>
        </p:nvSpPr>
        <p:spPr>
          <a:xfrm>
            <a:off x="5276975" y="3120758"/>
            <a:ext cx="3274143" cy="3274143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Does the Tweet contain </a:t>
            </a:r>
            <a:r>
              <a:rPr lang="en-US" sz="2800" b="1" dirty="0">
                <a:solidFill>
                  <a:schemeClr val="accent6"/>
                </a:solidFill>
              </a:rPr>
              <a:t>#</a:t>
            </a:r>
            <a:r>
              <a:rPr lang="en-US" sz="2800" b="1" dirty="0">
                <a:solidFill>
                  <a:srgbClr val="FFFFFF"/>
                </a:solidFill>
              </a:rPr>
              <a:t>cleancode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AB7A9E8-073A-4922-A93D-4FF5B3DCB72A}"/>
              </a:ext>
            </a:extLst>
          </p:cNvPr>
          <p:cNvSpPr/>
          <p:nvPr/>
        </p:nvSpPr>
        <p:spPr>
          <a:xfrm flipH="1">
            <a:off x="2601620" y="4442213"/>
            <a:ext cx="2194559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A0881C-07D1-4F04-9CD5-60FAB9F3BF33}"/>
              </a:ext>
            </a:extLst>
          </p:cNvPr>
          <p:cNvSpPr txBox="1"/>
          <p:nvPr/>
        </p:nvSpPr>
        <p:spPr>
          <a:xfrm>
            <a:off x="1215512" y="4496218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02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02C69A0C-701A-41B7-B899-4F809C7C6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8371185" y="2466100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DE1E47-C1E8-4BBC-BF41-6DF5197226B2}"/>
              </a:ext>
            </a:extLst>
          </p:cNvPr>
          <p:cNvSpPr txBox="1"/>
          <p:nvPr/>
        </p:nvSpPr>
        <p:spPr>
          <a:xfrm>
            <a:off x="7473741" y="1776710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4233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22B7E0-B526-41BC-8024-DD9FE4A9D64C}"/>
              </a:ext>
            </a:extLst>
          </p:cNvPr>
          <p:cNvSpPr/>
          <p:nvPr/>
        </p:nvSpPr>
        <p:spPr>
          <a:xfrm>
            <a:off x="6972611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93C11156-6201-4A89-A9A4-4CC109517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80085DA-82B7-417E-BF68-FAD6F2D9329A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39387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9B6918-D9FC-4A9B-B80E-FCF8629F3CCC}"/>
              </a:ext>
            </a:extLst>
          </p:cNvPr>
          <p:cNvSpPr/>
          <p:nvPr/>
        </p:nvSpPr>
        <p:spPr>
          <a:xfrm>
            <a:off x="752097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A4B1FBC9-8059-45FE-9A9A-DE5CEFE39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4FF112-76AF-417D-B16F-27EBBB040EE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753738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FB3141-7694-41C9-A4A2-62EA1DE6B4FD}"/>
              </a:ext>
            </a:extLst>
          </p:cNvPr>
          <p:cNvSpPr/>
          <p:nvPr/>
        </p:nvSpPr>
        <p:spPr>
          <a:xfrm>
            <a:off x="8077156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2311B441-965F-4B36-8C80-BBB27A5E9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B439F07-59DF-4FB6-A8F6-7B094F94DE33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82746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8632045" y="2571075"/>
            <a:ext cx="500184" cy="5001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8DFFA9F9-8FF5-407F-AEA8-92C0405D6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7C5AACE-98A2-48AA-B9F6-4D83CC2793BF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1405637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C012E-E27C-4455-914A-F84B2E984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Looping </a:t>
            </a:r>
            <a:r>
              <a:rPr lang="en-US" b="1" dirty="0">
                <a:solidFill>
                  <a:schemeClr val="accent6"/>
                </a:solidFill>
              </a:rPr>
              <a:t>(</a:t>
            </a:r>
            <a:r>
              <a:rPr lang="en-US" b="1" dirty="0"/>
              <a:t>Iterating</a:t>
            </a:r>
            <a:r>
              <a:rPr lang="en-US" b="1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51CA-11BF-441F-8DAF-B316636B9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553810" cy="4900029"/>
          </a:xfrm>
        </p:spPr>
        <p:txBody>
          <a:bodyPr>
            <a:normAutofit/>
          </a:bodyPr>
          <a:lstStyle/>
          <a:p>
            <a:r>
              <a:rPr lang="en-US" dirty="0"/>
              <a:t>Looping means repeating something over and over until a particular condition is satisfied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  <a:endParaRPr lang="en-US" dirty="0">
              <a:solidFill>
                <a:schemeClr val="accent6"/>
              </a:solidFill>
            </a:endParaRPr>
          </a:p>
        </p:txBody>
      </p:sp>
      <p:pic>
        <p:nvPicPr>
          <p:cNvPr id="2050" name="Picture 2" descr="You Can Play &amp;#39;Where&amp;#39;s Waldo?&amp;#39; on Google Maps Right Now - Concrete Playground">
            <a:extLst>
              <a:ext uri="{FF2B5EF4-FFF2-40B4-BE49-F238E27FC236}">
                <a16:creationId xmlns:a16="http://schemas.microsoft.com/office/drawing/2014/main" id="{8D377CFF-56ED-4468-9C90-201428D915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6"/>
          <a:stretch/>
        </p:blipFill>
        <p:spPr bwMode="auto">
          <a:xfrm>
            <a:off x="6972611" y="2571075"/>
            <a:ext cx="5219389" cy="416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186EFF4A-61AE-498F-912B-59CDD2A8FA45}"/>
              </a:ext>
            </a:extLst>
          </p:cNvPr>
          <p:cNvSpPr/>
          <p:nvPr/>
        </p:nvSpPr>
        <p:spPr>
          <a:xfrm>
            <a:off x="2437214" y="4318649"/>
            <a:ext cx="2092104" cy="2092104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Check for Waldo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C4C1ACB-F9BD-486E-BED2-7310B8F6952E}"/>
              </a:ext>
            </a:extLst>
          </p:cNvPr>
          <p:cNvSpPr/>
          <p:nvPr/>
        </p:nvSpPr>
        <p:spPr>
          <a:xfrm flipH="1">
            <a:off x="1516346" y="5115214"/>
            <a:ext cx="706612" cy="631231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D5FE98-2EBF-42F1-A953-6551D95D7EFA}"/>
              </a:ext>
            </a:extLst>
          </p:cNvPr>
          <p:cNvSpPr txBox="1"/>
          <p:nvPr/>
        </p:nvSpPr>
        <p:spPr>
          <a:xfrm>
            <a:off x="130238" y="5169219"/>
            <a:ext cx="1385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Yes</a:t>
            </a:r>
            <a:r>
              <a:rPr lang="en-US" sz="2800" b="1" dirty="0">
                <a:solidFill>
                  <a:schemeClr val="accent6"/>
                </a:solidFill>
              </a:rPr>
              <a:t>/</a:t>
            </a:r>
            <a:r>
              <a:rPr lang="en-US" sz="2800" b="1" dirty="0">
                <a:solidFill>
                  <a:srgbClr val="FFFFFF"/>
                </a:solidFill>
              </a:rPr>
              <a:t>No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D7FFD1-4DA1-42D4-9B46-7081327AD7D7}"/>
              </a:ext>
            </a:extLst>
          </p:cNvPr>
          <p:cNvSpPr/>
          <p:nvPr/>
        </p:nvSpPr>
        <p:spPr>
          <a:xfrm>
            <a:off x="6960814" y="5253889"/>
            <a:ext cx="500184" cy="500184"/>
          </a:xfrm>
          <a:prstGeom prst="rect">
            <a:avLst/>
          </a:prstGeom>
          <a:noFill/>
          <a:ln w="5715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Cycle PNG Images, Free Clipart Cycles Download - Free Transparent PNG Logos">
            <a:extLst>
              <a:ext uri="{FF2B5EF4-FFF2-40B4-BE49-F238E27FC236}">
                <a16:creationId xmlns:a16="http://schemas.microsoft.com/office/drawing/2014/main" id="{169F3E34-67A7-44AA-B6F8-7833D4E4F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 flipV="1">
            <a:off x="4798056" y="3296139"/>
            <a:ext cx="1616421" cy="1616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CBAF5D6-B302-4B64-AFEC-3782BBB2F632}"/>
              </a:ext>
            </a:extLst>
          </p:cNvPr>
          <p:cNvSpPr txBox="1"/>
          <p:nvPr/>
        </p:nvSpPr>
        <p:spPr>
          <a:xfrm>
            <a:off x="5172087" y="4982353"/>
            <a:ext cx="15744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Looping</a:t>
            </a:r>
          </a:p>
        </p:txBody>
      </p:sp>
    </p:spTree>
    <p:extLst>
      <p:ext uri="{BB962C8B-B14F-4D97-AF65-F5344CB8AC3E}">
        <p14:creationId xmlns:p14="http://schemas.microsoft.com/office/powerpoint/2010/main" val="3969570690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25865</TotalTime>
  <Words>1642</Words>
  <Application>Microsoft Office PowerPoint</Application>
  <PresentationFormat>Widescreen</PresentationFormat>
  <Paragraphs>381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Consolas</vt:lpstr>
      <vt:lpstr>Courier New</vt:lpstr>
      <vt:lpstr>Segoe UI</vt:lpstr>
      <vt:lpstr>Wingdings</vt:lpstr>
      <vt:lpstr>APS106_Theme</vt:lpstr>
      <vt:lpstr>for loops.</vt:lpstr>
      <vt:lpstr>This Week’s Content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Looping (Iterating)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loops</vt:lpstr>
      <vt:lpstr>for vs while</vt:lpstr>
      <vt:lpstr>for vs while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for vs while</vt:lpstr>
      <vt:lpstr>while &amp; for Loops</vt:lpstr>
      <vt:lpstr>while &amp; for Loops</vt:lpstr>
      <vt:lpstr>while &amp; for Loops</vt:lpstr>
      <vt:lpstr>Breakout Session 1</vt:lpstr>
      <vt:lpstr>Breakout Session 2</vt:lpstr>
      <vt:lpstr>Lecture Recap</vt:lpstr>
      <vt:lpstr>for loops.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127</cp:revision>
  <dcterms:created xsi:type="dcterms:W3CDTF">2021-11-03T00:49:37Z</dcterms:created>
  <dcterms:modified xsi:type="dcterms:W3CDTF">2025-02-10T15:02:18Z</dcterms:modified>
</cp:coreProperties>
</file>