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  <a:srgbClr val="00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9" d="100"/>
          <a:sy n="159" d="100"/>
        </p:scale>
        <p:origin x="-2070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2/26/2014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A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2/26/2014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2/26/2014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2/26/2014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2/26/2014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2/26/2014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2/26/2014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2/26/2014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2/26/2014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2/26/2014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2/26/2014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 algn="r" eaLnBrk="1" latinLnBrk="0" hangingPunct="1"/>
            <a:fld id="{54AB02A5-4FE5-49D9-9E24-09F23B90C450}" type="datetimeFigureOut">
              <a:rPr lang="en-US" smtClean="0"/>
              <a:pPr algn="r" eaLnBrk="1" latinLnBrk="0" hangingPunct="1"/>
              <a:t>2/26/2014</a:t>
            </a:fld>
            <a:endParaRPr lang="en-US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AU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 algn="ctr" eaLnBrk="1" latinLnBrk="0" hangingPunct="1"/>
            <a:fld id="{6294C92D-0306-4E69-9CD3-20855E849650}" type="slidenum">
              <a:rPr kumimoji="0" lang="en-US" smtClean="0"/>
              <a:pPr algn="ctr" eaLnBrk="1" latinLnBrk="0" hangingPunct="1"/>
              <a:t>‹#›</a:t>
            </a:fld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r="24638"/>
          <a:stretch>
            <a:fillRect/>
          </a:stretch>
        </p:blipFill>
        <p:spPr bwMode="auto">
          <a:xfrm>
            <a:off x="1043608" y="1"/>
            <a:ext cx="8100392" cy="10527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31640" y="1700808"/>
            <a:ext cx="6046440" cy="1154559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Scenario: Kingsthorpe Soil Water Evaporation Project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9632" y="3429000"/>
            <a:ext cx="3056384" cy="1054968"/>
          </a:xfrm>
        </p:spPr>
        <p:txBody>
          <a:bodyPr/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AU" sz="1600" dirty="0" smtClean="0"/>
              <a:t>Justin Fainges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AU" sz="1600" dirty="0" smtClean="0"/>
              <a:t>APSIM Developer / Mathematician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AU" sz="1600" dirty="0" smtClean="0"/>
              <a:t>Justin.Fainges@csiro.au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AU" sz="1600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259632" y="4365104"/>
            <a:ext cx="4464496" cy="792088"/>
          </a:xfrm>
          <a:prstGeom prst="rect">
            <a:avLst/>
          </a:prstGeom>
        </p:spPr>
        <p:txBody>
          <a:bodyPr tIns="0">
            <a:normAutofit/>
          </a:bodyPr>
          <a:lstStyle/>
          <a:p>
            <a:pPr marL="27432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AU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Lead Project Researchers</a:t>
            </a:r>
            <a:r>
              <a:rPr kumimoji="0" lang="en-AU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  <a:endParaRPr lang="en-AU" sz="1400" dirty="0" smtClean="0">
              <a:solidFill>
                <a:schemeClr val="tx2">
                  <a:shade val="30000"/>
                  <a:satMod val="150000"/>
                </a:schemeClr>
              </a:solidFill>
            </a:endParaRPr>
          </a:p>
          <a:p>
            <a:pPr marL="27432" lvl="0">
              <a:buClr>
                <a:schemeClr val="accent1"/>
              </a:buClr>
              <a:buSzPct val="80000"/>
              <a:defRPr/>
            </a:pPr>
            <a:r>
              <a:rPr kumimoji="0" lang="en-AU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Jenny </a:t>
            </a:r>
            <a:r>
              <a:rPr kumimoji="0" lang="en-AU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Foley - </a:t>
            </a:r>
            <a:r>
              <a:rPr lang="en-AU" sz="1400" dirty="0" smtClean="0"/>
              <a:t>Department of Natural Resources and Mines </a:t>
            </a:r>
            <a:endParaRPr kumimoji="0" lang="en-AU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shade val="30000"/>
                  <a:satMod val="1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">
              <a:buClr>
                <a:schemeClr val="accent1"/>
              </a:buClr>
              <a:buSzPct val="80000"/>
              <a:defRPr/>
            </a:pPr>
            <a:r>
              <a:rPr lang="en-AU" sz="1600" dirty="0" smtClean="0">
                <a:solidFill>
                  <a:schemeClr val="tx2">
                    <a:shade val="30000"/>
                    <a:satMod val="150000"/>
                  </a:schemeClr>
                </a:solidFill>
              </a:rPr>
              <a:t>Jeremy Whish – </a:t>
            </a:r>
            <a:r>
              <a:rPr lang="en-AU" sz="1600" dirty="0" smtClean="0">
                <a:solidFill>
                  <a:schemeClr val="tx2">
                    <a:shade val="30000"/>
                    <a:satMod val="150000"/>
                  </a:schemeClr>
                </a:solidFill>
              </a:rPr>
              <a:t>CSIRO</a:t>
            </a:r>
            <a:endParaRPr lang="en-AU" sz="1600" dirty="0" smtClean="0">
              <a:solidFill>
                <a:schemeClr val="tx2">
                  <a:shade val="30000"/>
                  <a:satMod val="1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r="24638"/>
          <a:stretch>
            <a:fillRect/>
          </a:stretch>
        </p:blipFill>
        <p:spPr bwMode="auto">
          <a:xfrm>
            <a:off x="1043608" y="1"/>
            <a:ext cx="8100392" cy="10527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19872" y="1124744"/>
            <a:ext cx="2448272" cy="722511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The Trial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9632" y="1988840"/>
            <a:ext cx="5904656" cy="1584176"/>
          </a:xfrm>
        </p:spPr>
        <p:txBody>
          <a:bodyPr/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AU" sz="1600" dirty="0" smtClean="0"/>
              <a:t>Located at Kingsthorpe, QLD. (-27.478, 151.81)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AU" sz="1600" dirty="0" smtClean="0"/>
              <a:t>Long term evaporation of four soils; a black </a:t>
            </a:r>
            <a:r>
              <a:rPr lang="en-AU" sz="1600" dirty="0" err="1" smtClean="0"/>
              <a:t>vertosol</a:t>
            </a:r>
            <a:r>
              <a:rPr lang="en-AU" sz="1600" dirty="0" smtClean="0"/>
              <a:t>, two grey </a:t>
            </a:r>
            <a:r>
              <a:rPr lang="en-AU" sz="1600" dirty="0" err="1" smtClean="0"/>
              <a:t>vertisols</a:t>
            </a:r>
            <a:r>
              <a:rPr lang="en-AU" sz="1600" dirty="0" smtClean="0"/>
              <a:t> and a red </a:t>
            </a:r>
            <a:r>
              <a:rPr lang="en-AU" sz="1600" dirty="0" err="1" smtClean="0"/>
              <a:t>kandosol</a:t>
            </a:r>
            <a:r>
              <a:rPr lang="en-AU" sz="1600" dirty="0" smtClean="0"/>
              <a:t>.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AU" sz="1600" dirty="0" smtClean="0"/>
              <a:t>On going, started early 2010.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AU" sz="1600" dirty="0" smtClean="0"/>
              <a:t>18 soil monolith weighing </a:t>
            </a:r>
            <a:r>
              <a:rPr lang="en-AU" sz="1600" dirty="0" err="1" smtClean="0"/>
              <a:t>lysimeters</a:t>
            </a:r>
            <a:r>
              <a:rPr lang="en-AU" sz="1600" dirty="0" smtClean="0"/>
              <a:t>, 0.6m diameter, 0.8m deep.</a:t>
            </a:r>
          </a:p>
        </p:txBody>
      </p:sp>
      <p:pic>
        <p:nvPicPr>
          <p:cNvPr id="4" name="Picture 2" descr="Lysimeter Farm 02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624" y="3573016"/>
            <a:ext cx="4083050" cy="306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 descr="Wallumbilla 06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80112" y="3573016"/>
            <a:ext cx="1530350" cy="141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 descr="Wallumbilla 00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64288" y="3573016"/>
            <a:ext cx="1549400" cy="142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 descr="Lysimeter Farm 008"/>
          <p:cNvPicPr>
            <a:picLocks noChangeAspect="1" noChangeArrowheads="1"/>
          </p:cNvPicPr>
          <p:nvPr/>
        </p:nvPicPr>
        <p:blipFill>
          <a:blip r:embed="rId6" cstate="print"/>
          <a:srcRect l="14427" r="6723"/>
          <a:stretch>
            <a:fillRect/>
          </a:stretch>
        </p:blipFill>
        <p:spPr bwMode="auto">
          <a:xfrm>
            <a:off x="6372200" y="5229200"/>
            <a:ext cx="1676400" cy="142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r="24638"/>
          <a:stretch>
            <a:fillRect/>
          </a:stretch>
        </p:blipFill>
        <p:spPr bwMode="auto">
          <a:xfrm>
            <a:off x="1043608" y="1"/>
            <a:ext cx="8100392" cy="10527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19872" y="1124744"/>
            <a:ext cx="2448272" cy="722511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The Data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9632" y="1988840"/>
            <a:ext cx="7416824" cy="1944216"/>
          </a:xfrm>
        </p:spPr>
        <p:txBody>
          <a:bodyPr/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AU" sz="1600" dirty="0" smtClean="0"/>
              <a:t>Weight changes are measured every 15 minutes.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AU" sz="1600" dirty="0" smtClean="0"/>
              <a:t>15 minute data points, 4 reps per soil, 4 soils, 3 years - ~ 1.75 million data points.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AU" sz="1600" dirty="0" smtClean="0"/>
              <a:t>Daily weights at midnight were analysed.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AU" sz="1600" dirty="0" smtClean="0"/>
              <a:t>Weather data gathered from on site met station.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AU" sz="1600" dirty="0" smtClean="0"/>
              <a:t>Very messy due to a number of factors (flood, equipment problems, wildlife, etc).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AU" sz="1600" dirty="0" smtClean="0"/>
              <a:t>Looking at the Black </a:t>
            </a:r>
            <a:r>
              <a:rPr lang="en-AU" sz="1600" dirty="0" err="1" smtClean="0"/>
              <a:t>Vertosol</a:t>
            </a:r>
            <a:r>
              <a:rPr lang="en-AU" sz="1600" dirty="0" smtClean="0"/>
              <a:t> soil from Kingsthorpe.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AU" sz="16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419872" y="3861048"/>
            <a:ext cx="2448272" cy="722511"/>
          </a:xfrm>
          <a:prstGeom prst="rect">
            <a:avLst/>
          </a:prstGeom>
        </p:spPr>
        <p:txBody>
          <a:bodyPr anchor="b">
            <a:normAutofit fontScale="975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4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The Task</a:t>
            </a:r>
            <a:endParaRPr kumimoji="0" lang="en-AU" sz="43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259632" y="4725144"/>
            <a:ext cx="5904656" cy="1584176"/>
          </a:xfrm>
          <a:prstGeom prst="rect">
            <a:avLst/>
          </a:prstGeom>
        </p:spPr>
        <p:txBody>
          <a:bodyPr tIns="0">
            <a:normAutofit/>
          </a:bodyPr>
          <a:lstStyle/>
          <a:p>
            <a:pPr marL="27432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kumimoji="0" lang="en-A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 the period of April</a:t>
            </a:r>
            <a:r>
              <a:rPr kumimoji="0" lang="en-AU" sz="16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 to November 18 2010, use APSIM to model a number </a:t>
            </a:r>
            <a:r>
              <a:rPr kumimoji="0" lang="en-AU" sz="1600" b="0" i="0" u="none" strike="noStrike" kern="1200" cap="none" spc="0" normalizeH="0" noProof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of </a:t>
            </a:r>
            <a:r>
              <a:rPr kumimoji="0" lang="en-AU" sz="1600" b="0" i="0" u="none" strike="noStrike" kern="1200" cap="none" spc="0" normalizeH="0" noProof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drying curves</a:t>
            </a:r>
            <a:r>
              <a:rPr kumimoji="0" lang="en-AU" sz="16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27432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lang="en-AU" sz="1600" baseline="0" dirty="0" smtClean="0">
                <a:solidFill>
                  <a:schemeClr val="tx2">
                    <a:shade val="30000"/>
                    <a:satMod val="150000"/>
                  </a:schemeClr>
                </a:solidFill>
              </a:rPr>
              <a:t>Create</a:t>
            </a:r>
            <a:r>
              <a:rPr lang="en-AU" sz="1600" dirty="0" smtClean="0">
                <a:solidFill>
                  <a:schemeClr val="tx2">
                    <a:shade val="30000"/>
                    <a:satMod val="150000"/>
                  </a:schemeClr>
                </a:solidFill>
              </a:rPr>
              <a:t> a met file using data from an Excel spreadsheet.</a:t>
            </a:r>
          </a:p>
          <a:p>
            <a:pPr marL="27432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lang="en-AU" sz="1600" dirty="0" smtClean="0">
                <a:solidFill>
                  <a:schemeClr val="tx2">
                    <a:shade val="30000"/>
                    <a:satMod val="150000"/>
                  </a:schemeClr>
                </a:solidFill>
              </a:rPr>
              <a:t>Turn the observed data into APSIM format.</a:t>
            </a:r>
          </a:p>
          <a:p>
            <a:pPr marL="27432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kumimoji="0" lang="en-A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Create</a:t>
            </a:r>
            <a:r>
              <a:rPr kumimoji="0" lang="en-AU" sz="16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predicted </a:t>
            </a:r>
            <a:r>
              <a:rPr kumimoji="0" lang="en-AU" sz="1600" b="0" i="0" u="none" strike="noStrike" kern="1200" cap="none" spc="0" normalizeH="0" noProof="0" dirty="0" err="1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vs</a:t>
            </a:r>
            <a:r>
              <a:rPr kumimoji="0" lang="en-AU" sz="16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observed plots using the model output.</a:t>
            </a:r>
            <a:endParaRPr kumimoji="0" lang="en-AU" sz="16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30000"/>
                  <a:satMod val="1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r="24638"/>
          <a:stretch>
            <a:fillRect/>
          </a:stretch>
        </p:blipFill>
        <p:spPr bwMode="auto">
          <a:xfrm>
            <a:off x="1043608" y="1"/>
            <a:ext cx="8100392" cy="10527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35696" y="1196752"/>
            <a:ext cx="7056784" cy="722511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Kingsthorpe Raw Data Sample</a:t>
            </a:r>
            <a:endParaRPr lang="en-AU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483768" y="2276872"/>
          <a:ext cx="4361005" cy="4063994"/>
        </p:xfrm>
        <a:graphic>
          <a:graphicData uri="http://schemas.openxmlformats.org/drawingml/2006/table">
            <a:tbl>
              <a:tblPr/>
              <a:tblGrid>
                <a:gridCol w="628073"/>
                <a:gridCol w="777297"/>
                <a:gridCol w="591127"/>
                <a:gridCol w="591127"/>
                <a:gridCol w="591127"/>
                <a:gridCol w="591127"/>
                <a:gridCol w="591127"/>
              </a:tblGrid>
              <a:tr h="184727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Date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Time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Rep1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Rep2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Rep3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Rep4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Mean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</a:tr>
              <a:tr h="184727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7/01/2010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5:00:00 PM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304.4986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305.5842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303.281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312.8969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306.5652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84727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7/01/2010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5:15:00 PM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304.4372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305.5871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303.1087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312.6783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306.4528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4727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7/01/2010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5:30:00 PM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304.5916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305.7027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303.1523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312.7941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306.5602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4727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7/01/2010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5:45:00 PM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304.3906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305.5944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303.1726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312.7966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306.4886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4727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7/01/2010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6:00:00 PM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304.4282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305.4957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302.9885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312.5874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306.375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4727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7/01/2010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6:15:00 PM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304.3775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305.5053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302.9376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312.2647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306.2713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4727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7/01/2010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6:30:00 PM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304.2366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305.5129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302.9055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312.1617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306.2042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4727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7/01/2010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6:45:00 PM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304.391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305.5195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302.9505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311.9469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306.202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4727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7/01/2010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7:00:00 PM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304.433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305.5309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302.9923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312.1801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306.2841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4727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7/01/2010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7:15:00 PM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304.3756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305.4218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303.0455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312.1818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306.2562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4727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7/01/2010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7:30:00 PM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304.2975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305.4226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303.0781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311.9611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306.1898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4727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7/01/2010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7:45:00 PM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304.3271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305.196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302.775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311.9559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306.0635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4727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7/01/2010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8:00:00 PM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304.3357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305.1917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302.6727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311.9516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306.0379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4727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7/01/2010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8:15:00 PM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304.2542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305.313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302.7019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311.8515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306.0302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4727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7/01/2010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8:30:00 PM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304.27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305.2992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302.7176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311.9482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306.0588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4727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7/01/2010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8:45:00 PM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304.2661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305.298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302.7136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311.947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306.0562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4727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7/01/2010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9:00:00 PM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304.2657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305.287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302.7133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311.9358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306.0505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4727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7/01/2010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9:15:00 PM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304.1589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305.3897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302.7174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311.9274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306.0484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4727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7/01/2010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9:30:00 PM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304.2755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305.2603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302.723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311.9085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306.0418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4727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7/01/2010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9:45:00 PM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304.2763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305.2472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302.7239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311.8951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306.0356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4727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7/01/2010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10:00:00 PM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304.4108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305.2639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302.7474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312.0229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306.1113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r="24638"/>
          <a:stretch>
            <a:fillRect/>
          </a:stretch>
        </p:blipFill>
        <p:spPr bwMode="auto">
          <a:xfrm>
            <a:off x="1043608" y="1"/>
            <a:ext cx="8100392" cy="10527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7824" y="1268760"/>
            <a:ext cx="3456384" cy="722511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Daily Weights</a:t>
            </a:r>
            <a:endParaRPr lang="en-AU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9632" y="2636912"/>
            <a:ext cx="7241695" cy="2620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331640" y="1988840"/>
            <a:ext cx="6984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Very messy in some areas. Noise needs to be accounted for and removed if possible.</a:t>
            </a:r>
            <a:endParaRPr lang="en-AU" dirty="0"/>
          </a:p>
        </p:txBody>
      </p:sp>
      <p:sp>
        <p:nvSpPr>
          <p:cNvPr id="8" name="Rectangle 7"/>
          <p:cNvSpPr/>
          <p:nvPr/>
        </p:nvSpPr>
        <p:spPr>
          <a:xfrm>
            <a:off x="1979712" y="3501008"/>
            <a:ext cx="1224136" cy="864096"/>
          </a:xfrm>
          <a:prstGeom prst="rect">
            <a:avLst/>
          </a:prstGeom>
          <a:solidFill>
            <a:srgbClr val="FF7C80">
              <a:alpha val="20000"/>
            </a:srgb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TextBox 15"/>
          <p:cNvSpPr txBox="1"/>
          <p:nvPr/>
        </p:nvSpPr>
        <p:spPr>
          <a:xfrm>
            <a:off x="1403648" y="5373216"/>
            <a:ext cx="698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We will be looking at the highlighted region.</a:t>
            </a: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r="24638"/>
          <a:stretch>
            <a:fillRect/>
          </a:stretch>
        </p:blipFill>
        <p:spPr bwMode="auto">
          <a:xfrm>
            <a:off x="1043608" y="1"/>
            <a:ext cx="8100392" cy="10527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7824" y="1268760"/>
            <a:ext cx="3456384" cy="722511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Drying Curves</a:t>
            </a:r>
            <a:endParaRPr lang="en-AU" dirty="0"/>
          </a:p>
        </p:txBody>
      </p:sp>
      <p:sp>
        <p:nvSpPr>
          <p:cNvPr id="7" name="TextBox 6"/>
          <p:cNvSpPr txBox="1"/>
          <p:nvPr/>
        </p:nvSpPr>
        <p:spPr>
          <a:xfrm>
            <a:off x="1331640" y="1988840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Model 3 periods, 2 April - 4 May, 5 May - 2 July, 11 September – 6 October</a:t>
            </a:r>
            <a:endParaRPr lang="en-AU" dirty="0"/>
          </a:p>
        </p:txBody>
      </p:sp>
      <p:sp>
        <p:nvSpPr>
          <p:cNvPr id="16" name="TextBox 15"/>
          <p:cNvSpPr txBox="1"/>
          <p:nvPr/>
        </p:nvSpPr>
        <p:spPr>
          <a:xfrm>
            <a:off x="1403648" y="5373216"/>
            <a:ext cx="698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We will use all the data available and filter it in APSIM.</a:t>
            </a:r>
            <a:endParaRPr lang="en-AU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9632" y="2564904"/>
            <a:ext cx="7436657" cy="2687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1619672" y="2564904"/>
            <a:ext cx="936104" cy="2304256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/>
          <p:cNvSpPr/>
          <p:nvPr/>
        </p:nvSpPr>
        <p:spPr>
          <a:xfrm>
            <a:off x="2627784" y="2564904"/>
            <a:ext cx="1800200" cy="2304256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 10"/>
          <p:cNvSpPr/>
          <p:nvPr/>
        </p:nvSpPr>
        <p:spPr>
          <a:xfrm>
            <a:off x="6588224" y="2564904"/>
            <a:ext cx="792088" cy="2304256"/>
          </a:xfrm>
          <a:prstGeom prst="rect">
            <a:avLst/>
          </a:prstGeom>
          <a:solidFill>
            <a:schemeClr val="accent6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r="24638"/>
          <a:stretch>
            <a:fillRect/>
          </a:stretch>
        </p:blipFill>
        <p:spPr bwMode="auto">
          <a:xfrm>
            <a:off x="1043608" y="1"/>
            <a:ext cx="8100392" cy="10527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27784" y="1268760"/>
            <a:ext cx="4608512" cy="722511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So How Did We Do?</a:t>
            </a:r>
            <a:endParaRPr lang="en-AU" dirty="0"/>
          </a:p>
        </p:txBody>
      </p:sp>
      <p:sp>
        <p:nvSpPr>
          <p:cNvPr id="16" name="TextBox 15"/>
          <p:cNvSpPr txBox="1"/>
          <p:nvPr/>
        </p:nvSpPr>
        <p:spPr>
          <a:xfrm>
            <a:off x="2159224" y="6237312"/>
            <a:ext cx="4356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This graph looks great but is rubbish. Why?</a:t>
            </a:r>
            <a:endParaRPr lang="en-AU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63688" y="2132856"/>
            <a:ext cx="5887809" cy="4012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TextBox 22"/>
          <p:cNvSpPr txBox="1"/>
          <p:nvPr/>
        </p:nvSpPr>
        <p:spPr>
          <a:xfrm>
            <a:off x="2159224" y="1844824"/>
            <a:ext cx="4068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Observed Weights vs. Predicted Weights</a:t>
            </a: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r="24638"/>
          <a:stretch>
            <a:fillRect/>
          </a:stretch>
        </p:blipFill>
        <p:spPr bwMode="auto">
          <a:xfrm>
            <a:off x="1043608" y="1"/>
            <a:ext cx="8100392" cy="10527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27784" y="1268760"/>
            <a:ext cx="4608512" cy="722511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So How Did We Do?</a:t>
            </a:r>
            <a:endParaRPr lang="en-AU" dirty="0"/>
          </a:p>
        </p:txBody>
      </p:sp>
      <p:sp>
        <p:nvSpPr>
          <p:cNvPr id="16" name="TextBox 15"/>
          <p:cNvSpPr txBox="1"/>
          <p:nvPr/>
        </p:nvSpPr>
        <p:spPr>
          <a:xfrm>
            <a:off x="1475656" y="5877272"/>
            <a:ext cx="6984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Note linearity in deviations. This suggests the error is more in the model parameters than the model itself.</a:t>
            </a:r>
            <a:endParaRPr lang="en-AU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35696" y="1916833"/>
            <a:ext cx="5705634" cy="38884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cxnSp>
        <p:nvCxnSpPr>
          <p:cNvPr id="13" name="Straight Connector 12"/>
          <p:cNvCxnSpPr/>
          <p:nvPr/>
        </p:nvCxnSpPr>
        <p:spPr>
          <a:xfrm flipV="1">
            <a:off x="3491880" y="4797152"/>
            <a:ext cx="1296144" cy="43204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5004048" y="3789040"/>
            <a:ext cx="1152128" cy="14401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4211960" y="3933056"/>
            <a:ext cx="792088" cy="36004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3635896" y="4005064"/>
            <a:ext cx="792088" cy="21602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3635896" y="4437112"/>
            <a:ext cx="864096" cy="43204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Custom 1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C1C405"/>
      </a:accent1>
      <a:accent2>
        <a:srgbClr val="86BE36"/>
      </a:accent2>
      <a:accent3>
        <a:srgbClr val="C32D2E"/>
      </a:accent3>
      <a:accent4>
        <a:srgbClr val="84AA33"/>
      </a:accent4>
      <a:accent5>
        <a:srgbClr val="964305"/>
      </a:accent5>
      <a:accent6>
        <a:srgbClr val="004743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703</TotalTime>
  <Words>500</Words>
  <Application>Microsoft Office PowerPoint</Application>
  <PresentationFormat>On-screen Show (4:3)</PresentationFormat>
  <Paragraphs>190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Solstice</vt:lpstr>
      <vt:lpstr>Scenario: Kingsthorpe Soil Water Evaporation Project</vt:lpstr>
      <vt:lpstr>The Trial</vt:lpstr>
      <vt:lpstr>The Data</vt:lpstr>
      <vt:lpstr>Kingsthorpe Raw Data Sample</vt:lpstr>
      <vt:lpstr>Daily Weights</vt:lpstr>
      <vt:lpstr>Drying Curves</vt:lpstr>
      <vt:lpstr>So How Did We Do?</vt:lpstr>
      <vt:lpstr>So How Did We Do?</vt:lpstr>
    </vt:vector>
  </TitlesOfParts>
  <Company>CSIRO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APSIM Manager 2 Introduction</dc:title>
  <dc:creator>Fainges, Justin (CES, Toowoomba)</dc:creator>
  <cp:lastModifiedBy>Fainges, Justin (CES, Toowoomba)</cp:lastModifiedBy>
  <cp:revision>58</cp:revision>
  <dcterms:created xsi:type="dcterms:W3CDTF">2012-03-05T04:25:36Z</dcterms:created>
  <dcterms:modified xsi:type="dcterms:W3CDTF">2014-02-26T00:57:02Z</dcterms:modified>
</cp:coreProperties>
</file>