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2f9b3ac5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2f9b3ac5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79eada8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79eada8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68593b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68593b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368593b7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368593b7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68593b7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68593b7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68593b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368593b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c79eada8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79eada8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c79eada8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c79eada8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c79eada8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79eada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c79eada8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79eada8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c79eada8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c79eada8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c79eada8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c79eada8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2f9f51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2f9f51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2f9f51b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2f9f51b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c79eada8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c79eada8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2f9b3ac57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92f9b3ac5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c79eada8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79eada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c79eada8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c79eada8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2f9b3ac57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92f9b3ac57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2f9b3ac57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92f9b3ac57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79eada8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79eada8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2f9b3ac57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92f9b3ac57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Machine Learning 2nd Type</a:t>
            </a:r>
            <a:endParaRPr/>
          </a:p>
        </p:txBody>
      </p:sp>
      <p:pic>
        <p:nvPicPr>
          <p:cNvPr id="58" name="Google Shape;58;p13"/>
          <p:cNvPicPr preferRelativeResize="0"/>
          <p:nvPr/>
        </p:nvPicPr>
        <p:blipFill rotWithShape="1">
          <a:blip r:embed="rId3">
            <a:alphaModFix/>
          </a:blip>
          <a:srcRect b="0" l="0" r="0" t="0"/>
          <a:stretch/>
        </p:blipFill>
        <p:spPr>
          <a:xfrm>
            <a:off x="81975" y="138950"/>
            <a:ext cx="8839200" cy="1047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152400"/>
            <a:ext cx="4572000" cy="3429000"/>
          </a:xfrm>
          <a:prstGeom prst="rect">
            <a:avLst/>
          </a:prstGeom>
          <a:noFill/>
          <a:ln>
            <a:noFill/>
          </a:ln>
        </p:spPr>
      </p:pic>
      <p:pic>
        <p:nvPicPr>
          <p:cNvPr id="117" name="Google Shape;117;p22"/>
          <p:cNvPicPr preferRelativeResize="0"/>
          <p:nvPr/>
        </p:nvPicPr>
        <p:blipFill>
          <a:blip r:embed="rId4">
            <a:alphaModFix/>
          </a:blip>
          <a:stretch>
            <a:fillRect/>
          </a:stretch>
        </p:blipFill>
        <p:spPr>
          <a:xfrm>
            <a:off x="4876800" y="152400"/>
            <a:ext cx="4114800" cy="2314575"/>
          </a:xfrm>
          <a:prstGeom prst="rect">
            <a:avLst/>
          </a:prstGeom>
          <a:noFill/>
          <a:ln>
            <a:noFill/>
          </a:ln>
        </p:spPr>
      </p:pic>
      <p:pic>
        <p:nvPicPr>
          <p:cNvPr id="118" name="Google Shape;118;p22"/>
          <p:cNvPicPr preferRelativeResize="0"/>
          <p:nvPr/>
        </p:nvPicPr>
        <p:blipFill>
          <a:blip r:embed="rId5">
            <a:alphaModFix/>
          </a:blip>
          <a:stretch>
            <a:fillRect/>
          </a:stretch>
        </p:blipFill>
        <p:spPr>
          <a:xfrm>
            <a:off x="4876800" y="2619375"/>
            <a:ext cx="4114801" cy="2057400"/>
          </a:xfrm>
          <a:prstGeom prst="rect">
            <a:avLst/>
          </a:prstGeom>
          <a:noFill/>
          <a:ln>
            <a:noFill/>
          </a:ln>
        </p:spPr>
      </p:pic>
      <p:pic>
        <p:nvPicPr>
          <p:cNvPr id="119" name="Google Shape;119;p22"/>
          <p:cNvPicPr preferRelativeResize="0"/>
          <p:nvPr/>
        </p:nvPicPr>
        <p:blipFill rotWithShape="1">
          <a:blip r:embed="rId6">
            <a:alphaModFix/>
          </a:blip>
          <a:srcRect b="0" l="0" r="0" t="0"/>
          <a:stretch/>
        </p:blipFill>
        <p:spPr>
          <a:xfrm>
            <a:off x="8150150" y="4149650"/>
            <a:ext cx="993851" cy="99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152400" y="152400"/>
            <a:ext cx="8796049" cy="4768000"/>
          </a:xfrm>
          <a:prstGeom prst="rect">
            <a:avLst/>
          </a:prstGeom>
          <a:noFill/>
          <a:ln>
            <a:noFill/>
          </a:ln>
        </p:spPr>
      </p:pic>
      <p:pic>
        <p:nvPicPr>
          <p:cNvPr id="125" name="Google Shape;125;p23"/>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Label Classification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Multi-label classification involves predicting zero or more class labels. Unlike normal classification tasks where class labels are mutually exclusive, multi-label classification requires specialized machine learning algorithms that support predicting multiple mutually non-exclusive classes or “labels.”</a:t>
            </a:r>
            <a:endParaRPr>
              <a:latin typeface="Avenir"/>
              <a:ea typeface="Avenir"/>
              <a:cs typeface="Avenir"/>
              <a:sym typeface="Avenir"/>
            </a:endParaRPr>
          </a:p>
        </p:txBody>
      </p:sp>
      <p:pic>
        <p:nvPicPr>
          <p:cNvPr id="132" name="Google Shape;132;p24"/>
          <p:cNvPicPr preferRelativeResize="0"/>
          <p:nvPr/>
        </p:nvPicPr>
        <p:blipFill rotWithShape="1">
          <a:blip r:embed="rId3">
            <a:alphaModFix/>
          </a:blip>
          <a:srcRect b="0" l="0" r="0" t="0"/>
          <a:stretch/>
        </p:blipFill>
        <p:spPr>
          <a:xfrm>
            <a:off x="8150150" y="4149650"/>
            <a:ext cx="993851" cy="99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0" y="216874"/>
            <a:ext cx="9144001" cy="4709763"/>
          </a:xfrm>
          <a:prstGeom prst="rect">
            <a:avLst/>
          </a:prstGeom>
          <a:noFill/>
          <a:ln>
            <a:noFill/>
          </a:ln>
        </p:spPr>
      </p:pic>
      <p:pic>
        <p:nvPicPr>
          <p:cNvPr id="138" name="Google Shape;138;p25"/>
          <p:cNvPicPr preferRelativeResize="0"/>
          <p:nvPr/>
        </p:nvPicPr>
        <p:blipFill rotWithShape="1">
          <a:blip r:embed="rId4">
            <a:alphaModFix/>
          </a:blip>
          <a:srcRect b="0" l="0" r="0" t="0"/>
          <a:stretch/>
        </p:blipFill>
        <p:spPr>
          <a:xfrm>
            <a:off x="8150150" y="4149650"/>
            <a:ext cx="993851" cy="99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52400" y="408650"/>
            <a:ext cx="8839200" cy="3783178"/>
          </a:xfrm>
          <a:prstGeom prst="rect">
            <a:avLst/>
          </a:prstGeom>
          <a:noFill/>
          <a:ln>
            <a:noFill/>
          </a:ln>
        </p:spPr>
      </p:pic>
      <p:pic>
        <p:nvPicPr>
          <p:cNvPr id="144" name="Google Shape;144;p26"/>
          <p:cNvPicPr preferRelativeResize="0"/>
          <p:nvPr/>
        </p:nvPicPr>
        <p:blipFill rotWithShape="1">
          <a:blip r:embed="rId4">
            <a:alphaModFix/>
          </a:blip>
          <a:srcRect b="0" l="0" r="0" t="0"/>
          <a:stretch/>
        </p:blipFill>
        <p:spPr>
          <a:xfrm>
            <a:off x="8150150" y="4149650"/>
            <a:ext cx="993851" cy="993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Imbalanced Classification</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venir"/>
                <a:ea typeface="Avenir"/>
                <a:cs typeface="Avenir"/>
                <a:sym typeface="Avenir"/>
              </a:rPr>
              <a:t>Imbalanced classification refers to a classification predictive modeling problem where the number of examples in the training dataset for each class label is not balanced. That is, where the class distribution is not equal or close to equal, and is instead biased or skewed</a:t>
            </a:r>
            <a:endParaRPr>
              <a:latin typeface="Avenir"/>
              <a:ea typeface="Avenir"/>
              <a:cs typeface="Avenir"/>
              <a:sym typeface="Avenir"/>
            </a:endParaRPr>
          </a:p>
        </p:txBody>
      </p:sp>
      <p:pic>
        <p:nvPicPr>
          <p:cNvPr id="151" name="Google Shape;151;p27"/>
          <p:cNvPicPr preferRelativeResize="0"/>
          <p:nvPr/>
        </p:nvPicPr>
        <p:blipFill>
          <a:blip r:embed="rId3">
            <a:alphaModFix/>
          </a:blip>
          <a:stretch>
            <a:fillRect/>
          </a:stretch>
        </p:blipFill>
        <p:spPr>
          <a:xfrm>
            <a:off x="960225" y="2692363"/>
            <a:ext cx="4286250" cy="2028825"/>
          </a:xfrm>
          <a:prstGeom prst="rect">
            <a:avLst/>
          </a:prstGeom>
          <a:noFill/>
          <a:ln>
            <a:noFill/>
          </a:ln>
        </p:spPr>
      </p:pic>
      <p:pic>
        <p:nvPicPr>
          <p:cNvPr id="152" name="Google Shape;152;p27"/>
          <p:cNvPicPr preferRelativeResize="0"/>
          <p:nvPr/>
        </p:nvPicPr>
        <p:blipFill>
          <a:blip r:embed="rId4">
            <a:alphaModFix/>
          </a:blip>
          <a:stretch>
            <a:fillRect/>
          </a:stretch>
        </p:blipFill>
        <p:spPr>
          <a:xfrm>
            <a:off x="5102800" y="2571750"/>
            <a:ext cx="3897525" cy="2149451"/>
          </a:xfrm>
          <a:prstGeom prst="rect">
            <a:avLst/>
          </a:prstGeom>
          <a:noFill/>
          <a:ln>
            <a:noFill/>
          </a:ln>
        </p:spPr>
      </p:pic>
      <p:pic>
        <p:nvPicPr>
          <p:cNvPr id="153" name="Google Shape;153;p27"/>
          <p:cNvPicPr preferRelativeResize="0"/>
          <p:nvPr/>
        </p:nvPicPr>
        <p:blipFill rotWithShape="1">
          <a:blip r:embed="rId5">
            <a:alphaModFix/>
          </a:blip>
          <a:srcRect b="0" l="0" r="0" t="0"/>
          <a:stretch/>
        </p:blipFill>
        <p:spPr>
          <a:xfrm>
            <a:off x="8150150" y="4149650"/>
            <a:ext cx="993851" cy="99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KNN Algorithm</a:t>
            </a:r>
            <a:endParaRPr/>
          </a:p>
        </p:txBody>
      </p:sp>
      <p:sp>
        <p:nvSpPr>
          <p:cNvPr id="159" name="Google Shape;159;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Algorithms</a:t>
            </a:r>
            <a:endParaRPr/>
          </a:p>
          <a:p>
            <a:pPr indent="-342900" lvl="0" marL="457200" rtl="0" algn="l">
              <a:spcBef>
                <a:spcPts val="1600"/>
              </a:spcBef>
              <a:spcAft>
                <a:spcPts val="0"/>
              </a:spcAft>
              <a:buSzPts val="1800"/>
              <a:buAutoNum type="arabicPeriod"/>
            </a:pPr>
            <a:r>
              <a:rPr lang="en"/>
              <a:t>K-</a:t>
            </a:r>
            <a:r>
              <a:rPr lang="en"/>
              <a:t>Nearest</a:t>
            </a:r>
            <a:r>
              <a:rPr lang="en"/>
              <a:t> Neighbour(KNN)</a:t>
            </a:r>
            <a:endParaRPr/>
          </a:p>
          <a:p>
            <a:pPr indent="-342900" lvl="0" marL="457200" rtl="0" algn="l">
              <a:spcBef>
                <a:spcPts val="0"/>
              </a:spcBef>
              <a:spcAft>
                <a:spcPts val="0"/>
              </a:spcAft>
              <a:buSzPts val="1800"/>
              <a:buAutoNum type="arabicPeriod"/>
            </a:pPr>
            <a:r>
              <a:rPr lang="en"/>
              <a:t>Logistic Regression</a:t>
            </a:r>
            <a:endParaRPr/>
          </a:p>
          <a:p>
            <a:pPr indent="-342900" lvl="0" marL="457200" rtl="0" algn="l">
              <a:spcBef>
                <a:spcPts val="0"/>
              </a:spcBef>
              <a:spcAft>
                <a:spcPts val="0"/>
              </a:spcAft>
              <a:buSzPts val="1800"/>
              <a:buAutoNum type="arabicPeriod"/>
            </a:pPr>
            <a:r>
              <a:rPr lang="en"/>
              <a:t>Decision Tree</a:t>
            </a:r>
            <a:endParaRPr/>
          </a:p>
          <a:p>
            <a:pPr indent="-342900" lvl="0" marL="457200" rtl="0" algn="l">
              <a:spcBef>
                <a:spcPts val="0"/>
              </a:spcBef>
              <a:spcAft>
                <a:spcPts val="0"/>
              </a:spcAft>
              <a:buSzPts val="1800"/>
              <a:buAutoNum type="arabicPeriod"/>
            </a:pPr>
            <a:r>
              <a:rPr lang="en"/>
              <a:t>Support Vector Machine</a:t>
            </a:r>
            <a:endParaRPr/>
          </a:p>
          <a:p>
            <a:pPr indent="-342900" lvl="0" marL="457200" rtl="0" algn="l">
              <a:spcBef>
                <a:spcPts val="0"/>
              </a:spcBef>
              <a:spcAft>
                <a:spcPts val="0"/>
              </a:spcAft>
              <a:buSzPts val="1800"/>
              <a:buAutoNum type="arabicPeriod"/>
            </a:pPr>
            <a:r>
              <a:rPr lang="en"/>
              <a:t>Random Forest</a:t>
            </a:r>
            <a:endParaRPr/>
          </a:p>
        </p:txBody>
      </p:sp>
      <p:pic>
        <p:nvPicPr>
          <p:cNvPr id="160" name="Google Shape;160;p28"/>
          <p:cNvPicPr preferRelativeResize="0"/>
          <p:nvPr/>
        </p:nvPicPr>
        <p:blipFill rotWithShape="1">
          <a:blip r:embed="rId3">
            <a:alphaModFix/>
          </a:blip>
          <a:srcRect b="0" l="0" r="0" t="0"/>
          <a:stretch/>
        </p:blipFill>
        <p:spPr>
          <a:xfrm>
            <a:off x="71500" y="65775"/>
            <a:ext cx="993851" cy="993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52400" y="152400"/>
            <a:ext cx="8602134" cy="4838701"/>
          </a:xfrm>
          <a:prstGeom prst="rect">
            <a:avLst/>
          </a:prstGeom>
          <a:noFill/>
          <a:ln>
            <a:noFill/>
          </a:ln>
        </p:spPr>
      </p:pic>
      <p:pic>
        <p:nvPicPr>
          <p:cNvPr id="166" name="Google Shape;166;p29"/>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0"/>
          <p:cNvPicPr preferRelativeResize="0"/>
          <p:nvPr/>
        </p:nvPicPr>
        <p:blipFill>
          <a:blip r:embed="rId3">
            <a:alphaModFix/>
          </a:blip>
          <a:stretch>
            <a:fillRect/>
          </a:stretch>
        </p:blipFill>
        <p:spPr>
          <a:xfrm>
            <a:off x="152400" y="152400"/>
            <a:ext cx="8827651" cy="4766251"/>
          </a:xfrm>
          <a:prstGeom prst="rect">
            <a:avLst/>
          </a:prstGeom>
          <a:noFill/>
          <a:ln>
            <a:noFill/>
          </a:ln>
        </p:spPr>
      </p:pic>
      <p:pic>
        <p:nvPicPr>
          <p:cNvPr id="172" name="Google Shape;172;p30"/>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1"/>
          <p:cNvPicPr preferRelativeResize="0"/>
          <p:nvPr/>
        </p:nvPicPr>
        <p:blipFill>
          <a:blip r:embed="rId3">
            <a:alphaModFix/>
          </a:blip>
          <a:stretch>
            <a:fillRect/>
          </a:stretch>
        </p:blipFill>
        <p:spPr>
          <a:xfrm>
            <a:off x="152400" y="152400"/>
            <a:ext cx="3857625" cy="3295650"/>
          </a:xfrm>
          <a:prstGeom prst="rect">
            <a:avLst/>
          </a:prstGeom>
          <a:noFill/>
          <a:ln>
            <a:noFill/>
          </a:ln>
        </p:spPr>
      </p:pic>
      <p:pic>
        <p:nvPicPr>
          <p:cNvPr id="178" name="Google Shape;178;p31"/>
          <p:cNvPicPr preferRelativeResize="0"/>
          <p:nvPr/>
        </p:nvPicPr>
        <p:blipFill>
          <a:blip r:embed="rId4">
            <a:alphaModFix/>
          </a:blip>
          <a:stretch>
            <a:fillRect/>
          </a:stretch>
        </p:blipFill>
        <p:spPr>
          <a:xfrm>
            <a:off x="4162425" y="152400"/>
            <a:ext cx="4829175" cy="4808401"/>
          </a:xfrm>
          <a:prstGeom prst="rect">
            <a:avLst/>
          </a:prstGeom>
          <a:noFill/>
          <a:ln>
            <a:noFill/>
          </a:ln>
        </p:spPr>
      </p:pic>
      <p:pic>
        <p:nvPicPr>
          <p:cNvPr id="179" name="Google Shape;179;p31"/>
          <p:cNvPicPr preferRelativeResize="0"/>
          <p:nvPr/>
        </p:nvPicPr>
        <p:blipFill rotWithShape="1">
          <a:blip r:embed="rId5">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222222"/>
                </a:solidFill>
                <a:highlight>
                  <a:srgbClr val="FFFFFF"/>
                </a:highlight>
                <a:latin typeface="Avenir"/>
                <a:ea typeface="Avenir"/>
                <a:cs typeface="Avenir"/>
                <a:sym typeface="Avenir"/>
              </a:rPr>
              <a:t>Machine Learning</a:t>
            </a:r>
            <a:r>
              <a:rPr lang="en" sz="2400">
                <a:solidFill>
                  <a:srgbClr val="222222"/>
                </a:solidFill>
                <a:highlight>
                  <a:srgbClr val="FFFFFF"/>
                </a:highlight>
                <a:latin typeface="Avenir"/>
                <a:ea typeface="Avenir"/>
                <a:cs typeface="Avenir"/>
                <a:sym typeface="Avenir"/>
              </a:rPr>
              <a:t> </a:t>
            </a:r>
            <a:r>
              <a:rPr b="1" lang="en" sz="2400">
                <a:solidFill>
                  <a:srgbClr val="222222"/>
                </a:solidFill>
                <a:highlight>
                  <a:srgbClr val="FFFFFF"/>
                </a:highlight>
                <a:latin typeface="Avenir"/>
                <a:ea typeface="Avenir"/>
                <a:cs typeface="Avenir"/>
                <a:sym typeface="Avenir"/>
              </a:rPr>
              <a:t>Classification</a:t>
            </a:r>
            <a:r>
              <a:rPr lang="en" sz="2400">
                <a:solidFill>
                  <a:srgbClr val="222222"/>
                </a:solidFill>
                <a:highlight>
                  <a:srgbClr val="FFFFFF"/>
                </a:highlight>
                <a:latin typeface="Avenir"/>
                <a:ea typeface="Avenir"/>
                <a:cs typeface="Avenir"/>
                <a:sym typeface="Avenir"/>
              </a:rPr>
              <a:t> is a process of categorizing a given set of data into classes, It can be performed on both structured or unstructured data</a:t>
            </a:r>
            <a:endParaRPr sz="2400">
              <a:latin typeface="Avenir"/>
              <a:ea typeface="Avenir"/>
              <a:cs typeface="Avenir"/>
              <a:sym typeface="Avenir"/>
            </a:endParaRPr>
          </a:p>
        </p:txBody>
      </p:sp>
      <p:pic>
        <p:nvPicPr>
          <p:cNvPr id="65" name="Google Shape;65;p14"/>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152400" y="152400"/>
            <a:ext cx="3943350" cy="3305175"/>
          </a:xfrm>
          <a:prstGeom prst="rect">
            <a:avLst/>
          </a:prstGeom>
          <a:noFill/>
          <a:ln>
            <a:noFill/>
          </a:ln>
        </p:spPr>
      </p:pic>
      <p:pic>
        <p:nvPicPr>
          <p:cNvPr id="185" name="Google Shape;185;p32"/>
          <p:cNvPicPr preferRelativeResize="0"/>
          <p:nvPr/>
        </p:nvPicPr>
        <p:blipFill>
          <a:blip r:embed="rId4">
            <a:alphaModFix/>
          </a:blip>
          <a:stretch>
            <a:fillRect/>
          </a:stretch>
        </p:blipFill>
        <p:spPr>
          <a:xfrm>
            <a:off x="4248150" y="152400"/>
            <a:ext cx="4743450" cy="3557588"/>
          </a:xfrm>
          <a:prstGeom prst="rect">
            <a:avLst/>
          </a:prstGeom>
          <a:noFill/>
          <a:ln>
            <a:noFill/>
          </a:ln>
        </p:spPr>
      </p:pic>
      <p:pic>
        <p:nvPicPr>
          <p:cNvPr id="186" name="Google Shape;186;p32"/>
          <p:cNvPicPr preferRelativeResize="0"/>
          <p:nvPr/>
        </p:nvPicPr>
        <p:blipFill rotWithShape="1">
          <a:blip r:embed="rId5">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a:blip r:embed="rId3">
            <a:alphaModFix/>
          </a:blip>
          <a:stretch>
            <a:fillRect/>
          </a:stretch>
        </p:blipFill>
        <p:spPr>
          <a:xfrm>
            <a:off x="0" y="-10611"/>
            <a:ext cx="9143999" cy="5154111"/>
          </a:xfrm>
          <a:prstGeom prst="rect">
            <a:avLst/>
          </a:prstGeom>
          <a:noFill/>
          <a:ln>
            <a:noFill/>
          </a:ln>
        </p:spPr>
      </p:pic>
      <p:pic>
        <p:nvPicPr>
          <p:cNvPr id="192" name="Google Shape;192;p33"/>
          <p:cNvPicPr preferRelativeResize="0"/>
          <p:nvPr/>
        </p:nvPicPr>
        <p:blipFill rotWithShape="1">
          <a:blip r:embed="rId4">
            <a:alphaModFix/>
          </a:blip>
          <a:srcRect b="0" l="0" r="0" t="0"/>
          <a:stretch/>
        </p:blipFill>
        <p:spPr>
          <a:xfrm>
            <a:off x="8150150" y="-10600"/>
            <a:ext cx="993851" cy="993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 (TP+TN)/(TP+TN+FP+FN)</a:t>
            </a:r>
            <a:endParaRPr/>
          </a:p>
          <a:p>
            <a:pPr indent="0" lvl="0" marL="0" rtl="0" algn="l">
              <a:spcBef>
                <a:spcPts val="1600"/>
              </a:spcBef>
              <a:spcAft>
                <a:spcPts val="0"/>
              </a:spcAft>
              <a:buNone/>
            </a:pPr>
            <a:r>
              <a:rPr lang="en"/>
              <a:t>Precision = TP/(TP/FP)</a:t>
            </a:r>
            <a:endParaRPr/>
          </a:p>
          <a:p>
            <a:pPr indent="0" lvl="0" marL="0" rtl="0" algn="l">
              <a:spcBef>
                <a:spcPts val="1600"/>
              </a:spcBef>
              <a:spcAft>
                <a:spcPts val="0"/>
              </a:spcAft>
              <a:buNone/>
            </a:pPr>
            <a:r>
              <a:rPr lang="en"/>
              <a:t>Recall = TP/(TP+FN)</a:t>
            </a:r>
            <a:endParaRPr/>
          </a:p>
          <a:p>
            <a:pPr indent="0" lvl="0" marL="0" rtl="0" algn="l">
              <a:spcBef>
                <a:spcPts val="1600"/>
              </a:spcBef>
              <a:spcAft>
                <a:spcPts val="0"/>
              </a:spcAft>
              <a:buNone/>
            </a:pPr>
            <a:r>
              <a:rPr lang="en"/>
              <a:t>True_Positive_Rate = TP/(TP+FN)</a:t>
            </a:r>
            <a:endParaRPr/>
          </a:p>
          <a:p>
            <a:pPr indent="0" lvl="0" marL="0" rtl="0" algn="l">
              <a:spcBef>
                <a:spcPts val="1600"/>
              </a:spcBef>
              <a:spcAft>
                <a:spcPts val="0"/>
              </a:spcAft>
              <a:buNone/>
            </a:pPr>
            <a:r>
              <a:rPr lang="en"/>
              <a:t>False_Positive_Rate = FP/(FP+TN)</a:t>
            </a:r>
            <a:endParaRPr/>
          </a:p>
          <a:p>
            <a:pPr indent="0" lvl="0" marL="0" rtl="0" algn="l">
              <a:spcBef>
                <a:spcPts val="1600"/>
              </a:spcBef>
              <a:spcAft>
                <a:spcPts val="1600"/>
              </a:spcAft>
              <a:buNone/>
            </a:pPr>
            <a:r>
              <a:t/>
            </a:r>
            <a:endParaRPr/>
          </a:p>
        </p:txBody>
      </p:sp>
      <p:pic>
        <p:nvPicPr>
          <p:cNvPr id="198" name="Google Shape;198;p34"/>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4" name="Google Shape;204;p35"/>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pic>
        <p:nvPicPr>
          <p:cNvPr id="205" name="Google Shape;205;p35"/>
          <p:cNvPicPr preferRelativeResize="0"/>
          <p:nvPr/>
        </p:nvPicPr>
        <p:blipFill>
          <a:blip r:embed="rId5">
            <a:alphaModFix/>
          </a:blip>
          <a:stretch>
            <a:fillRect/>
          </a:stretch>
        </p:blipFill>
        <p:spPr>
          <a:xfrm>
            <a:off x="5490550" y="673075"/>
            <a:ext cx="3436075" cy="89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latin typeface="Roboto"/>
                <a:ea typeface="Roboto"/>
                <a:cs typeface="Roboto"/>
                <a:sym typeface="Roboto"/>
              </a:rPr>
              <a:t>Categorical Data</a:t>
            </a:r>
            <a:endParaRPr b="1" sz="3000">
              <a:latin typeface="Roboto"/>
              <a:ea typeface="Roboto"/>
              <a:cs typeface="Roboto"/>
              <a:sym typeface="Roboto"/>
            </a:endParaRPr>
          </a:p>
        </p:txBody>
      </p:sp>
      <p:pic>
        <p:nvPicPr>
          <p:cNvPr id="71" name="Google Shape;71;p15"/>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
        <p:nvSpPr>
          <p:cNvPr id="72" name="Google Shape;72;p15"/>
          <p:cNvSpPr txBox="1"/>
          <p:nvPr/>
        </p:nvSpPr>
        <p:spPr>
          <a:xfrm>
            <a:off x="458575" y="912900"/>
            <a:ext cx="7287600" cy="3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Categorical data is when numbers are collected in groups or categories. Categorical data is also data that is collected in an either/or or yes/no situation.</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Analysis of the customer data to predict whether he will buy computer accessories (Target class: Yes or No)</a:t>
            </a:r>
            <a:endParaRPr b="0" i="0" sz="1800" u="none" cap="none" strike="noStrike">
              <a:solidFill>
                <a:srgbClr val="000000"/>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Classifying fruits from features like color, taste, size, weight (Target classes: Apple, Orange, Cherry, Banana)</a:t>
            </a:r>
            <a:endParaRPr b="0" i="0" sz="1800" u="none" cap="none" strike="noStrike">
              <a:solidFill>
                <a:srgbClr val="000000"/>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Gender classification from hair length (Target classes: Male or Female)</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152400"/>
            <a:ext cx="8820851" cy="4838701"/>
          </a:xfrm>
          <a:prstGeom prst="rect">
            <a:avLst/>
          </a:prstGeom>
          <a:noFill/>
          <a:ln>
            <a:noFill/>
          </a:ln>
        </p:spPr>
      </p:pic>
      <p:pic>
        <p:nvPicPr>
          <p:cNvPr id="78" name="Google Shape;78;p16"/>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152400"/>
            <a:ext cx="9144000" cy="5143500"/>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latin typeface="Roboto"/>
                <a:ea typeface="Roboto"/>
                <a:cs typeface="Roboto"/>
                <a:sym typeface="Roboto"/>
              </a:rPr>
              <a:t>Types Of Classification</a:t>
            </a:r>
            <a:endParaRPr b="1" sz="3000">
              <a:latin typeface="Roboto"/>
              <a:ea typeface="Roboto"/>
              <a:cs typeface="Roboto"/>
              <a:sym typeface="Roboto"/>
            </a:endParaRPr>
          </a:p>
        </p:txBody>
      </p:sp>
      <p:pic>
        <p:nvPicPr>
          <p:cNvPr id="90" name="Google Shape;90;p18"/>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
        <p:nvSpPr>
          <p:cNvPr id="91" name="Google Shape;91;p18"/>
          <p:cNvSpPr txBox="1"/>
          <p:nvPr/>
        </p:nvSpPr>
        <p:spPr>
          <a:xfrm>
            <a:off x="458575" y="912900"/>
            <a:ext cx="7287600" cy="3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In Classification we have different types</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Binary Classification</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Multi-Class Classification</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Multi-Label Classification</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Imbalanced Classification </a:t>
            </a:r>
            <a:endParaRPr b="0" i="0" sz="1800" u="none" cap="none" strike="noStrike">
              <a:solidFill>
                <a:srgbClr val="555555"/>
              </a:solidFill>
              <a:highlight>
                <a:srgbClr val="FFFFFF"/>
              </a:highlight>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55555"/>
              </a:solidFill>
              <a:highlight>
                <a:srgbClr val="FFFFFF"/>
              </a:highlight>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latin typeface="Roboto"/>
                <a:ea typeface="Roboto"/>
                <a:cs typeface="Roboto"/>
                <a:sym typeface="Roboto"/>
              </a:rPr>
              <a:t>Binary Classification</a:t>
            </a:r>
            <a:endParaRPr b="1" sz="3000">
              <a:latin typeface="Roboto"/>
              <a:ea typeface="Roboto"/>
              <a:cs typeface="Roboto"/>
              <a:sym typeface="Roboto"/>
            </a:endParaRPr>
          </a:p>
        </p:txBody>
      </p:sp>
      <p:pic>
        <p:nvPicPr>
          <p:cNvPr id="97" name="Google Shape;97;p19"/>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
        <p:nvSpPr>
          <p:cNvPr id="98" name="Google Shape;98;p19"/>
          <p:cNvSpPr txBox="1"/>
          <p:nvPr/>
        </p:nvSpPr>
        <p:spPr>
          <a:xfrm>
            <a:off x="458575" y="912900"/>
            <a:ext cx="7287600" cy="3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venir"/>
                <a:ea typeface="Avenir"/>
                <a:cs typeface="Avenir"/>
                <a:sym typeface="Avenir"/>
              </a:rPr>
              <a:t>Binary Classification:</a:t>
            </a:r>
            <a:r>
              <a:rPr b="0" i="0" lang="en" sz="1800" u="none" cap="none" strike="noStrike">
                <a:solidFill>
                  <a:srgbClr val="000000"/>
                </a:solidFill>
                <a:latin typeface="Avenir"/>
                <a:ea typeface="Avenir"/>
                <a:cs typeface="Avenir"/>
                <a:sym typeface="Avenir"/>
              </a:rPr>
              <a:t> Classification task with two possible outcomes. Eg: 1. Gender classification (Male/Female)</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       2. Email spam detection (spam or not)</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binary classification tasks involve one class that is the normal state and another class that is the abnormal state.</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Popular algorithms that can be used for binary classification include:</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Logistic Regression ( It Supports only for Binary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k-Nearest Neighbors</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Decision Trees</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Support Vector Machine ( It Supports only for Binary )</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Naive Bayes</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52400" y="152400"/>
            <a:ext cx="8833225" cy="4730825"/>
          </a:xfrm>
          <a:prstGeom prst="rect">
            <a:avLst/>
          </a:prstGeom>
          <a:noFill/>
          <a:ln>
            <a:noFill/>
          </a:ln>
        </p:spPr>
      </p:pic>
      <p:pic>
        <p:nvPicPr>
          <p:cNvPr id="104" name="Google Shape;104;p20"/>
          <p:cNvPicPr preferRelativeResize="0"/>
          <p:nvPr/>
        </p:nvPicPr>
        <p:blipFill rotWithShape="1">
          <a:blip r:embed="rId4">
            <a:alphaModFix/>
          </a:blip>
          <a:srcRect b="0" l="0" r="0" t="0"/>
          <a:stretch/>
        </p:blipFill>
        <p:spPr>
          <a:xfrm>
            <a:off x="8090400" y="4081425"/>
            <a:ext cx="993851" cy="99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3000">
                <a:latin typeface="Roboto"/>
                <a:ea typeface="Roboto"/>
                <a:cs typeface="Roboto"/>
                <a:sym typeface="Roboto"/>
              </a:rPr>
              <a:t>Multi-Class Classification</a:t>
            </a:r>
            <a:endParaRPr b="1" sz="3000">
              <a:latin typeface="Roboto"/>
              <a:ea typeface="Roboto"/>
              <a:cs typeface="Roboto"/>
              <a:sym typeface="Roboto"/>
            </a:endParaRPr>
          </a:p>
        </p:txBody>
      </p:sp>
      <p:pic>
        <p:nvPicPr>
          <p:cNvPr id="110" name="Google Shape;110;p21"/>
          <p:cNvPicPr preferRelativeResize="0"/>
          <p:nvPr/>
        </p:nvPicPr>
        <p:blipFill rotWithShape="1">
          <a:blip r:embed="rId3">
            <a:alphaModFix/>
          </a:blip>
          <a:srcRect b="0" l="0" r="0" t="0"/>
          <a:stretch/>
        </p:blipFill>
        <p:spPr>
          <a:xfrm>
            <a:off x="8090400" y="4081425"/>
            <a:ext cx="993851" cy="993851"/>
          </a:xfrm>
          <a:prstGeom prst="rect">
            <a:avLst/>
          </a:prstGeom>
          <a:noFill/>
          <a:ln>
            <a:noFill/>
          </a:ln>
        </p:spPr>
      </p:pic>
      <p:sp>
        <p:nvSpPr>
          <p:cNvPr id="111" name="Google Shape;111;p21"/>
          <p:cNvSpPr txBox="1"/>
          <p:nvPr/>
        </p:nvSpPr>
        <p:spPr>
          <a:xfrm>
            <a:off x="458575" y="912900"/>
            <a:ext cx="7287600" cy="37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Multi-class classification refers to those classification tasks that have more than two class labels</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Eg:1. Face classification.</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     2. Plant species classification.</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venir"/>
                <a:ea typeface="Avenir"/>
                <a:cs typeface="Avenir"/>
                <a:sym typeface="Avenir"/>
              </a:rPr>
              <a:t>Popular algorithms that can be used for multi-class classification:</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k-Nearest Neighbors.</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Decision Trees.</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Naive Bayes.</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Random Forest.</a:t>
            </a:r>
            <a:endParaRPr b="0" i="0" sz="1800" u="none" cap="none" strike="noStrike">
              <a:solidFill>
                <a:srgbClr val="000000"/>
              </a:solidFill>
              <a:latin typeface="Avenir"/>
              <a:ea typeface="Avenir"/>
              <a:cs typeface="Avenir"/>
              <a:sym typeface="Avenir"/>
            </a:endParaRPr>
          </a:p>
          <a:p>
            <a:pPr indent="-342900" lvl="0" marL="457200" marR="0" rtl="0" algn="l">
              <a:lnSpc>
                <a:spcPct val="100000"/>
              </a:lnSpc>
              <a:spcBef>
                <a:spcPts val="0"/>
              </a:spcBef>
              <a:spcAft>
                <a:spcPts val="0"/>
              </a:spcAft>
              <a:buClr>
                <a:srgbClr val="000000"/>
              </a:buClr>
              <a:buSzPts val="1800"/>
              <a:buFont typeface="Avenir"/>
              <a:buChar char="-"/>
            </a:pPr>
            <a:r>
              <a:rPr b="0" i="0" lang="en" sz="1800" u="none" cap="none" strike="noStrike">
                <a:solidFill>
                  <a:srgbClr val="000000"/>
                </a:solidFill>
                <a:latin typeface="Avenir"/>
                <a:ea typeface="Avenir"/>
                <a:cs typeface="Avenir"/>
                <a:sym typeface="Avenir"/>
              </a:rPr>
              <a:t>Gradient Boosting.</a:t>
            </a:r>
            <a:endParaRPr b="0" i="0" sz="1800" u="none" cap="none" strike="noStrike">
              <a:solidFill>
                <a:srgbClr val="00000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