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8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5D5"/>
    <a:srgbClr val="88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D39F6-325B-8D24-ED26-87523CBC8B50}" v="1" dt="2024-10-20T15:29:00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9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асов Владислав Димитриевич" userId="S::v.d.cherkasov@urfu.me::f10c8639-ccc6-42e1-a035-28be26c80487" providerId="AD" clId="Web-{F9DD39F6-325B-8D24-ED26-87523CBC8B50}"/>
    <pc:docChg chg="delSld">
      <pc:chgData name="Черкасов Владислав Димитриевич" userId="S::v.d.cherkasov@urfu.me::f10c8639-ccc6-42e1-a035-28be26c80487" providerId="AD" clId="Web-{F9DD39F6-325B-8D24-ED26-87523CBC8B50}" dt="2024-10-20T15:29:00.427" v="0"/>
      <pc:docMkLst>
        <pc:docMk/>
      </pc:docMkLst>
      <pc:sldChg chg="del">
        <pc:chgData name="Черкасов Владислав Димитриевич" userId="S::v.d.cherkasov@urfu.me::f10c8639-ccc6-42e1-a035-28be26c80487" providerId="AD" clId="Web-{F9DD39F6-325B-8D24-ED26-87523CBC8B50}" dt="2024-10-20T15:29:00.427" v="0"/>
        <pc:sldMkLst>
          <pc:docMk/>
          <pc:sldMk cId="222535383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E8C02-F653-463B-A083-C2DD82FF6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FCBEB3-D485-4CFA-9121-4D2EDBDA8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77DDE5-C06B-4575-AD9D-5A3DDE6D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9D241B-D692-49A7-9F25-5933E887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B5DC7-AE7D-46C9-8DEC-8E169F52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E7CC7-FE98-404F-9194-4B8C455E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98408B-153D-491E-8812-E6509EC88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C919A-242D-4E18-8BCD-B90542EF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2909E-5D9C-4498-9A96-A2CD287E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1130C6-5FDB-45E4-A4FA-71A81F9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79AD4D-B533-40FC-9A95-57D0029BB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B84708-74C7-455D-98B1-4C72F17E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DF3AB-CC82-4785-ACB9-343B1649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846E9-3A9D-43AB-96CE-0F9D4089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8F561E-D2CB-44B4-B484-47969DFC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1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3217D-E12C-417F-8F03-86876FBA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CDEEF-D097-491F-90ED-C329D693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B881F-5BC6-4EE2-A54B-B069CF3F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BD8A01-8700-450E-AF49-6E6C41EB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C4E96-B24C-47BA-B0C7-B03008BA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3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0C33-7394-46C1-A408-BA29857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9B726-AE0F-4651-B34F-C6901863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EF99E-2A3B-413E-B3D3-32D9B5B4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A4D62-286C-4E9F-BD50-932C8FBB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E08C9-4B01-413A-85F9-3A1A471E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DF2B4-E4B5-431B-B079-7DAD9C9C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30C6A-B0D3-4D10-B2A5-C2F5C6D97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9F2705-DDB4-433D-A7D1-B854604B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69E7B7-BC45-46E4-A6BB-9E17C1B8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A6B002-7F02-49F5-92A0-F8024997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8773F0-6AF0-4CF5-A785-A00975FE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07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F2BB0-8169-4BDA-A17D-6CE543B1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46F488-B4D8-4902-8F4F-558C63E0F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C1DC68-3D7B-414C-87A9-9326A347E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19EFB0-20C3-4903-9AB1-21AE1153D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05673A-662F-4D2D-96A2-21BC933E4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B3D7E3-BE34-43F8-B719-E1B7C812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E827DF-62CE-457F-92A1-07DC405E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FB9F2E-F291-4282-8601-63C36706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2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3DE0D-27C3-4155-8091-02439876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0D56DA-BEDC-4A19-BFFC-3F056C7A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EEF8C3-FBEB-49FE-A868-8D98E844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28E544-32AA-46C3-90C5-6F69AAE6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A15A74-07A5-4E5F-BF24-88AC7011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54409C-6055-4746-8653-E3C551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7F2393-8807-43E2-88CD-39ED6E9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B901F-1604-4126-B11E-48BB6781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34BD53-6BBF-4140-ACC8-75BACF80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4C5A4-02E7-4FA6-9214-90F2A7FB7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8D463D-91F4-40DC-9DA2-EF068110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E119F-5F4B-4C16-A505-72EEAE28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EF470C-29D6-4398-90F8-0C7C721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14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C5FF8-691E-4196-8779-48080535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7F912A-8806-435E-8BD6-EB07B5056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803503-72A5-4ED0-BD9E-56794B239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0F1049-5880-44E3-9567-90D0C841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30D855-D17B-443F-BD1A-17E26A30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9D7026-2F73-4518-AB81-4038F12E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1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E0BAC-2E2E-4591-AF4C-1D37E070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12930-CB2A-4DA9-8B24-FDBFFB6E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C2D21F-4517-4F5D-81B5-C1776FAA3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47E8-083F-44D3-9D6F-96C253B43578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FE53E7-F400-46E9-82D1-5950629AF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1EC10-CE7B-4712-952F-83E4C553A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53A04-AA3F-4FD0-8E8A-08EFC2393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5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store.steampowered.com/app/239820/Game_Dev_Tycoon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skillfactory.ru/project-manager-v-geymdeve/?ysclid=m2fxaa45hm378375297" TargetMode="External"/><Relationship Id="rId5" Type="http://schemas.openxmlformats.org/officeDocument/2006/relationships/hyperlink" Target="https://skillbox.ru/media/gamedev/kto-takoy-igrovoy-prodyuser/?ysclid=m2fxbww5bx304521425" TargetMode="External"/><Relationship Id="rId4" Type="http://schemas.openxmlformats.org/officeDocument/2006/relationships/hyperlink" Target="https://dtf.ru/gamedev/1110009-chem-zanimaetsya-menedzher-igrovyh-proektov?ysclid=m2h6bdskej27112393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pp/239820/Game_Dev_Tyco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tf.ru/gamedev/1110009-chem-zanimaetsya-menedzher-igrovyh-proektov?ysclid=m2h6bdskej271123937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blog.skillfactory.ru/project-manager-v-geymdeve/?ysclid=m2fxaa45hm378375297" TargetMode="External"/><Relationship Id="rId4" Type="http://schemas.openxmlformats.org/officeDocument/2006/relationships/hyperlink" Target="https://skillbox.ru/media/gamedev/kto-takoy-igrovoy-prodyuser/?ysclid=m2fxbww5bx30452142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project-manager-v-geymdeve/?ysclid=m2fxaa45hm378375297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ore.steampowered.com/app/239820/Game_Dev_Tycoon/" TargetMode="External"/><Relationship Id="rId5" Type="http://schemas.openxmlformats.org/officeDocument/2006/relationships/hyperlink" Target="https://skillbox.ru/media/gamedev/kto-takoy-igrovoy-prodyuser/?ysclid=m2fxbww5bx304521425" TargetMode="External"/><Relationship Id="rId4" Type="http://schemas.openxmlformats.org/officeDocument/2006/relationships/hyperlink" Target="https://dtf.ru/gamedev/1110009-chem-zanimaetsya-menedzher-igrovyh-proektov?ysclid=m2h6bdskej27112393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B71194-725F-4147-96AA-4C1354070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00473-7452-41D2-A27C-4C37E7DA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547" y="3929877"/>
            <a:ext cx="3124200" cy="67848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883E3E"/>
                </a:solidFill>
                <a:latin typeface="Metallica" panose="00000400000000000000" pitchFamily="50" charset="0"/>
                <a:cs typeface="Metallica" panose="00000400000000000000" pitchFamily="50" charset="0"/>
              </a:rPr>
              <a:t>neverNOVEL</a:t>
            </a:r>
            <a:endParaRPr lang="ru-RU" sz="4000" dirty="0">
              <a:solidFill>
                <a:srgbClr val="883E3E"/>
              </a:solidFill>
              <a:latin typeface="Metallica" panose="00000400000000000000" pitchFamily="50" charset="0"/>
              <a:cs typeface="Metallica" panose="000004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2272A-A305-4A83-B211-4DD955D00DFC}"/>
              </a:ext>
            </a:extLst>
          </p:cNvPr>
          <p:cNvSpPr txBox="1"/>
          <p:nvPr/>
        </p:nvSpPr>
        <p:spPr>
          <a:xfrm>
            <a:off x="1362636" y="2873096"/>
            <a:ext cx="43120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i="1" dirty="0">
                <a:solidFill>
                  <a:srgbClr val="DDD5D5"/>
                </a:solidFill>
                <a:highlight>
                  <a:srgbClr val="883E3E"/>
                </a:highlight>
                <a:latin typeface="Arial Narrow" panose="020B0606020202030204" pitchFamily="34" charset="0"/>
              </a:rPr>
              <a:t>Аналитика</a:t>
            </a:r>
          </a:p>
        </p:txBody>
      </p:sp>
      <p:pic>
        <p:nvPicPr>
          <p:cNvPr id="9" name="Рисунок 8" descr="Линейчатая диаграмма со сплошной заливкой">
            <a:extLst>
              <a:ext uri="{FF2B5EF4-FFF2-40B4-BE49-F238E27FC236}">
                <a16:creationId xmlns:a16="http://schemas.microsoft.com/office/drawing/2014/main" id="{671EF98F-E183-40DC-8FCB-DAAF0A4E1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5704" y="1897305"/>
            <a:ext cx="2793660" cy="27936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3382385-69ED-4599-8508-64EDC58F2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948" y="3929794"/>
            <a:ext cx="3597213" cy="7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4336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E4CCF6-0FF7-47CA-9D30-8BE9CDD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3DE511-89A4-4591-BE1D-BD9CC77C352A}"/>
              </a:ext>
            </a:extLst>
          </p:cNvPr>
          <p:cNvSpPr txBox="1"/>
          <p:nvPr/>
        </p:nvSpPr>
        <p:spPr>
          <a:xfrm>
            <a:off x="0" y="-1"/>
            <a:ext cx="323984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4800" b="1" i="1" dirty="0">
                <a:solidFill>
                  <a:srgbClr val="883E3E"/>
                </a:solidFill>
                <a:highlight>
                  <a:srgbClr val="DDD5D5"/>
                </a:highlight>
                <a:latin typeface="Arial Narrow" panose="020B0606020202030204" pitchFamily="34" charset="0"/>
              </a:rPr>
              <a:t>Целевая аудитория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945338-53CB-46F8-90D6-53721CF1A7CE}"/>
              </a:ext>
            </a:extLst>
          </p:cNvPr>
          <p:cNvSpPr txBox="1"/>
          <p:nvPr/>
        </p:nvSpPr>
        <p:spPr>
          <a:xfrm>
            <a:off x="0" y="1787575"/>
            <a:ext cx="594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i="0" dirty="0">
                <a:solidFill>
                  <a:srgbClr val="DDD5D5"/>
                </a:solidFill>
                <a:effectLst/>
                <a:latin typeface="Arial Narrow" panose="020B0606020202030204" pitchFamily="34" charset="0"/>
              </a:rPr>
              <a:t>Абитуриенты, планирующие поступать на инженерные направления</a:t>
            </a:r>
            <a:endParaRPr lang="ru-RU" sz="2800" dirty="0">
              <a:solidFill>
                <a:srgbClr val="DDD5D5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03993-440B-423B-B2F8-037025CE419E}"/>
              </a:ext>
            </a:extLst>
          </p:cNvPr>
          <p:cNvSpPr txBox="1"/>
          <p:nvPr/>
        </p:nvSpPr>
        <p:spPr>
          <a:xfrm>
            <a:off x="268043" y="3104252"/>
            <a:ext cx="5943600" cy="285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b="0" i="0" dirty="0">
                <a:solidFill>
                  <a:srgbClr val="DDD5D5"/>
                </a:solidFill>
                <a:effectLst/>
                <a:latin typeface="Arial Narrow" panose="020B0606020202030204" pitchFamily="34" charset="0"/>
              </a:rPr>
              <a:t>Возраст: 17-18 лет </a:t>
            </a:r>
          </a:p>
          <a:p>
            <a:pPr>
              <a:lnSpc>
                <a:spcPct val="80000"/>
              </a:lnSpc>
            </a:pPr>
            <a:endParaRPr lang="ru-RU" sz="2800" b="0" i="0" dirty="0">
              <a:solidFill>
                <a:srgbClr val="DDD5D5"/>
              </a:solidFill>
              <a:effectLst/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rgbClr val="DDD5D5"/>
                </a:solidFill>
                <a:latin typeface="Arial Narrow" panose="020B0606020202030204" pitchFamily="34" charset="0"/>
              </a:rPr>
              <a:t>Интересы: IT - сфера, видеоигры, </a:t>
            </a:r>
            <a:r>
              <a:rPr lang="ru-RU" sz="2800" dirty="0" err="1">
                <a:solidFill>
                  <a:srgbClr val="DDD5D5"/>
                </a:solidFill>
                <a:latin typeface="Arial Narrow" panose="020B0606020202030204" pitchFamily="34" charset="0"/>
              </a:rPr>
              <a:t>GameDev</a:t>
            </a:r>
            <a:r>
              <a:rPr lang="ru-RU" sz="2800" dirty="0">
                <a:solidFill>
                  <a:srgbClr val="DDD5D5"/>
                </a:solidFill>
                <a:latin typeface="Arial Narrow" panose="020B0606020202030204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ru-RU" sz="2800" dirty="0">
              <a:solidFill>
                <a:srgbClr val="DDD5D5"/>
              </a:solidFill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rgbClr val="DDD5D5"/>
                </a:solidFill>
                <a:latin typeface="Arial Narrow" panose="020B0606020202030204" pitchFamily="34" charset="0"/>
              </a:rPr>
              <a:t>Проблема:  не определились с направлением, на которое они будут поступать</a:t>
            </a:r>
          </a:p>
        </p:txBody>
      </p:sp>
      <p:pic>
        <p:nvPicPr>
          <p:cNvPr id="24" name="Рисунок 23" descr="Группа людей со сплошной заливкой">
            <a:extLst>
              <a:ext uri="{FF2B5EF4-FFF2-40B4-BE49-F238E27FC236}">
                <a16:creationId xmlns:a16="http://schemas.microsoft.com/office/drawing/2014/main" id="{FA103BF9-9569-4AD9-9C9D-75C01B23D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1857" y="1421927"/>
            <a:ext cx="4299929" cy="42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117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E4CCF6-0FF7-47CA-9D30-8BE9CDD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5404122" cy="69002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3DE511-89A4-4591-BE1D-BD9CC77C352A}"/>
              </a:ext>
            </a:extLst>
          </p:cNvPr>
          <p:cNvSpPr txBox="1"/>
          <p:nvPr/>
        </p:nvSpPr>
        <p:spPr>
          <a:xfrm>
            <a:off x="23446" y="-1"/>
            <a:ext cx="54395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4800" b="1" i="1" dirty="0">
                <a:solidFill>
                  <a:srgbClr val="DDD5D5"/>
                </a:solidFill>
                <a:highlight>
                  <a:srgbClr val="883E3E"/>
                </a:highlight>
                <a:latin typeface="Arial Narrow" panose="020B0606020202030204" pitchFamily="34" charset="0"/>
              </a:rPr>
              <a:t>Целевая аудитория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4D668-A9E7-4D61-A557-CFD2DCC5645F}"/>
              </a:ext>
            </a:extLst>
          </p:cNvPr>
          <p:cNvSpPr txBox="1"/>
          <p:nvPr/>
        </p:nvSpPr>
        <p:spPr>
          <a:xfrm>
            <a:off x="0" y="1035058"/>
            <a:ext cx="6564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40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Вывод на основе интервью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3E115-053F-41BC-8C23-092F4B4F3DC7}"/>
              </a:ext>
            </a:extLst>
          </p:cNvPr>
          <p:cNvSpPr txBox="1"/>
          <p:nvPr/>
        </p:nvSpPr>
        <p:spPr>
          <a:xfrm>
            <a:off x="246183" y="2028663"/>
            <a:ext cx="75144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40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ЦА считает эту профессию крайне сложной, но интерес к менеджеру игровых проектов от этого не теряется.</a:t>
            </a:r>
          </a:p>
          <a:p>
            <a:pPr>
              <a:lnSpc>
                <a:spcPct val="90000"/>
              </a:lnSpc>
            </a:pPr>
            <a:endParaRPr lang="ru-RU" sz="4000" b="1" i="1" dirty="0">
              <a:solidFill>
                <a:srgbClr val="883E3E"/>
              </a:solidFill>
              <a:latin typeface="Arial Narrow" panose="020B060602020203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40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Наоборот, абитуриентам крайне интересна деятельность данной профессии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B2DF-912C-4F4D-BDA8-C32E3D96CC94}"/>
              </a:ext>
            </a:extLst>
          </p:cNvPr>
          <p:cNvSpPr txBox="1"/>
          <p:nvPr/>
        </p:nvSpPr>
        <p:spPr>
          <a:xfrm>
            <a:off x="8006859" y="1358223"/>
            <a:ext cx="418514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40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ЦА хочет узнать: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40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Деятельность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40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Навыки для работы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40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Зарплата 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40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Плюсы и минусы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40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Карьерный рост</a:t>
            </a:r>
          </a:p>
        </p:txBody>
      </p:sp>
    </p:spTree>
    <p:extLst>
      <p:ext uri="{BB962C8B-B14F-4D97-AF65-F5344CB8AC3E}">
        <p14:creationId xmlns:p14="http://schemas.microsoft.com/office/powerpoint/2010/main" val="349371795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E4CCF6-0FF7-47CA-9D30-8BE9CDD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3DE511-89A4-4591-BE1D-BD9CC77C352A}"/>
              </a:ext>
            </a:extLst>
          </p:cNvPr>
          <p:cNvSpPr txBox="1"/>
          <p:nvPr/>
        </p:nvSpPr>
        <p:spPr>
          <a:xfrm>
            <a:off x="0" y="-1"/>
            <a:ext cx="39166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4800" b="1" i="1" dirty="0">
                <a:solidFill>
                  <a:srgbClr val="DDD5D5"/>
                </a:solidFill>
                <a:highlight>
                  <a:srgbClr val="883E3E"/>
                </a:highlight>
                <a:latin typeface="Arial Narrow" panose="020B0606020202030204" pitchFamily="34" charset="0"/>
              </a:rPr>
              <a:t>Анализ</a:t>
            </a:r>
          </a:p>
          <a:p>
            <a:pPr>
              <a:lnSpc>
                <a:spcPct val="90000"/>
              </a:lnSpc>
            </a:pPr>
            <a:r>
              <a:rPr lang="ru-RU" sz="4800" b="1" i="1" dirty="0">
                <a:solidFill>
                  <a:srgbClr val="DDD5D5"/>
                </a:solidFill>
                <a:highlight>
                  <a:srgbClr val="883E3E"/>
                </a:highlight>
                <a:latin typeface="Arial Narrow" panose="020B0606020202030204" pitchFamily="34" charset="0"/>
              </a:rPr>
              <a:t>Конкурентов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03993-440B-423B-B2F8-037025CE419E}"/>
              </a:ext>
            </a:extLst>
          </p:cNvPr>
          <p:cNvSpPr txBox="1"/>
          <p:nvPr/>
        </p:nvSpPr>
        <p:spPr>
          <a:xfrm>
            <a:off x="213360" y="1805488"/>
            <a:ext cx="4815840" cy="1080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>
                <a:solidFill>
                  <a:srgbClr val="883E3E"/>
                </a:solidFill>
                <a:latin typeface="Arial Narrow" panose="020B0606020202030204" pitchFamily="34" charset="0"/>
              </a:rPr>
              <a:t>Прямые конкуренты:</a:t>
            </a:r>
          </a:p>
          <a:p>
            <a:pPr>
              <a:lnSpc>
                <a:spcPct val="130000"/>
              </a:lnSpc>
            </a:pPr>
            <a:r>
              <a:rPr lang="en-US" sz="2400" b="1" i="1" dirty="0">
                <a:solidFill>
                  <a:srgbClr val="883E3E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 Dev Tycoon</a:t>
            </a:r>
            <a:endParaRPr lang="ru-RU" sz="2400" b="1" i="1" dirty="0">
              <a:solidFill>
                <a:srgbClr val="883E3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ACD8F-1D80-4798-8FB2-D5660C860A9E}"/>
              </a:ext>
            </a:extLst>
          </p:cNvPr>
          <p:cNvSpPr txBox="1"/>
          <p:nvPr/>
        </p:nvSpPr>
        <p:spPr>
          <a:xfrm>
            <a:off x="234089" y="3269858"/>
            <a:ext cx="4815840" cy="204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>
                <a:solidFill>
                  <a:srgbClr val="883E3E"/>
                </a:solidFill>
                <a:latin typeface="Arial Narrow" panose="020B0606020202030204" pitchFamily="34" charset="0"/>
              </a:rPr>
              <a:t>Косвенные конкуренты:</a:t>
            </a:r>
          </a:p>
          <a:p>
            <a:pPr>
              <a:lnSpc>
                <a:spcPct val="130000"/>
              </a:lnSpc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Статья от </a:t>
            </a:r>
            <a:r>
              <a:rPr lang="en-US" sz="2400" b="1" i="1" dirty="0">
                <a:solidFill>
                  <a:srgbClr val="883E3E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XYZ</a:t>
            </a:r>
            <a:endParaRPr lang="en-US" sz="2400" b="1" i="1" dirty="0">
              <a:solidFill>
                <a:srgbClr val="883E3E"/>
              </a:solidFill>
              <a:latin typeface="Arial Narrow" panose="020B0606020202030204" pitchFamily="34" charset="0"/>
            </a:endParaRPr>
          </a:p>
          <a:p>
            <a:pPr>
              <a:lnSpc>
                <a:spcPct val="130000"/>
              </a:lnSpc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Статья от </a:t>
            </a:r>
            <a:r>
              <a:rPr lang="en-US" sz="2400" b="1" i="1" dirty="0">
                <a:solidFill>
                  <a:srgbClr val="883E3E"/>
                </a:solidFill>
                <a:latin typeface="Arial Narrow" panose="020B0606020202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SkillBox</a:t>
            </a:r>
            <a:endParaRPr lang="en-US" sz="2400" b="1" i="1" dirty="0">
              <a:solidFill>
                <a:srgbClr val="883E3E"/>
              </a:solidFill>
              <a:latin typeface="Arial Narrow" panose="020B0606020202030204" pitchFamily="34" charset="0"/>
            </a:endParaRPr>
          </a:p>
          <a:p>
            <a:pPr>
              <a:lnSpc>
                <a:spcPct val="130000"/>
              </a:lnSpc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Статья от </a:t>
            </a:r>
            <a:r>
              <a:rPr lang="en-US" sz="2400" b="1" i="1" dirty="0">
                <a:solidFill>
                  <a:srgbClr val="883E3E"/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SkillFactory</a:t>
            </a:r>
            <a:endParaRPr lang="en-US" sz="2400" b="1" i="1" dirty="0">
              <a:solidFill>
                <a:srgbClr val="883E3E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Рисунок 11" descr="Пьедестал со сплошной заливкой">
            <a:extLst>
              <a:ext uri="{FF2B5EF4-FFF2-40B4-BE49-F238E27FC236}">
                <a16:creationId xmlns:a16="http://schemas.microsoft.com/office/drawing/2014/main" id="{946FB52B-E243-445B-9B2D-A59A444EA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097" y="1551466"/>
            <a:ext cx="4040849" cy="404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9120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E4CCF6-0FF7-47CA-9D30-8BE9CDD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3DE511-89A4-4591-BE1D-BD9CC77C352A}"/>
              </a:ext>
            </a:extLst>
          </p:cNvPr>
          <p:cNvSpPr txBox="1"/>
          <p:nvPr/>
        </p:nvSpPr>
        <p:spPr>
          <a:xfrm>
            <a:off x="0" y="-1"/>
            <a:ext cx="39166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4800" b="1" i="1" dirty="0">
                <a:solidFill>
                  <a:srgbClr val="DDD5D5"/>
                </a:solidFill>
                <a:highlight>
                  <a:srgbClr val="883E3E"/>
                </a:highlight>
                <a:latin typeface="Arial Narrow" panose="020B0606020202030204" pitchFamily="34" charset="0"/>
              </a:rPr>
              <a:t>Анализ</a:t>
            </a:r>
          </a:p>
          <a:p>
            <a:pPr>
              <a:lnSpc>
                <a:spcPct val="90000"/>
              </a:lnSpc>
            </a:pPr>
            <a:r>
              <a:rPr lang="ru-RU" sz="4800" b="1" i="1" dirty="0">
                <a:solidFill>
                  <a:srgbClr val="DDD5D5"/>
                </a:solidFill>
                <a:highlight>
                  <a:srgbClr val="883E3E"/>
                </a:highlight>
                <a:latin typeface="Arial Narrow" panose="020B0606020202030204" pitchFamily="34" charset="0"/>
              </a:rPr>
              <a:t>Конкурентов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03993-440B-423B-B2F8-037025CE419E}"/>
              </a:ext>
            </a:extLst>
          </p:cNvPr>
          <p:cNvSpPr txBox="1"/>
          <p:nvPr/>
        </p:nvSpPr>
        <p:spPr>
          <a:xfrm>
            <a:off x="213360" y="1805488"/>
            <a:ext cx="4815840" cy="1560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>
                <a:solidFill>
                  <a:srgbClr val="883E3E"/>
                </a:solidFill>
                <a:latin typeface="Arial Narrow" panose="020B0606020202030204" pitchFamily="34" charset="0"/>
              </a:rPr>
              <a:t>Прямые конкуренты:</a:t>
            </a:r>
          </a:p>
          <a:p>
            <a:pPr>
              <a:lnSpc>
                <a:spcPct val="130000"/>
              </a:lnSpc>
            </a:pPr>
            <a:r>
              <a:rPr lang="en-US" sz="2400" b="1" i="1" dirty="0">
                <a:solidFill>
                  <a:srgbClr val="883E3E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 Dev Tycoon</a:t>
            </a:r>
            <a:r>
              <a:rPr lang="en-US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 </a:t>
            </a: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- симулятор разработки собственной игры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9F18-D02C-4081-B137-BF0F7B84D5C5}"/>
              </a:ext>
            </a:extLst>
          </p:cNvPr>
          <p:cNvSpPr txBox="1"/>
          <p:nvPr/>
        </p:nvSpPr>
        <p:spPr>
          <a:xfrm>
            <a:off x="213360" y="3547348"/>
            <a:ext cx="4815840" cy="196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Позволяет почувствовать себя реальным менеджером проекта, давая полную свободу действий при создании своего проекта</a:t>
            </a:r>
          </a:p>
        </p:txBody>
      </p:sp>
      <p:pic>
        <p:nvPicPr>
          <p:cNvPr id="3" name="Рисунок 2" descr="Игровой контроллер со сплошной заливкой">
            <a:extLst>
              <a:ext uri="{FF2B5EF4-FFF2-40B4-BE49-F238E27FC236}">
                <a16:creationId xmlns:a16="http://schemas.microsoft.com/office/drawing/2014/main" id="{3FC38F17-4DA2-40B6-A4AB-4E2CF3EB0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1661" y="1805488"/>
            <a:ext cx="3262687" cy="32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E4CCF6-0FF7-47CA-9D30-8BE9CDD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3DE511-89A4-4591-BE1D-BD9CC77C352A}"/>
              </a:ext>
            </a:extLst>
          </p:cNvPr>
          <p:cNvSpPr txBox="1"/>
          <p:nvPr/>
        </p:nvSpPr>
        <p:spPr>
          <a:xfrm>
            <a:off x="0" y="-1"/>
            <a:ext cx="391668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4800" b="1" i="1" dirty="0">
                <a:solidFill>
                  <a:srgbClr val="DDD5D5"/>
                </a:solidFill>
                <a:highlight>
                  <a:srgbClr val="883E3E"/>
                </a:highlight>
                <a:latin typeface="Arial Narrow" panose="020B0606020202030204" pitchFamily="34" charset="0"/>
              </a:rPr>
              <a:t>Анализ</a:t>
            </a:r>
          </a:p>
          <a:p>
            <a:pPr>
              <a:lnSpc>
                <a:spcPct val="90000"/>
              </a:lnSpc>
            </a:pPr>
            <a:r>
              <a:rPr lang="ru-RU" sz="4800" b="1" i="1" dirty="0">
                <a:solidFill>
                  <a:srgbClr val="DDD5D5"/>
                </a:solidFill>
                <a:highlight>
                  <a:srgbClr val="883E3E"/>
                </a:highlight>
                <a:latin typeface="Arial Narrow" panose="020B0606020202030204" pitchFamily="34" charset="0"/>
              </a:rPr>
              <a:t>Конкурентов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ACD8F-1D80-4798-8FB2-D5660C860A9E}"/>
              </a:ext>
            </a:extLst>
          </p:cNvPr>
          <p:cNvSpPr txBox="1"/>
          <p:nvPr/>
        </p:nvSpPr>
        <p:spPr>
          <a:xfrm>
            <a:off x="232864" y="1795306"/>
            <a:ext cx="4815840" cy="1896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800" b="1" dirty="0">
                <a:solidFill>
                  <a:srgbClr val="883E3E"/>
                </a:solidFill>
                <a:latin typeface="Arial Narrow" panose="020B0606020202030204" pitchFamily="34" charset="0"/>
              </a:rPr>
              <a:t>Косвенные конкуренты:</a:t>
            </a:r>
          </a:p>
          <a:p>
            <a:pPr>
              <a:lnSpc>
                <a:spcPct val="120000"/>
              </a:lnSpc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Статья от </a:t>
            </a:r>
            <a:r>
              <a:rPr lang="en-US" sz="2400" b="1" i="1" dirty="0">
                <a:solidFill>
                  <a:srgbClr val="883E3E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XYZ</a:t>
            </a:r>
            <a:endParaRPr lang="en-US" sz="2400" b="1" i="1" dirty="0">
              <a:solidFill>
                <a:srgbClr val="883E3E"/>
              </a:solidFill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Статья от </a:t>
            </a:r>
            <a:r>
              <a:rPr lang="en-US" sz="2400" b="1" i="1" dirty="0">
                <a:solidFill>
                  <a:srgbClr val="883E3E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SkillBox</a:t>
            </a:r>
            <a:endParaRPr lang="en-US" sz="2400" b="1" i="1" dirty="0">
              <a:solidFill>
                <a:srgbClr val="883E3E"/>
              </a:solidFill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Статья от </a:t>
            </a:r>
            <a:r>
              <a:rPr lang="en-US" sz="2400" b="1" i="1" dirty="0">
                <a:solidFill>
                  <a:srgbClr val="883E3E"/>
                </a:solidFill>
                <a:latin typeface="Arial Narrow" panose="020B0606020202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SkillFactory</a:t>
            </a:r>
            <a:endParaRPr lang="en-US" sz="2400" b="1" i="1" dirty="0">
              <a:solidFill>
                <a:srgbClr val="883E3E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FFF02-64B5-4FA7-957F-E936C4CCDD52}"/>
              </a:ext>
            </a:extLst>
          </p:cNvPr>
          <p:cNvSpPr txBox="1"/>
          <p:nvPr/>
        </p:nvSpPr>
        <p:spPr>
          <a:xfrm>
            <a:off x="248104" y="3814205"/>
            <a:ext cx="4815840" cy="292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На этих ресурсах представлена общая информация о профессии.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Навыки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Зарплата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Деятельность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i="1" dirty="0">
                <a:solidFill>
                  <a:srgbClr val="883E3E"/>
                </a:solidFill>
                <a:latin typeface="Arial Narrow" panose="020B0606020202030204" pitchFamily="34" charset="0"/>
              </a:rPr>
              <a:t>Минусы и плюсы</a:t>
            </a:r>
          </a:p>
        </p:txBody>
      </p:sp>
      <p:pic>
        <p:nvPicPr>
          <p:cNvPr id="3" name="Рисунок 2" descr="Газета со сплошной заливкой">
            <a:extLst>
              <a:ext uri="{FF2B5EF4-FFF2-40B4-BE49-F238E27FC236}">
                <a16:creationId xmlns:a16="http://schemas.microsoft.com/office/drawing/2014/main" id="{3C452786-BEAC-4DCD-B3D3-3CA0A8F65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2400" y="1903111"/>
            <a:ext cx="333756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4E4CCF6-0FF7-47CA-9D30-8BE9CDDFC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99A26F9F-6BA7-4A8D-8AB1-330B85786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3512"/>
              </p:ext>
            </p:extLst>
          </p:nvPr>
        </p:nvGraphicFramePr>
        <p:xfrm>
          <a:off x="293077" y="116979"/>
          <a:ext cx="11605845" cy="662404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473898">
                  <a:extLst>
                    <a:ext uri="{9D8B030D-6E8A-4147-A177-3AD203B41FA5}">
                      <a16:colId xmlns:a16="http://schemas.microsoft.com/office/drawing/2014/main" val="1590063983"/>
                    </a:ext>
                  </a:extLst>
                </a:gridCol>
                <a:gridCol w="2893416">
                  <a:extLst>
                    <a:ext uri="{9D8B030D-6E8A-4147-A177-3AD203B41FA5}">
                      <a16:colId xmlns:a16="http://schemas.microsoft.com/office/drawing/2014/main" val="4225326220"/>
                    </a:ext>
                  </a:extLst>
                </a:gridCol>
                <a:gridCol w="2157704">
                  <a:extLst>
                    <a:ext uri="{9D8B030D-6E8A-4147-A177-3AD203B41FA5}">
                      <a16:colId xmlns:a16="http://schemas.microsoft.com/office/drawing/2014/main" val="2691143498"/>
                    </a:ext>
                  </a:extLst>
                </a:gridCol>
                <a:gridCol w="3080827">
                  <a:extLst>
                    <a:ext uri="{9D8B030D-6E8A-4147-A177-3AD203B41FA5}">
                      <a16:colId xmlns:a16="http://schemas.microsoft.com/office/drawing/2014/main" val="1787710237"/>
                    </a:ext>
                  </a:extLst>
                </a:gridCol>
              </a:tblGrid>
              <a:tr h="12105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1800" b="1" i="0" u="none" dirty="0">
                          <a:solidFill>
                            <a:srgbClr val="883E3E"/>
                          </a:solidFill>
                          <a:latin typeface="Arial Narrow" panose="020B0606020202030204" pitchFamily="34" charset="0"/>
                        </a:rPr>
                        <a:t>Статьи</a:t>
                      </a:r>
                      <a:r>
                        <a:rPr lang="en-US" sz="1800" b="1" i="1" u="none" dirty="0">
                          <a:solidFill>
                            <a:srgbClr val="883E3E"/>
                          </a:solidFill>
                          <a:latin typeface="Arial Narrow" panose="020B0606020202030204" pitchFamily="34" charset="0"/>
                        </a:rPr>
                        <a:t>:</a:t>
                      </a:r>
                      <a:endParaRPr lang="en-US" sz="1800" b="1" i="1" u="none" dirty="0">
                        <a:solidFill>
                          <a:srgbClr val="883E3E"/>
                        </a:solidFill>
                        <a:latin typeface="Arial Narrow" panose="020B0606020202030204" pitchFamily="34" charset="0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b="1" i="1" dirty="0">
                          <a:solidFill>
                            <a:srgbClr val="883E3E"/>
                          </a:solidFill>
                          <a:latin typeface="Arial Narrow" panose="020B060602020203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SkillFactory</a:t>
                      </a:r>
                      <a:r>
                        <a:rPr lang="ru-RU" sz="1800" b="1" i="1" dirty="0">
                          <a:solidFill>
                            <a:srgbClr val="883E3E"/>
                          </a:solidFill>
                          <a:latin typeface="Arial Narrow" panose="020B0606020202030204" pitchFamily="34" charset="0"/>
                        </a:rPr>
                        <a:t>,</a:t>
                      </a:r>
                      <a:r>
                        <a:rPr lang="en-US" sz="1800" b="1" i="1" dirty="0">
                          <a:solidFill>
                            <a:srgbClr val="883E3E"/>
                          </a:solidFill>
                          <a:latin typeface="Arial Narrow" panose="020B0606020202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XYZ</a:t>
                      </a:r>
                      <a:r>
                        <a:rPr lang="en-US" sz="1800" b="1" i="1" dirty="0">
                          <a:solidFill>
                            <a:srgbClr val="883E3E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US" sz="1800" b="1" i="1" dirty="0">
                          <a:solidFill>
                            <a:srgbClr val="883E3E"/>
                          </a:solidFill>
                          <a:latin typeface="Arial Narrow" panose="020B0606020202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SkillBox</a:t>
                      </a:r>
                      <a:endParaRPr lang="ru-RU" sz="1800" b="1" i="1" dirty="0">
                        <a:solidFill>
                          <a:srgbClr val="883E3E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dirty="0">
                          <a:solidFill>
                            <a:srgbClr val="883E3E"/>
                          </a:solidFill>
                          <a:latin typeface="Arial Narrow" panose="020B0606020202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Game Dev Tycoon</a:t>
                      </a:r>
                      <a:r>
                        <a:rPr lang="en-US" sz="1800" b="1" i="1" u="none" dirty="0">
                          <a:solidFill>
                            <a:srgbClr val="883E3E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endParaRPr lang="ru-R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24844"/>
                  </a:ext>
                </a:extLst>
              </a:tr>
              <a:tr h="759949">
                <a:tc>
                  <a:txBody>
                    <a:bodyPr/>
                    <a:lstStyle/>
                    <a:p>
                      <a:r>
                        <a:rPr lang="ru-RU" sz="2400" dirty="0"/>
                        <a:t>Актуальность</a:t>
                      </a:r>
                    </a:p>
                    <a:p>
                      <a:r>
                        <a:rPr lang="ru-RU" sz="1800" b="0" dirty="0"/>
                        <a:t>Год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 – </a:t>
                      </a:r>
                      <a:r>
                        <a:rPr lang="ru-RU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59791"/>
                  </a:ext>
                </a:extLst>
              </a:tr>
              <a:tr h="759949">
                <a:tc>
                  <a:txBody>
                    <a:bodyPr/>
                    <a:lstStyle/>
                    <a:p>
                      <a:r>
                        <a:rPr lang="ru-RU" sz="2400" dirty="0"/>
                        <a:t>Информация</a:t>
                      </a:r>
                    </a:p>
                    <a:p>
                      <a:r>
                        <a:rPr lang="ru-RU" sz="1800" b="0" dirty="0"/>
                        <a:t>Что дают ресурсы? 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 только общая информация о профессии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Кто?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Что?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 сколько?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 общая информация о профессии</a:t>
                      </a:r>
                      <a:r>
                        <a:rPr lang="ru-RU" dirty="0"/>
                        <a:t>.</a:t>
                      </a:r>
                    </a:p>
                    <a:p>
                      <a:pPr algn="ctr"/>
                      <a:r>
                        <a:rPr lang="ru-RU" dirty="0"/>
                        <a:t>Но больше упор делается на симулятор, как игру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общая информация о профессии и возможность попробовать себя в роли менеджера.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67809"/>
                  </a:ext>
                </a:extLst>
              </a:tr>
              <a:tr h="839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Формат контента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Текст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Игра-симулятор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Игра-визуальная новелла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69617"/>
                  </a:ext>
                </a:extLst>
              </a:tr>
              <a:tr h="820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/>
                        <a:t>Достоверность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Источник информации является авторитетным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Написана крупными онлайн школами с хорошей репутацией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Создана маленькой инди студией 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Greenheart Games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Создана студентами </a:t>
                      </a:r>
                      <a:r>
                        <a:rPr lang="ru-RU" dirty="0" err="1"/>
                        <a:t>УрФУ</a:t>
                      </a:r>
                      <a:endParaRPr lang="ru-RU" dirty="0"/>
                    </a:p>
                    <a:p>
                      <a:pPr algn="ctr"/>
                      <a:r>
                        <a:rPr lang="ru-RU" dirty="0"/>
                        <a:t>(никому не известными🥲)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946662"/>
                  </a:ext>
                </a:extLst>
              </a:tr>
              <a:tr h="983059">
                <a:tc>
                  <a:txBody>
                    <a:bodyPr/>
                    <a:lstStyle/>
                    <a:p>
                      <a:r>
                        <a:rPr lang="ru-RU" sz="2400" dirty="0"/>
                        <a:t>Доступность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</a:t>
                      </a:r>
                    </a:p>
                    <a:p>
                      <a:pPr algn="ctr"/>
                      <a:r>
                        <a:rPr lang="ru-RU" dirty="0"/>
                        <a:t>*есть реклама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399 рублей в </a:t>
                      </a:r>
                    </a:p>
                    <a:p>
                      <a:pPr algn="ctr"/>
                      <a:r>
                        <a:rPr lang="en-US" dirty="0"/>
                        <a:t>steam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</a:t>
                      </a:r>
                    </a:p>
                    <a:p>
                      <a:pPr algn="ctr"/>
                      <a:r>
                        <a:rPr lang="ru-RU" dirty="0"/>
                        <a:t>Без смс и регистрации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3687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14333F-9CC7-44CF-8DDA-0ACDB3C2F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894" y="343434"/>
            <a:ext cx="2268468" cy="5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400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B71194-725F-4147-96AA-4C1354070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391412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B3F8C4-1A85-4888-AF8B-2B6367DE5E5E}"/>
              </a:ext>
            </a:extLst>
          </p:cNvPr>
          <p:cNvSpPr txBox="1"/>
          <p:nvPr/>
        </p:nvSpPr>
        <p:spPr>
          <a:xfrm>
            <a:off x="8176260" y="-46167"/>
            <a:ext cx="38252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4400" b="1" i="1" dirty="0">
                <a:solidFill>
                  <a:srgbClr val="DDD5D5"/>
                </a:solidFill>
                <a:highlight>
                  <a:srgbClr val="883E3E"/>
                </a:highlight>
                <a:latin typeface="Arial Narrow" panose="020B0606020202030204" pitchFamily="34" charset="0"/>
              </a:rPr>
              <a:t>Описание и рекомендации продукта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21F7A-7A23-409D-93EE-A5B00878C1CD}"/>
              </a:ext>
            </a:extLst>
          </p:cNvPr>
          <p:cNvSpPr txBox="1"/>
          <p:nvPr/>
        </p:nvSpPr>
        <p:spPr>
          <a:xfrm>
            <a:off x="190500" y="384720"/>
            <a:ext cx="65455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Цель</a:t>
            </a:r>
            <a:r>
              <a:rPr lang="ru-RU" sz="28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: профориентационная – помочь абитуриенту выбрать направление обучения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842B4-5533-4010-9215-55742177C410}"/>
              </a:ext>
            </a:extLst>
          </p:cNvPr>
          <p:cNvSpPr txBox="1"/>
          <p:nvPr/>
        </p:nvSpPr>
        <p:spPr>
          <a:xfrm>
            <a:off x="190500" y="2085694"/>
            <a:ext cx="630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Тема</a:t>
            </a:r>
            <a:r>
              <a:rPr lang="ru-RU" sz="28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: Менеджер игровых проектов </a:t>
            </a:r>
          </a:p>
        </p:txBody>
      </p:sp>
      <p:pic>
        <p:nvPicPr>
          <p:cNvPr id="23" name="Рисунок 22" descr="Лампочка">
            <a:extLst>
              <a:ext uri="{FF2B5EF4-FFF2-40B4-BE49-F238E27FC236}">
                <a16:creationId xmlns:a16="http://schemas.microsoft.com/office/drawing/2014/main" id="{9B862B1E-66D1-4465-ACEB-A732EFD89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2036235"/>
            <a:ext cx="4347420" cy="43474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974490F-5F20-4F9E-B1DA-03327D3FD3E9}"/>
              </a:ext>
            </a:extLst>
          </p:cNvPr>
          <p:cNvSpPr txBox="1"/>
          <p:nvPr/>
        </p:nvSpPr>
        <p:spPr>
          <a:xfrm>
            <a:off x="190500" y="3059669"/>
            <a:ext cx="66979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Проект должен сочетать в себе все плюсы конкурентов: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Актуальность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Понятность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Достоверность</a:t>
            </a:r>
          </a:p>
          <a:p>
            <a:r>
              <a:rPr lang="ru-RU" sz="28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Устранить минусы: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Доступность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i="1" dirty="0">
                <a:solidFill>
                  <a:srgbClr val="DDD5D5"/>
                </a:solidFill>
                <a:latin typeface="Arial Narrow" panose="020B0606020202030204" pitchFamily="34" charset="0"/>
              </a:rPr>
              <a:t>Скучность изучения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82958374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309</Words>
  <Application>Microsoft Office PowerPoint</Application>
  <PresentationFormat>Широкоэкранный</PresentationFormat>
  <Paragraphs>89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neverNOVEL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neverNOVEL</dc:title>
  <dc:creator>Влад Черкасов</dc:creator>
  <cp:lastModifiedBy>Влад Черкасов</cp:lastModifiedBy>
  <cp:revision>23</cp:revision>
  <dcterms:created xsi:type="dcterms:W3CDTF">2024-10-20T12:24:07Z</dcterms:created>
  <dcterms:modified xsi:type="dcterms:W3CDTF">2024-10-20T15:29:01Z</dcterms:modified>
</cp:coreProperties>
</file>